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8D85AC-E8E3-F84C-8651-B0C031364084}" type="datetimeFigureOut">
              <a:rPr lang="en-US" smtClean="0"/>
              <a:t>10/16/26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E7CF5-7A9B-2642-863D-E658F83A6D7C}" type="slidenum">
              <a:rPr lang="en-US" smtClean="0"/>
              <a:t>‹#›</a:t>
            </a:fld>
            <a:endParaRPr lang="en-US"/>
          </a:p>
        </p:txBody>
      </p:sp>
    </p:spTree>
    <p:extLst>
      <p:ext uri="{BB962C8B-B14F-4D97-AF65-F5344CB8AC3E}">
        <p14:creationId xmlns:p14="http://schemas.microsoft.com/office/powerpoint/2010/main" val="1885997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6E7CF5-7A9B-2642-863D-E658F83A6D7C}" type="slidenum">
              <a:rPr lang="en-US" smtClean="0"/>
              <a:t>4</a:t>
            </a:fld>
            <a:endParaRPr lang="en-US"/>
          </a:p>
        </p:txBody>
      </p:sp>
    </p:spTree>
    <p:extLst>
      <p:ext uri="{BB962C8B-B14F-4D97-AF65-F5344CB8AC3E}">
        <p14:creationId xmlns:p14="http://schemas.microsoft.com/office/powerpoint/2010/main" val="510464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4E90E-55BB-3D01-075B-3CE7C32B6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090B3-210C-0198-12B8-D2C04C03F0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26DC37-2D4C-AAD1-F6E0-8AFBE72E40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385B169-20E5-2369-00B7-97879A9115F6}"/>
              </a:ext>
            </a:extLst>
          </p:cNvPr>
          <p:cNvSpPr>
            <a:spLocks noGrp="1"/>
          </p:cNvSpPr>
          <p:nvPr>
            <p:ph type="sldNum" sz="quarter" idx="5"/>
          </p:nvPr>
        </p:nvSpPr>
        <p:spPr/>
        <p:txBody>
          <a:bodyPr/>
          <a:lstStyle/>
          <a:p>
            <a:fld id="{5E6E7CF5-7A9B-2642-863D-E658F83A6D7C}" type="slidenum">
              <a:rPr lang="en-US" smtClean="0"/>
              <a:t>5</a:t>
            </a:fld>
            <a:endParaRPr lang="en-US"/>
          </a:p>
        </p:txBody>
      </p:sp>
    </p:spTree>
    <p:extLst>
      <p:ext uri="{BB962C8B-B14F-4D97-AF65-F5344CB8AC3E}">
        <p14:creationId xmlns:p14="http://schemas.microsoft.com/office/powerpoint/2010/main" val="1139986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96D8C-CA90-9C49-1F69-76853F2AD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E0321-8E5F-2957-7E29-8C4DFE4EA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486490-65B1-7C3F-AB86-F7537B618A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D8A9E9-C9A7-6614-7CA5-3B0A4D98BA47}"/>
              </a:ext>
            </a:extLst>
          </p:cNvPr>
          <p:cNvSpPr>
            <a:spLocks noGrp="1"/>
          </p:cNvSpPr>
          <p:nvPr>
            <p:ph type="sldNum" sz="quarter" idx="5"/>
          </p:nvPr>
        </p:nvSpPr>
        <p:spPr/>
        <p:txBody>
          <a:bodyPr/>
          <a:lstStyle/>
          <a:p>
            <a:fld id="{5E6E7CF5-7A9B-2642-863D-E658F83A6D7C}" type="slidenum">
              <a:rPr lang="en-US" smtClean="0"/>
              <a:t>6</a:t>
            </a:fld>
            <a:endParaRPr lang="en-US"/>
          </a:p>
        </p:txBody>
      </p:sp>
    </p:spTree>
    <p:extLst>
      <p:ext uri="{BB962C8B-B14F-4D97-AF65-F5344CB8AC3E}">
        <p14:creationId xmlns:p14="http://schemas.microsoft.com/office/powerpoint/2010/main" val="4275152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6E7CF5-7A9B-2642-863D-E658F83A6D7C}" type="slidenum">
              <a:rPr lang="en-US" smtClean="0"/>
              <a:t>19</a:t>
            </a:fld>
            <a:endParaRPr lang="en-US"/>
          </a:p>
        </p:txBody>
      </p:sp>
    </p:spTree>
    <p:extLst>
      <p:ext uri="{BB962C8B-B14F-4D97-AF65-F5344CB8AC3E}">
        <p14:creationId xmlns:p14="http://schemas.microsoft.com/office/powerpoint/2010/main" val="2584113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EC97E-2710-D4C5-03DF-4B0B25EAA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EF8BCE-D422-C416-45EF-95B3AA0607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B299C0-F4AB-0FA5-C70F-08E1252FB9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44EDB8-859B-C288-6763-CF0639CCEB73}"/>
              </a:ext>
            </a:extLst>
          </p:cNvPr>
          <p:cNvSpPr>
            <a:spLocks noGrp="1"/>
          </p:cNvSpPr>
          <p:nvPr>
            <p:ph type="sldNum" sz="quarter" idx="5"/>
          </p:nvPr>
        </p:nvSpPr>
        <p:spPr/>
        <p:txBody>
          <a:bodyPr/>
          <a:lstStyle/>
          <a:p>
            <a:fld id="{5E6E7CF5-7A9B-2642-863D-E658F83A6D7C}" type="slidenum">
              <a:rPr lang="en-US" smtClean="0"/>
              <a:t>21</a:t>
            </a:fld>
            <a:endParaRPr lang="en-US"/>
          </a:p>
        </p:txBody>
      </p:sp>
    </p:spTree>
    <p:extLst>
      <p:ext uri="{BB962C8B-B14F-4D97-AF65-F5344CB8AC3E}">
        <p14:creationId xmlns:p14="http://schemas.microsoft.com/office/powerpoint/2010/main" val="942236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EE1F5-24AC-936D-8172-841115F55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29B0C1-CCBB-D09C-BA43-25BD77050B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7DE1B3-C110-4854-3349-66E810D5DD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8F062D-FB9A-7E59-DCE0-7767C09F7152}"/>
              </a:ext>
            </a:extLst>
          </p:cNvPr>
          <p:cNvSpPr>
            <a:spLocks noGrp="1"/>
          </p:cNvSpPr>
          <p:nvPr>
            <p:ph type="sldNum" sz="quarter" idx="5"/>
          </p:nvPr>
        </p:nvSpPr>
        <p:spPr/>
        <p:txBody>
          <a:bodyPr/>
          <a:lstStyle/>
          <a:p>
            <a:fld id="{5E6E7CF5-7A9B-2642-863D-E658F83A6D7C}" type="slidenum">
              <a:rPr lang="en-US" smtClean="0"/>
              <a:t>31</a:t>
            </a:fld>
            <a:endParaRPr lang="en-US"/>
          </a:p>
        </p:txBody>
      </p:sp>
    </p:spTree>
    <p:extLst>
      <p:ext uri="{BB962C8B-B14F-4D97-AF65-F5344CB8AC3E}">
        <p14:creationId xmlns:p14="http://schemas.microsoft.com/office/powerpoint/2010/main" val="4280173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1B888-2A5A-4E9A-5E7B-52671664392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34BABFAB-7638-B635-E423-2F9043E46C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22809D4-E496-6261-C958-473DB598E1FB}"/>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5" name="Footer Placeholder 4">
            <a:extLst>
              <a:ext uri="{FF2B5EF4-FFF2-40B4-BE49-F238E27FC236}">
                <a16:creationId xmlns:a16="http://schemas.microsoft.com/office/drawing/2014/main" id="{B222355E-9C52-C4EB-0F1A-4A860704F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2AA003-E43C-9936-CAE2-42A89BEA16B6}"/>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40016339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7E7DF-396A-5181-D2A4-7876997CAD1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46479A8-8DCF-B70D-0470-636498B86AF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7D7920C-2144-85D2-DA27-41546FC8E48D}"/>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5" name="Footer Placeholder 4">
            <a:extLst>
              <a:ext uri="{FF2B5EF4-FFF2-40B4-BE49-F238E27FC236}">
                <a16:creationId xmlns:a16="http://schemas.microsoft.com/office/drawing/2014/main" id="{880879CB-311A-C6CF-645C-C3EFC0B3C4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42F681-5F6B-2867-4942-228B27C89A59}"/>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24825637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17E40-E679-53C0-E8C1-923A37D61E7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39532AB-CBDC-1D96-EAF8-830F8203B3A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56079A7-5DCC-5B16-13B8-4565B85162AA}"/>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5" name="Footer Placeholder 4">
            <a:extLst>
              <a:ext uri="{FF2B5EF4-FFF2-40B4-BE49-F238E27FC236}">
                <a16:creationId xmlns:a16="http://schemas.microsoft.com/office/drawing/2014/main" id="{4A5D3B52-234A-408E-DA5B-02884ABB00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168A5C-EC3A-AF12-3C37-05DC6A56E082}"/>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3496918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57506-4DD5-7C0C-243E-8388E244F8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FE9A1A1-9054-B175-BE8F-3DE4E01D988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17C3C75-F3EE-DC0E-D0AD-68A417760BF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E5D5F3F-D7BB-A7BB-9190-6D798BC71638}"/>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6" name="Footer Placeholder 5">
            <a:extLst>
              <a:ext uri="{FF2B5EF4-FFF2-40B4-BE49-F238E27FC236}">
                <a16:creationId xmlns:a16="http://schemas.microsoft.com/office/drawing/2014/main" id="{0A3BA55B-E760-336B-D097-F65631F560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9FD0B0-1384-0FEA-29FA-56769F65FC3A}"/>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2376294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DE89E-422D-A54C-1F31-3C497B16681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A60BFF4-2E2A-E651-2992-2D1B380F77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3DAADBF-2187-8312-3233-AB124414310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9FB4313C-095C-44D6-ED16-5199896510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5BA5884-A512-A9CF-4815-20D519000CA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0F1FE98-250C-B6FF-D777-581FA10FEA3F}"/>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8" name="Footer Placeholder 7">
            <a:extLst>
              <a:ext uri="{FF2B5EF4-FFF2-40B4-BE49-F238E27FC236}">
                <a16:creationId xmlns:a16="http://schemas.microsoft.com/office/drawing/2014/main" id="{AE54C7E2-4087-01FF-0A0F-07D4142A78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EE1E3E-30CA-4C5C-188E-EE5BEC596EEA}"/>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227128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100AE-A421-87E6-E6A8-41425781836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EC6092C-EA79-EA65-CF92-1C876BF8F8B3}"/>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4" name="Footer Placeholder 3">
            <a:extLst>
              <a:ext uri="{FF2B5EF4-FFF2-40B4-BE49-F238E27FC236}">
                <a16:creationId xmlns:a16="http://schemas.microsoft.com/office/drawing/2014/main" id="{ED223871-F22B-1D06-14F2-643F2B7B3E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69C6DA-0C2F-4CAF-2E63-68B31A67C15D}"/>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334365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6A01A7-3939-6FC8-5875-B7A5C0F4AD69}"/>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3" name="Footer Placeholder 2">
            <a:extLst>
              <a:ext uri="{FF2B5EF4-FFF2-40B4-BE49-F238E27FC236}">
                <a16:creationId xmlns:a16="http://schemas.microsoft.com/office/drawing/2014/main" id="{1D60F79D-C06B-B5C3-D596-1B67539365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EA543D-A1D4-1D7A-750F-BA30A09C1906}"/>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3942349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78353-709D-E632-27AA-1EFA4B3E1A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1921399-2B04-E228-94A3-F0C1227C02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CFEB2CB-E6AA-0DBC-D5F6-FF7C04A15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050FE59-3E54-86EB-75A6-2F978A8D7466}"/>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6" name="Footer Placeholder 5">
            <a:extLst>
              <a:ext uri="{FF2B5EF4-FFF2-40B4-BE49-F238E27FC236}">
                <a16:creationId xmlns:a16="http://schemas.microsoft.com/office/drawing/2014/main" id="{207C6DB5-F2DA-84B0-2543-763E40EB26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0C4D5C-0A95-B15B-F0EA-BA0380DCAC6C}"/>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31585818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914AC-7691-EE1E-1DA0-0A25F94EC38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2A4463C-BC2E-7F6F-68BB-7F0908AB62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E08005-0E4F-6AA1-735A-94F4EAC9E5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15CEA7F-CFE4-201E-1CBA-EFD8C572705D}"/>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6" name="Footer Placeholder 5">
            <a:extLst>
              <a:ext uri="{FF2B5EF4-FFF2-40B4-BE49-F238E27FC236}">
                <a16:creationId xmlns:a16="http://schemas.microsoft.com/office/drawing/2014/main" id="{039E0272-9CEE-607F-9A02-BEA0BEC75D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864594-6416-05F3-5A0B-C2883F6085EB}"/>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1828882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A1B2E-4D2A-C208-39A6-3A99720108C0}"/>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A5FB6B7-EC2B-4309-9B14-952CD19FE06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7AC371B-3A2A-9439-F4DA-408C9140010E}"/>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5" name="Footer Placeholder 4">
            <a:extLst>
              <a:ext uri="{FF2B5EF4-FFF2-40B4-BE49-F238E27FC236}">
                <a16:creationId xmlns:a16="http://schemas.microsoft.com/office/drawing/2014/main" id="{DEBCECA7-3042-4850-A547-3967EF7909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8F8A01-8C22-3D11-F7F5-07BE51C5206E}"/>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2039565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066774-EE0D-9529-4276-44EB7056BDC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FF65AC2-4549-4FC1-36EB-15107C7B0E8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CB33E4B-4E5A-AD88-68AB-1988160FE428}"/>
              </a:ext>
            </a:extLst>
          </p:cNvPr>
          <p:cNvSpPr>
            <a:spLocks noGrp="1"/>
          </p:cNvSpPr>
          <p:nvPr>
            <p:ph type="dt" sz="half" idx="10"/>
          </p:nvPr>
        </p:nvSpPr>
        <p:spPr/>
        <p:txBody>
          <a:bodyPr/>
          <a:lstStyle/>
          <a:p>
            <a:fld id="{0FE79007-F0D9-3B43-8164-914A371844BB}" type="datetimeFigureOut">
              <a:rPr lang="en-US" smtClean="0"/>
              <a:t>10/16/26</a:t>
            </a:fld>
            <a:endParaRPr lang="en-US"/>
          </a:p>
        </p:txBody>
      </p:sp>
      <p:sp>
        <p:nvSpPr>
          <p:cNvPr id="5" name="Footer Placeholder 4">
            <a:extLst>
              <a:ext uri="{FF2B5EF4-FFF2-40B4-BE49-F238E27FC236}">
                <a16:creationId xmlns:a16="http://schemas.microsoft.com/office/drawing/2014/main" id="{D433F3BE-2A4B-4DFD-6723-F9189E6C8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20DE1-8C35-E663-B1F0-059FA7374BDC}"/>
              </a:ext>
            </a:extLst>
          </p:cNvPr>
          <p:cNvSpPr>
            <a:spLocks noGrp="1"/>
          </p:cNvSpPr>
          <p:nvPr>
            <p:ph type="sldNum" sz="quarter" idx="12"/>
          </p:nvPr>
        </p:nvSpPr>
        <p:spPr/>
        <p:txBody>
          <a:bodyPr/>
          <a:lstStyle/>
          <a:p>
            <a:fld id="{EB0BA9DC-4530-5F48-A6FB-BF9690DC4C02}" type="slidenum">
              <a:rPr lang="en-US" smtClean="0"/>
              <a:t>‹#›</a:t>
            </a:fld>
            <a:endParaRPr lang="en-US"/>
          </a:p>
        </p:txBody>
      </p:sp>
    </p:spTree>
    <p:extLst>
      <p:ext uri="{BB962C8B-B14F-4D97-AF65-F5344CB8AC3E}">
        <p14:creationId xmlns:p14="http://schemas.microsoft.com/office/powerpoint/2010/main" val="3831308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DD5F93-D5B4-3651-09F5-6D0DD8F4CF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23B94A8-21B2-00BC-B498-E7F107C819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053E62E-894C-6ACE-08F2-81E4533D15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FE79007-F0D9-3B43-8164-914A371844BB}" type="datetimeFigureOut">
              <a:rPr lang="en-US" smtClean="0"/>
              <a:t>10/16/26</a:t>
            </a:fld>
            <a:endParaRPr lang="en-US"/>
          </a:p>
        </p:txBody>
      </p:sp>
      <p:sp>
        <p:nvSpPr>
          <p:cNvPr id="5" name="Footer Placeholder 4">
            <a:extLst>
              <a:ext uri="{FF2B5EF4-FFF2-40B4-BE49-F238E27FC236}">
                <a16:creationId xmlns:a16="http://schemas.microsoft.com/office/drawing/2014/main" id="{2D8C7C02-650D-E887-130E-82C9A15E62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254717F-61BD-41B3-DEA8-6F6A198150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0BA9DC-4530-5F48-A6FB-BF9690DC4C02}" type="slidenum">
              <a:rPr lang="en-US" smtClean="0"/>
              <a:t>‹#›</a:t>
            </a:fld>
            <a:endParaRPr lang="en-US"/>
          </a:p>
        </p:txBody>
      </p:sp>
    </p:spTree>
    <p:extLst>
      <p:ext uri="{BB962C8B-B14F-4D97-AF65-F5344CB8AC3E}">
        <p14:creationId xmlns:p14="http://schemas.microsoft.com/office/powerpoint/2010/main" val="2887527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in a crown&#10;&#10;AI-generated content may be incorrect.">
            <a:extLst>
              <a:ext uri="{FF2B5EF4-FFF2-40B4-BE49-F238E27FC236}">
                <a16:creationId xmlns:a16="http://schemas.microsoft.com/office/drawing/2014/main" id="{572F5EAA-F67E-FB92-8180-18341F8F1E0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18205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7DB1F-6A6A-2B4B-902A-265B6F2BE43A}"/>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55466DA-4739-3B8D-AEA9-849658DD3B1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1483EB8-5DCE-023D-325C-3B3DECFCFCB6}"/>
              </a:ext>
            </a:extLst>
          </p:cNvPr>
          <p:cNvSpPr txBox="1"/>
          <p:nvPr/>
        </p:nvSpPr>
        <p:spPr>
          <a:xfrm>
            <a:off x="661012" y="2743200"/>
            <a:ext cx="7094862"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2 Samuel 11-24, </a:t>
            </a:r>
          </a:p>
          <a:p>
            <a:pPr>
              <a:lnSpc>
                <a:spcPct val="90000"/>
              </a:lnSpc>
            </a:pPr>
            <a:r>
              <a:rPr lang="en-US" sz="3600" b="1" dirty="0">
                <a:solidFill>
                  <a:schemeClr val="bg1"/>
                </a:solidFill>
                <a:latin typeface="Calibri" panose="020F0502020204030204" pitchFamily="34" charset="0"/>
                <a:cs typeface="Calibri" panose="020F0502020204030204" pitchFamily="34" charset="0"/>
              </a:rPr>
              <a:t>1 Chronicles 17-21</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9943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E5E41-2285-A345-BA6D-321C1D3D34B7}"/>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F7C5242-0C53-0C66-2563-4687A92D1D9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BABC158-B791-7545-71CB-82CDB37947BF}"/>
              </a:ext>
            </a:extLst>
          </p:cNvPr>
          <p:cNvSpPr txBox="1"/>
          <p:nvPr/>
        </p:nvSpPr>
        <p:spPr>
          <a:xfrm>
            <a:off x="716095" y="2948238"/>
            <a:ext cx="7094862"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MISTAKES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60912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011C0-661A-17BF-691A-1FE21065758E}"/>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F6F5E107-64CB-BBA9-54DE-52AAB2F37938}"/>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7F3FB66-988F-A883-FAD8-4202E0F7D59E}"/>
              </a:ext>
            </a:extLst>
          </p:cNvPr>
          <p:cNvSpPr txBox="1"/>
          <p:nvPr/>
        </p:nvSpPr>
        <p:spPr>
          <a:xfrm>
            <a:off x="279093" y="315206"/>
            <a:ext cx="7763220"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Overview of this phase of David’s life:</a:t>
            </a:r>
            <a:endParaRPr lang="en-IN" sz="3600" dirty="0">
              <a:solidFill>
                <a:schemeClr val="bg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5A8BD62D-E5C1-ADD2-16AE-BD18626B1495}"/>
              </a:ext>
            </a:extLst>
          </p:cNvPr>
          <p:cNvSpPr txBox="1"/>
          <p:nvPr/>
        </p:nvSpPr>
        <p:spPr>
          <a:xfrm>
            <a:off x="378245" y="1020286"/>
            <a:ext cx="7664068" cy="5410712"/>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  David and Bathsheba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11).</a:t>
            </a:r>
          </a:p>
          <a:p>
            <a:pPr>
              <a:lnSpc>
                <a:spcPct val="5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Nathan’s rebuke and David’s repentance (2 Samuel 12:1-15, </a:t>
            </a:r>
          </a:p>
          <a:p>
            <a:pPr>
              <a:lnSpc>
                <a:spcPct val="90000"/>
              </a:lnSpc>
            </a:pPr>
            <a:r>
              <a:rPr lang="en-US" sz="3600" b="1" dirty="0">
                <a:solidFill>
                  <a:schemeClr val="bg1"/>
                </a:solidFill>
                <a:latin typeface="Calibri" panose="020F0502020204030204" pitchFamily="34" charset="0"/>
                <a:cs typeface="Calibri" panose="020F0502020204030204" pitchFamily="34" charset="0"/>
              </a:rPr>
              <a:t>Psalm 51).</a:t>
            </a:r>
          </a:p>
          <a:p>
            <a:pPr>
              <a:lnSpc>
                <a:spcPct val="5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The mercy of God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12:24-31, 1 Chronicles 20).</a:t>
            </a:r>
          </a:p>
          <a:p>
            <a:pPr>
              <a:lnSpc>
                <a:spcPct val="5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Family problems: Amnon, Tamar, Absalom (2 Samuel 13,14).</a:t>
            </a:r>
          </a:p>
        </p:txBody>
      </p:sp>
    </p:spTree>
    <p:extLst>
      <p:ext uri="{BB962C8B-B14F-4D97-AF65-F5344CB8AC3E}">
        <p14:creationId xmlns:p14="http://schemas.microsoft.com/office/powerpoint/2010/main" val="1085334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12D8-FDA7-FBBD-3133-45D4F61BF9D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2401D24C-E8A4-7A6D-8B62-BD630FF8ED66}"/>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303FF03-4ADD-7625-A0A8-5D15256FFE45}"/>
              </a:ext>
            </a:extLst>
          </p:cNvPr>
          <p:cNvSpPr txBox="1"/>
          <p:nvPr/>
        </p:nvSpPr>
        <p:spPr>
          <a:xfrm>
            <a:off x="609599" y="344982"/>
            <a:ext cx="7664068" cy="6407908"/>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  Troubles with Absalom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15-18).</a:t>
            </a:r>
          </a:p>
          <a:p>
            <a:pPr>
              <a:lnSpc>
                <a:spcPct val="6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David forgives his enemies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19).</a:t>
            </a:r>
          </a:p>
          <a:p>
            <a:pPr>
              <a:lnSpc>
                <a:spcPct val="5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The rebellion of Sheba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20).</a:t>
            </a:r>
          </a:p>
          <a:p>
            <a:pPr>
              <a:lnSpc>
                <a:spcPct val="5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Atonement for the land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21).</a:t>
            </a:r>
          </a:p>
          <a:p>
            <a:pPr>
              <a:lnSpc>
                <a:spcPct val="5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David’s song of deliverance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22).</a:t>
            </a:r>
          </a:p>
        </p:txBody>
      </p:sp>
    </p:spTree>
    <p:extLst>
      <p:ext uri="{BB962C8B-B14F-4D97-AF65-F5344CB8AC3E}">
        <p14:creationId xmlns:p14="http://schemas.microsoft.com/office/powerpoint/2010/main" val="3025562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3E11-BB1D-2A6E-7A90-DAC4D26B371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30B3D92-8E4A-0A89-2132-DD684B92896E}"/>
              </a:ext>
            </a:extLst>
          </p:cNvPr>
          <p:cNvPicPr>
            <a:picLocks noChangeAspect="1"/>
          </p:cNvPicPr>
          <p:nvPr/>
        </p:nvPicPr>
        <p:blipFill>
          <a:blip r:embed="rId3"/>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228E4EA5-E111-B1EC-C5C8-54C545EA3BF3}"/>
              </a:ext>
            </a:extLst>
          </p:cNvPr>
          <p:cNvSpPr txBox="1"/>
          <p:nvPr/>
        </p:nvSpPr>
        <p:spPr>
          <a:xfrm>
            <a:off x="565532" y="2247138"/>
            <a:ext cx="7664068" cy="2363724"/>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  David's mighty men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23, 1 Chronicles 11,12).</a:t>
            </a:r>
          </a:p>
          <a:p>
            <a:pPr>
              <a:lnSpc>
                <a:spcPct val="50000"/>
              </a:lnSpc>
            </a:pPr>
            <a:endParaRPr lang="en-US" sz="3600" b="1" dirty="0">
              <a:solidFill>
                <a:schemeClr val="bg1"/>
              </a:solidFill>
              <a:latin typeface="Calibri" panose="020F0502020204030204" pitchFamily="34" charset="0"/>
              <a:cs typeface="Calibri" panose="020F0502020204030204" pitchFamily="34" charset="0"/>
            </a:endParaRPr>
          </a:p>
          <a:p>
            <a:pPr>
              <a:lnSpc>
                <a:spcPct val="90000"/>
              </a:lnSpc>
            </a:pPr>
            <a:r>
              <a:rPr lang="en-US" sz="3600" b="1" dirty="0">
                <a:solidFill>
                  <a:schemeClr val="bg1"/>
                </a:solidFill>
                <a:latin typeface="Calibri" panose="020F0502020204030204" pitchFamily="34" charset="0"/>
                <a:cs typeface="Calibri" panose="020F0502020204030204" pitchFamily="34" charset="0"/>
              </a:rPr>
              <a:t>• David's census and atonement </a:t>
            </a:r>
          </a:p>
          <a:p>
            <a:pPr>
              <a:lnSpc>
                <a:spcPct val="90000"/>
              </a:lnSpc>
            </a:pPr>
            <a:r>
              <a:rPr lang="en-US" sz="3600" b="1" dirty="0">
                <a:solidFill>
                  <a:schemeClr val="bg1"/>
                </a:solidFill>
                <a:latin typeface="Calibri" panose="020F0502020204030204" pitchFamily="34" charset="0"/>
                <a:cs typeface="Calibri" panose="020F0502020204030204" pitchFamily="34" charset="0"/>
              </a:rPr>
              <a:t>(2 Samuel 24, 1 Chronicles 21).</a:t>
            </a:r>
          </a:p>
        </p:txBody>
      </p:sp>
    </p:spTree>
    <p:extLst>
      <p:ext uri="{BB962C8B-B14F-4D97-AF65-F5344CB8AC3E}">
        <p14:creationId xmlns:p14="http://schemas.microsoft.com/office/powerpoint/2010/main" val="100399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8818A-672D-A463-0CAD-0AF86478F13C}"/>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C4D2B0D4-9D20-F3B7-5455-D697F2BEE77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F0E026F-C324-8BE3-5E9B-90FB835CCDE0}"/>
              </a:ext>
            </a:extLst>
          </p:cNvPr>
          <p:cNvSpPr txBox="1"/>
          <p:nvPr/>
        </p:nvSpPr>
        <p:spPr>
          <a:xfrm>
            <a:off x="649994" y="2805019"/>
            <a:ext cx="7094862"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Key insights: How to avoid implosion in life</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32149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D4D60-A298-37B8-4544-C9646C7A3BAA}"/>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0A4D634-B0B1-0B67-D305-653B3F983D8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5D043D5-746E-B47C-60B5-759F39DFCF36}"/>
              </a:ext>
            </a:extLst>
          </p:cNvPr>
          <p:cNvSpPr txBox="1"/>
          <p:nvPr/>
        </p:nvSpPr>
        <p:spPr>
          <a:xfrm>
            <a:off x="638977" y="2884235"/>
            <a:ext cx="7094862"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STAY IN THE BATTLE. STAY IN YOUR PLACE OF ASSIGNMENT</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385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1CB74-7D73-A60C-7585-4871E7495FE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B371B3D7-FEAD-ED50-73A8-D287D0C6EA9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0251F9D-FA28-3EEC-EA00-3DFFE6DCEBA8}"/>
              </a:ext>
            </a:extLst>
          </p:cNvPr>
          <p:cNvSpPr txBox="1"/>
          <p:nvPr/>
        </p:nvSpPr>
        <p:spPr>
          <a:xfrm>
            <a:off x="517790" y="280446"/>
            <a:ext cx="6929611" cy="6297108"/>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11:1,2</a:t>
            </a:r>
          </a:p>
          <a:p>
            <a:pPr>
              <a:lnSpc>
                <a:spcPct val="90000"/>
              </a:lnSpc>
            </a:pPr>
            <a:r>
              <a:rPr lang="en-US" sz="3200" dirty="0">
                <a:solidFill>
                  <a:schemeClr val="bg1"/>
                </a:solidFill>
                <a:latin typeface="Calibri" panose="020F0502020204030204" pitchFamily="34" charset="0"/>
                <a:cs typeface="Calibri" panose="020F0502020204030204" pitchFamily="34" charset="0"/>
              </a:rPr>
              <a:t>1 It happened in the spring of the year, at the time when kings go out to battle, that David sent Joab and his servants with him, and all Israel; and they destroyed the people of Ammon and besieged Rabbah. But David remained at Jerusalem. </a:t>
            </a:r>
          </a:p>
          <a:p>
            <a:pPr>
              <a:lnSpc>
                <a:spcPct val="90000"/>
              </a:lnSpc>
            </a:pPr>
            <a:r>
              <a:rPr lang="en-US" sz="3200" dirty="0">
                <a:solidFill>
                  <a:schemeClr val="bg1"/>
                </a:solidFill>
                <a:latin typeface="Calibri" panose="020F0502020204030204" pitchFamily="34" charset="0"/>
                <a:cs typeface="Calibri" panose="020F0502020204030204" pitchFamily="34" charset="0"/>
              </a:rPr>
              <a:t>2 Then it happened one evening that David arose from his bed and walked on the roof of the king's house. And from the roof he saw a woman bathing, and the woman was very beautiful to behold. </a:t>
            </a:r>
          </a:p>
        </p:txBody>
      </p:sp>
    </p:spTree>
    <p:extLst>
      <p:ext uri="{BB962C8B-B14F-4D97-AF65-F5344CB8AC3E}">
        <p14:creationId xmlns:p14="http://schemas.microsoft.com/office/powerpoint/2010/main" val="131830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EDCD9-582D-15EE-CCA7-0BA7545B8A91}"/>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1BE730DA-6E2F-89E0-E595-C0EAD71A24D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3BFD292-8CD6-4A6D-D8DB-622F8C767CFA}"/>
              </a:ext>
            </a:extLst>
          </p:cNvPr>
          <p:cNvSpPr txBox="1"/>
          <p:nvPr/>
        </p:nvSpPr>
        <p:spPr>
          <a:xfrm>
            <a:off x="627960" y="2634936"/>
            <a:ext cx="6753341"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DON’T IGNORE YOUR CORE. WHEN THE CORE WEAKENS, </a:t>
            </a:r>
          </a:p>
          <a:p>
            <a:pPr>
              <a:lnSpc>
                <a:spcPct val="90000"/>
              </a:lnSpc>
            </a:pPr>
            <a:r>
              <a:rPr lang="en-US" sz="3600" b="1" dirty="0">
                <a:solidFill>
                  <a:schemeClr val="bg1"/>
                </a:solidFill>
                <a:latin typeface="Calibri" panose="020F0502020204030204" pitchFamily="34" charset="0"/>
                <a:cs typeface="Calibri" panose="020F0502020204030204" pitchFamily="34" charset="0"/>
              </a:rPr>
              <a:t>THE WHOLE COLLAPSES.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7723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2BE3E-3737-EC96-D6E7-6B8B3A0C1AA8}"/>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87CA8653-82BD-AD52-B839-760360D391C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B7D15F3-AC00-6E6E-B3D7-93588807DB99}"/>
              </a:ext>
            </a:extLst>
          </p:cNvPr>
          <p:cNvSpPr txBox="1"/>
          <p:nvPr/>
        </p:nvSpPr>
        <p:spPr>
          <a:xfrm>
            <a:off x="528807" y="917543"/>
            <a:ext cx="6929611"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13:21-23</a:t>
            </a:r>
          </a:p>
          <a:p>
            <a:pPr>
              <a:lnSpc>
                <a:spcPct val="90000"/>
              </a:lnSpc>
            </a:pPr>
            <a:r>
              <a:rPr lang="en-US" sz="3200" dirty="0">
                <a:solidFill>
                  <a:schemeClr val="bg1"/>
                </a:solidFill>
                <a:latin typeface="Calibri" panose="020F0502020204030204" pitchFamily="34" charset="0"/>
                <a:cs typeface="Calibri" panose="020F0502020204030204" pitchFamily="34" charset="0"/>
              </a:rPr>
              <a:t>21 But when King David heard of all these things, he was very angry. </a:t>
            </a:r>
          </a:p>
          <a:p>
            <a:pPr>
              <a:lnSpc>
                <a:spcPct val="90000"/>
              </a:lnSpc>
            </a:pPr>
            <a:r>
              <a:rPr lang="en-US" sz="3200" dirty="0">
                <a:solidFill>
                  <a:schemeClr val="bg1"/>
                </a:solidFill>
                <a:latin typeface="Calibri" panose="020F0502020204030204" pitchFamily="34" charset="0"/>
                <a:cs typeface="Calibri" panose="020F0502020204030204" pitchFamily="34" charset="0"/>
              </a:rPr>
              <a:t>22 And Absalom spoke to his brother Amnon neither good nor bad. For Absalom hated Amnon, because he had forced his sister Tamar. </a:t>
            </a:r>
          </a:p>
          <a:p>
            <a:pPr>
              <a:lnSpc>
                <a:spcPct val="90000"/>
              </a:lnSpc>
            </a:pPr>
            <a:r>
              <a:rPr lang="en-US" sz="3200" dirty="0">
                <a:solidFill>
                  <a:schemeClr val="bg1"/>
                </a:solidFill>
                <a:latin typeface="Calibri" panose="020F0502020204030204" pitchFamily="34" charset="0"/>
                <a:cs typeface="Calibri" panose="020F0502020204030204" pitchFamily="34" charset="0"/>
              </a:rPr>
              <a:t>23 And it came to pass, after two full years, that Absalom had sheepshearers in Baal Hazor, which is near Ephraim; so Absalom invited all the king's sons. </a:t>
            </a:r>
          </a:p>
        </p:txBody>
      </p:sp>
    </p:spTree>
    <p:extLst>
      <p:ext uri="{BB962C8B-B14F-4D97-AF65-F5344CB8AC3E}">
        <p14:creationId xmlns:p14="http://schemas.microsoft.com/office/powerpoint/2010/main" val="152155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E73F2-2B91-DB40-0350-53ABFB0FA13A}"/>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5EAEFD8-61CC-DB80-A3B0-B3761C38C88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34AD7AA-D7FC-0BAD-DB53-8303FBC28B9C}"/>
              </a:ext>
            </a:extLst>
          </p:cNvPr>
          <p:cNvSpPr txBox="1"/>
          <p:nvPr/>
        </p:nvSpPr>
        <p:spPr>
          <a:xfrm>
            <a:off x="627960" y="2634936"/>
            <a:ext cx="6753341"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Never sacrifice your walk with God to maintain the appearance of success.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8606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924E6-6D23-24CF-6A42-6FF02805E29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CDCC4D5B-C8A3-CD85-2300-686D5AA9B81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A2CD86C-F39F-1C08-90B1-3A6CD02B6F2E}"/>
              </a:ext>
            </a:extLst>
          </p:cNvPr>
          <p:cNvSpPr txBox="1"/>
          <p:nvPr/>
        </p:nvSpPr>
        <p:spPr>
          <a:xfrm>
            <a:off x="627960" y="2634936"/>
            <a:ext cx="6753341"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RESOLVE ISSUES AT THE FIRST INSTANT. DELAYS COULD MEAN DISASTER.</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6840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9E688-2F16-814D-8AC5-0D2E35FC4CD6}"/>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F2B15B43-95B0-DE9B-0C55-12929F70F02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529E86D-2A0C-72BE-371C-C6CD0A132997}"/>
              </a:ext>
            </a:extLst>
          </p:cNvPr>
          <p:cNvSpPr txBox="1"/>
          <p:nvPr/>
        </p:nvSpPr>
        <p:spPr>
          <a:xfrm>
            <a:off x="473723" y="474345"/>
            <a:ext cx="7160966" cy="5909310"/>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13:32,38,39</a:t>
            </a:r>
          </a:p>
          <a:p>
            <a:pPr>
              <a:lnSpc>
                <a:spcPct val="90000"/>
              </a:lnSpc>
            </a:pPr>
            <a:r>
              <a:rPr lang="en-US" sz="3200" dirty="0">
                <a:solidFill>
                  <a:schemeClr val="bg1"/>
                </a:solidFill>
                <a:latin typeface="Calibri" panose="020F0502020204030204" pitchFamily="34" charset="0"/>
                <a:cs typeface="Calibri" panose="020F0502020204030204" pitchFamily="34" charset="0"/>
              </a:rPr>
              <a:t>32 Then Jonadab the son of Shimeah, David's brother, answered and said, "Let not my lord suppose they have killed all the young men, the king's sons, for only Amnon is dead. For by the command of Absalom this has been determined from the day that he forced his sister Tamar. </a:t>
            </a:r>
          </a:p>
          <a:p>
            <a:pPr>
              <a:lnSpc>
                <a:spcPct val="90000"/>
              </a:lnSpc>
            </a:pPr>
            <a:r>
              <a:rPr lang="en-US" sz="3200" dirty="0">
                <a:solidFill>
                  <a:schemeClr val="bg1"/>
                </a:solidFill>
                <a:latin typeface="Calibri" panose="020F0502020204030204" pitchFamily="34" charset="0"/>
                <a:cs typeface="Calibri" panose="020F0502020204030204" pitchFamily="34" charset="0"/>
              </a:rPr>
              <a:t>38 So Absalom fled and went to Geshur, and was there three years. </a:t>
            </a:r>
          </a:p>
          <a:p>
            <a:pPr>
              <a:lnSpc>
                <a:spcPct val="90000"/>
              </a:lnSpc>
            </a:pPr>
            <a:r>
              <a:rPr lang="en-US" sz="3200" dirty="0">
                <a:solidFill>
                  <a:schemeClr val="bg1"/>
                </a:solidFill>
                <a:latin typeface="Calibri" panose="020F0502020204030204" pitchFamily="34" charset="0"/>
                <a:cs typeface="Calibri" panose="020F0502020204030204" pitchFamily="34" charset="0"/>
              </a:rPr>
              <a:t>39 And King David longed to go to Absalom. For he had been comforted concerning Amnon, because he was dead. </a:t>
            </a:r>
          </a:p>
        </p:txBody>
      </p:sp>
    </p:spTree>
    <p:extLst>
      <p:ext uri="{BB962C8B-B14F-4D97-AF65-F5344CB8AC3E}">
        <p14:creationId xmlns:p14="http://schemas.microsoft.com/office/powerpoint/2010/main" val="1227429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B2AD8-49E4-11F9-1B11-535607D4AED3}"/>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7E90025-80E7-5F41-9497-4A714D305C4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897ACD4-3B09-43AD-55A4-CED7EA8FCE6C}"/>
              </a:ext>
            </a:extLst>
          </p:cNvPr>
          <p:cNvSpPr txBox="1"/>
          <p:nvPr/>
        </p:nvSpPr>
        <p:spPr>
          <a:xfrm>
            <a:off x="462706" y="474345"/>
            <a:ext cx="7160966" cy="5909310"/>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14:23,24,28,29</a:t>
            </a:r>
          </a:p>
          <a:p>
            <a:pPr>
              <a:lnSpc>
                <a:spcPct val="90000"/>
              </a:lnSpc>
            </a:pPr>
            <a:r>
              <a:rPr lang="en-US" sz="3200" dirty="0">
                <a:solidFill>
                  <a:schemeClr val="bg1"/>
                </a:solidFill>
                <a:latin typeface="Calibri" panose="020F0502020204030204" pitchFamily="34" charset="0"/>
                <a:cs typeface="Calibri" panose="020F0502020204030204" pitchFamily="34" charset="0"/>
              </a:rPr>
              <a:t>23 So Joab arose and went to Geshur, and brought Absalom to Jerusalem. </a:t>
            </a:r>
          </a:p>
          <a:p>
            <a:pPr>
              <a:lnSpc>
                <a:spcPct val="90000"/>
              </a:lnSpc>
            </a:pPr>
            <a:r>
              <a:rPr lang="en-US" sz="3200" dirty="0">
                <a:solidFill>
                  <a:schemeClr val="bg1"/>
                </a:solidFill>
                <a:latin typeface="Calibri" panose="020F0502020204030204" pitchFamily="34" charset="0"/>
                <a:cs typeface="Calibri" panose="020F0502020204030204" pitchFamily="34" charset="0"/>
              </a:rPr>
              <a:t>24 And the king said, "Let him return to his own house, but do not let him see my face." So Absalom returned to his own house, but did not see the king's face. </a:t>
            </a:r>
          </a:p>
          <a:p>
            <a:pPr>
              <a:lnSpc>
                <a:spcPct val="90000"/>
              </a:lnSpc>
            </a:pPr>
            <a:r>
              <a:rPr lang="en-US" sz="3200" dirty="0">
                <a:solidFill>
                  <a:schemeClr val="bg1"/>
                </a:solidFill>
                <a:latin typeface="Calibri" panose="020F0502020204030204" pitchFamily="34" charset="0"/>
                <a:cs typeface="Calibri" panose="020F0502020204030204" pitchFamily="34" charset="0"/>
              </a:rPr>
              <a:t>28 And Absalom dwelt two full years in Jerusalem, but did not see the king's face. </a:t>
            </a:r>
          </a:p>
          <a:p>
            <a:pPr>
              <a:lnSpc>
                <a:spcPct val="90000"/>
              </a:lnSpc>
            </a:pPr>
            <a:r>
              <a:rPr lang="en-US" sz="3200" dirty="0">
                <a:solidFill>
                  <a:schemeClr val="bg1"/>
                </a:solidFill>
                <a:latin typeface="Calibri" panose="020F0502020204030204" pitchFamily="34" charset="0"/>
                <a:cs typeface="Calibri" panose="020F0502020204030204" pitchFamily="34" charset="0"/>
              </a:rPr>
              <a:t>29 Therefore Absalom sent for Joab, to send him to the king, but he would not come to him. And when he sent again the second time, he would not come. </a:t>
            </a:r>
          </a:p>
        </p:txBody>
      </p:sp>
    </p:spTree>
    <p:extLst>
      <p:ext uri="{BB962C8B-B14F-4D97-AF65-F5344CB8AC3E}">
        <p14:creationId xmlns:p14="http://schemas.microsoft.com/office/powerpoint/2010/main" val="1312608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AF534-0066-1538-7AB6-DCFB5A856052}"/>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930316C-96B7-0A5A-90BA-3CA115103B8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14BDB91-7B5F-EFC5-25B0-C71A9126E5E1}"/>
              </a:ext>
            </a:extLst>
          </p:cNvPr>
          <p:cNvSpPr txBox="1"/>
          <p:nvPr/>
        </p:nvSpPr>
        <p:spPr>
          <a:xfrm>
            <a:off x="572875" y="2025539"/>
            <a:ext cx="6775376" cy="2806922"/>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Samuel 14:33 </a:t>
            </a:r>
          </a:p>
          <a:p>
            <a:pPr>
              <a:lnSpc>
                <a:spcPct val="90000"/>
              </a:lnSpc>
            </a:pPr>
            <a:r>
              <a:rPr lang="en-US" sz="3200" dirty="0">
                <a:solidFill>
                  <a:schemeClr val="bg1"/>
                </a:solidFill>
                <a:latin typeface="Calibri" panose="020F0502020204030204" pitchFamily="34" charset="0"/>
                <a:cs typeface="Calibri" panose="020F0502020204030204" pitchFamily="34" charset="0"/>
              </a:rPr>
              <a:t>So Joab went to the king and told him. And when he had called for Absalom, he came to the king and bowed himself on his face to the ground before the king. Then the king kissed Absalom. </a:t>
            </a:r>
          </a:p>
        </p:txBody>
      </p:sp>
    </p:spTree>
    <p:extLst>
      <p:ext uri="{BB962C8B-B14F-4D97-AF65-F5344CB8AC3E}">
        <p14:creationId xmlns:p14="http://schemas.microsoft.com/office/powerpoint/2010/main" val="2414717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B77C1-C7E9-B388-3C19-3AEF7132CFFD}"/>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19D3CFDE-AA32-1929-7493-A7299F283A4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17CF1B0-E2A1-5710-21D1-B2BDC92C1FD9}"/>
              </a:ext>
            </a:extLst>
          </p:cNvPr>
          <p:cNvSpPr txBox="1"/>
          <p:nvPr/>
        </p:nvSpPr>
        <p:spPr>
          <a:xfrm>
            <a:off x="649994" y="2884235"/>
            <a:ext cx="6367751"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Delayed action is inaction when it matters most.</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75775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9D198-3C2F-A370-202D-4F9D400350DB}"/>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4CCD317-ABC2-3FE6-F04D-57ADEAE89B6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B1379CB-DAFF-0AC1-AEF4-13B3725628E6}"/>
              </a:ext>
            </a:extLst>
          </p:cNvPr>
          <p:cNvSpPr txBox="1"/>
          <p:nvPr/>
        </p:nvSpPr>
        <p:spPr>
          <a:xfrm>
            <a:off x="661011" y="2634936"/>
            <a:ext cx="6367751"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Watch over your people. </a:t>
            </a:r>
          </a:p>
          <a:p>
            <a:pPr>
              <a:lnSpc>
                <a:spcPct val="90000"/>
              </a:lnSpc>
            </a:pPr>
            <a:r>
              <a:rPr lang="en-US" sz="3600" b="1" dirty="0">
                <a:solidFill>
                  <a:schemeClr val="bg1"/>
                </a:solidFill>
                <a:latin typeface="Calibri" panose="020F0502020204030204" pitchFamily="34" charset="0"/>
                <a:cs typeface="Calibri" panose="020F0502020204030204" pitchFamily="34" charset="0"/>
              </a:rPr>
              <a:t>Know their hearts. </a:t>
            </a:r>
          </a:p>
          <a:p>
            <a:pPr>
              <a:lnSpc>
                <a:spcPct val="90000"/>
              </a:lnSpc>
            </a:pPr>
            <a:r>
              <a:rPr lang="en-US" sz="3600" b="1" dirty="0">
                <a:solidFill>
                  <a:schemeClr val="bg1"/>
                </a:solidFill>
                <a:latin typeface="Calibri" panose="020F0502020204030204" pitchFamily="34" charset="0"/>
                <a:cs typeface="Calibri" panose="020F0502020204030204" pitchFamily="34" charset="0"/>
              </a:rPr>
              <a:t>Prevent rebellion.</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30648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EBCE6-51AA-A46B-8970-8BA684E147B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393C246-AE1B-BFDC-75E6-06AEE59A1DC2}"/>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5395449-4AAD-8599-ED2B-18094D605D2E}"/>
              </a:ext>
            </a:extLst>
          </p:cNvPr>
          <p:cNvSpPr txBox="1"/>
          <p:nvPr/>
        </p:nvSpPr>
        <p:spPr>
          <a:xfrm>
            <a:off x="451688" y="252746"/>
            <a:ext cx="7149949" cy="6352508"/>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Proverbs 27:23-27</a:t>
            </a:r>
          </a:p>
          <a:p>
            <a:pPr>
              <a:lnSpc>
                <a:spcPct val="90000"/>
              </a:lnSpc>
            </a:pPr>
            <a:r>
              <a:rPr lang="en-US" sz="3200" dirty="0">
                <a:solidFill>
                  <a:schemeClr val="bg1"/>
                </a:solidFill>
                <a:latin typeface="Calibri" panose="020F0502020204030204" pitchFamily="34" charset="0"/>
                <a:cs typeface="Calibri" panose="020F0502020204030204" pitchFamily="34" charset="0"/>
              </a:rPr>
              <a:t>23 Be diligent to know the state of your flocks, And attend to your herds; </a:t>
            </a:r>
          </a:p>
          <a:p>
            <a:pPr>
              <a:lnSpc>
                <a:spcPct val="90000"/>
              </a:lnSpc>
            </a:pPr>
            <a:r>
              <a:rPr lang="en-US" sz="3200" dirty="0">
                <a:solidFill>
                  <a:schemeClr val="bg1"/>
                </a:solidFill>
                <a:latin typeface="Calibri" panose="020F0502020204030204" pitchFamily="34" charset="0"/>
                <a:cs typeface="Calibri" panose="020F0502020204030204" pitchFamily="34" charset="0"/>
              </a:rPr>
              <a:t>24 For riches are not forever, Nor does a crown endure to all generations. </a:t>
            </a:r>
          </a:p>
          <a:p>
            <a:pPr>
              <a:lnSpc>
                <a:spcPct val="90000"/>
              </a:lnSpc>
            </a:pPr>
            <a:r>
              <a:rPr lang="en-US" sz="3200" dirty="0">
                <a:solidFill>
                  <a:schemeClr val="bg1"/>
                </a:solidFill>
                <a:latin typeface="Calibri" panose="020F0502020204030204" pitchFamily="34" charset="0"/>
                <a:cs typeface="Calibri" panose="020F0502020204030204" pitchFamily="34" charset="0"/>
              </a:rPr>
              <a:t>25 When the hay is removed, and the tender grass shows itself, And the herbs of the mountains are gathered in, </a:t>
            </a:r>
          </a:p>
          <a:p>
            <a:pPr>
              <a:lnSpc>
                <a:spcPct val="90000"/>
              </a:lnSpc>
            </a:pPr>
            <a:r>
              <a:rPr lang="en-US" sz="3200" dirty="0">
                <a:solidFill>
                  <a:schemeClr val="bg1"/>
                </a:solidFill>
                <a:latin typeface="Calibri" panose="020F0502020204030204" pitchFamily="34" charset="0"/>
                <a:cs typeface="Calibri" panose="020F0502020204030204" pitchFamily="34" charset="0"/>
              </a:rPr>
              <a:t>26 The lambs will provide your clothing, And the goats the price of a field; </a:t>
            </a:r>
          </a:p>
          <a:p>
            <a:pPr>
              <a:lnSpc>
                <a:spcPct val="90000"/>
              </a:lnSpc>
            </a:pPr>
            <a:r>
              <a:rPr lang="en-US" sz="3200" dirty="0">
                <a:solidFill>
                  <a:schemeClr val="bg1"/>
                </a:solidFill>
                <a:latin typeface="Calibri" panose="020F0502020204030204" pitchFamily="34" charset="0"/>
                <a:cs typeface="Calibri" panose="020F0502020204030204" pitchFamily="34" charset="0"/>
              </a:rPr>
              <a:t>27 You shall have enough goats' milk for your food, For the food of your household, And the nourishment of your maidservants.</a:t>
            </a:r>
          </a:p>
        </p:txBody>
      </p:sp>
    </p:spTree>
    <p:extLst>
      <p:ext uri="{BB962C8B-B14F-4D97-AF65-F5344CB8AC3E}">
        <p14:creationId xmlns:p14="http://schemas.microsoft.com/office/powerpoint/2010/main" val="2177178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1CE93-84BA-3555-6096-C842F45C7C2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0B93010-058E-BCB3-5F4B-95065EB6DE5C}"/>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5D84FE3-D1A5-BC5D-2BE6-E0D008721FAC}"/>
              </a:ext>
            </a:extLst>
          </p:cNvPr>
          <p:cNvSpPr txBox="1"/>
          <p:nvPr/>
        </p:nvSpPr>
        <p:spPr>
          <a:xfrm>
            <a:off x="661011" y="2634936"/>
            <a:ext cx="6367751"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GUARD YOUR VULNERABILITIES IN THE HIGHS AND LOWS.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0648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D93DD-BB4C-FC42-7DEA-E2FB8E228FF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B5B6853C-9AC5-959F-FA6D-AC237879E73C}"/>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A53F7C2-B1AB-AA34-9BD4-C48082968AFB}"/>
              </a:ext>
            </a:extLst>
          </p:cNvPr>
          <p:cNvSpPr txBox="1"/>
          <p:nvPr/>
        </p:nvSpPr>
        <p:spPr>
          <a:xfrm>
            <a:off x="528807" y="2690336"/>
            <a:ext cx="6411820" cy="1477328"/>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21:1 </a:t>
            </a:r>
          </a:p>
          <a:p>
            <a:pPr>
              <a:lnSpc>
                <a:spcPct val="90000"/>
              </a:lnSpc>
            </a:pPr>
            <a:r>
              <a:rPr lang="en-US" sz="3200" dirty="0">
                <a:solidFill>
                  <a:schemeClr val="bg1"/>
                </a:solidFill>
                <a:latin typeface="Calibri" panose="020F0502020204030204" pitchFamily="34" charset="0"/>
                <a:cs typeface="Calibri" panose="020F0502020204030204" pitchFamily="34" charset="0"/>
              </a:rPr>
              <a:t>Now Satan stood up against Israel, and moved David to number Israel. </a:t>
            </a:r>
          </a:p>
        </p:txBody>
      </p:sp>
    </p:spTree>
    <p:extLst>
      <p:ext uri="{BB962C8B-B14F-4D97-AF65-F5344CB8AC3E}">
        <p14:creationId xmlns:p14="http://schemas.microsoft.com/office/powerpoint/2010/main" val="338955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21A02-8ED5-7B8C-8EAE-8D3F71044925}"/>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79489E2C-DFE5-EFC4-C1BB-6DAA94D45C5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1260CFB-189E-ADF2-8C9C-E9AA43EC5073}"/>
              </a:ext>
            </a:extLst>
          </p:cNvPr>
          <p:cNvSpPr txBox="1"/>
          <p:nvPr/>
        </p:nvSpPr>
        <p:spPr>
          <a:xfrm>
            <a:off x="638978" y="2884235"/>
            <a:ext cx="6367751"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The end of the battle does not mean the end of every danger.</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58355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E3676-3E31-D6FD-0078-9568ED5891A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CFFB7FE-F5FA-0320-621D-C6987FE6C4D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9F878BB-4BD7-2214-B790-CE15963A1CC3}"/>
              </a:ext>
            </a:extLst>
          </p:cNvPr>
          <p:cNvSpPr txBox="1"/>
          <p:nvPr/>
        </p:nvSpPr>
        <p:spPr>
          <a:xfrm>
            <a:off x="594909" y="2884235"/>
            <a:ext cx="6775375"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Past victories cannot be a substitute for present obedience.</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0880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4E2D7-C01B-05BA-E856-C4436486C228}"/>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BE3DFCC-727B-81E1-4371-B38EE96FBCED}"/>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8EF42AE-1107-03FB-7735-F6E762AC7945}"/>
              </a:ext>
            </a:extLst>
          </p:cNvPr>
          <p:cNvSpPr txBox="1"/>
          <p:nvPr/>
        </p:nvSpPr>
        <p:spPr>
          <a:xfrm>
            <a:off x="594909" y="2884235"/>
            <a:ext cx="7105881"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Yesterday's victories do not eliminate today's need for vigilance.</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73136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351F2-687C-2C75-C566-4C49028FFEB7}"/>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D94124F5-BCBD-6899-B1F9-5075A12A6176}"/>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ACEC61C-C58D-ACBE-91E8-FF6F3C9D3466}"/>
              </a:ext>
            </a:extLst>
          </p:cNvPr>
          <p:cNvSpPr txBox="1"/>
          <p:nvPr/>
        </p:nvSpPr>
        <p:spPr>
          <a:xfrm>
            <a:off x="572875" y="2634936"/>
            <a:ext cx="7105881"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Complacency when everything seems to be going well can be dangerous.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43549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770A4-76E5-4455-0BD8-59781691E010}"/>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3A60B90-9273-9758-F146-2B38A6B1292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28CB50D-D4DD-7F3F-A785-3A3BB386FD92}"/>
              </a:ext>
            </a:extLst>
          </p:cNvPr>
          <p:cNvSpPr txBox="1"/>
          <p:nvPr/>
        </p:nvSpPr>
        <p:spPr>
          <a:xfrm>
            <a:off x="572875" y="2634936"/>
            <a:ext cx="6610123"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The moment we begin to think we no longer need counsel is the moment we need it most.</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90850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EDEA2-9C05-36C6-261E-E5F00DFB3F0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2CC9EA4-306F-1BAC-7304-82724BCC8A0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A4BE57E-202F-591C-86AF-5ADC1BDE8BE4}"/>
              </a:ext>
            </a:extLst>
          </p:cNvPr>
          <p:cNvSpPr txBox="1"/>
          <p:nvPr/>
        </p:nvSpPr>
        <p:spPr>
          <a:xfrm>
            <a:off x="572875" y="2634936"/>
            <a:ext cx="6610123"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The applause of friends can become more dangerous than the criticism of your enemies.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1746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B0C46-80E2-3887-D999-918025AF302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42044B29-6B84-FCBD-7700-3FE73818C85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BADE167-0B4A-F7ED-0197-0DB8434759F7}"/>
              </a:ext>
            </a:extLst>
          </p:cNvPr>
          <p:cNvSpPr txBox="1"/>
          <p:nvPr/>
        </p:nvSpPr>
        <p:spPr>
          <a:xfrm>
            <a:off x="583891" y="2385637"/>
            <a:ext cx="6610123" cy="2086725"/>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Guard your heart in every season, when you are winning, when you are weeping, or when you are just waiting.</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23159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22437-1D0F-3A0D-8D9B-B63C8E864295}"/>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23790BC-E763-BC90-5DDB-7239D93BEE5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E7C5C8F-36BD-A983-28D5-4296324DB318}"/>
              </a:ext>
            </a:extLst>
          </p:cNvPr>
          <p:cNvSpPr txBox="1"/>
          <p:nvPr/>
        </p:nvSpPr>
        <p:spPr>
          <a:xfrm>
            <a:off x="594908" y="2634936"/>
            <a:ext cx="6610123"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GOD IS BIGGER THAN OUR MISTAKES. HE REALIGNS AND RESTORES.</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40842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EAA5B-FE62-FFE9-ED10-DE4FECB79F77}"/>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993C1717-C154-C54F-3812-306B6275CA0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BF761F64-888F-739C-5068-622B8FB4AF6B}"/>
              </a:ext>
            </a:extLst>
          </p:cNvPr>
          <p:cNvSpPr txBox="1"/>
          <p:nvPr/>
        </p:nvSpPr>
        <p:spPr>
          <a:xfrm>
            <a:off x="605925" y="2059220"/>
            <a:ext cx="6610123" cy="2585323"/>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The mercy of God: </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Solomon was born. </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Rabbah was captured. </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The kingdom was retained. </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A temple was built.</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65138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35278-EA74-7359-7565-42C6EF649796}"/>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BD4B0285-783C-B4A9-CDFB-AA4E4BFBFE97}"/>
              </a:ext>
            </a:extLst>
          </p:cNvPr>
          <p:cNvPicPr>
            <a:picLocks noChangeAspect="1"/>
          </p:cNvPicPr>
          <p:nvPr/>
        </p:nvPicPr>
        <p:blipFill>
          <a:blip r:embed="rId3"/>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321E8C4-CB34-F40E-2591-FA5D90600104}"/>
              </a:ext>
            </a:extLst>
          </p:cNvPr>
          <p:cNvSpPr txBox="1"/>
          <p:nvPr/>
        </p:nvSpPr>
        <p:spPr>
          <a:xfrm>
            <a:off x="495757" y="1803939"/>
            <a:ext cx="6687242" cy="3250121"/>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2 Chronicles 3:1 </a:t>
            </a:r>
          </a:p>
          <a:p>
            <a:pPr>
              <a:lnSpc>
                <a:spcPct val="90000"/>
              </a:lnSpc>
            </a:pPr>
            <a:r>
              <a:rPr lang="en-US" sz="3200" dirty="0">
                <a:solidFill>
                  <a:schemeClr val="bg1"/>
                </a:solidFill>
                <a:latin typeface="Calibri" panose="020F0502020204030204" pitchFamily="34" charset="0"/>
                <a:cs typeface="Calibri" panose="020F0502020204030204" pitchFamily="34" charset="0"/>
              </a:rPr>
              <a:t>Now Solomon began to build the house of the LORD at Jerusalem on Mount Moriah, where the LORD had appeared to his father David, at the place that David had prepared on the threshing floor of Ornan the Jebusite. </a:t>
            </a:r>
          </a:p>
        </p:txBody>
      </p:sp>
    </p:spTree>
    <p:extLst>
      <p:ext uri="{BB962C8B-B14F-4D97-AF65-F5344CB8AC3E}">
        <p14:creationId xmlns:p14="http://schemas.microsoft.com/office/powerpoint/2010/main" val="2885961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E9C15-7F44-A82E-BA81-3B0E16BF4433}"/>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EF496BCF-0E3D-AB23-E490-7270A8D9A82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5AA63B1-6AA3-E3CB-2996-EBACC0773306}"/>
              </a:ext>
            </a:extLst>
          </p:cNvPr>
          <p:cNvSpPr txBox="1"/>
          <p:nvPr/>
        </p:nvSpPr>
        <p:spPr>
          <a:xfrm>
            <a:off x="749142" y="1558327"/>
            <a:ext cx="6610123"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PSALMS OF DAVID MOST LIKELY WRITTEN IN THIS PHASE:</a:t>
            </a:r>
            <a:endParaRPr lang="en-IN" sz="3600" dirty="0">
              <a:solidFill>
                <a:schemeClr val="bg1"/>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2B10FD7-C0E7-883C-4AD6-070D1809B046}"/>
              </a:ext>
            </a:extLst>
          </p:cNvPr>
          <p:cNvSpPr txBox="1"/>
          <p:nvPr/>
        </p:nvSpPr>
        <p:spPr>
          <a:xfrm>
            <a:off x="749142" y="2634935"/>
            <a:ext cx="6610123" cy="2585323"/>
          </a:xfrm>
          <a:prstGeom prst="rect">
            <a:avLst/>
          </a:prstGeom>
          <a:noFill/>
        </p:spPr>
        <p:txBody>
          <a:bodyPr wrap="square" rtlCol="0">
            <a:spAutoFit/>
          </a:bodyPr>
          <a:lstStyle/>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Psalm 51</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Psalm 32</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Psalm 38</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Psalm 39</a:t>
            </a:r>
          </a:p>
          <a:p>
            <a:pPr marL="571500" indent="-571500">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Psalm 3</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679385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TotalTime>
  <Words>991</Words>
  <Application>Microsoft Macintosh PowerPoint</Application>
  <PresentationFormat>Widescreen</PresentationFormat>
  <Paragraphs>97</Paragraphs>
  <Slides>32</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14</cp:revision>
  <dcterms:created xsi:type="dcterms:W3CDTF">2026-10-15T06:36:08Z</dcterms:created>
  <dcterms:modified xsi:type="dcterms:W3CDTF">2026-10-16T06:58:50Z</dcterms:modified>
</cp:coreProperties>
</file>