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E75F-9D68-80B7-B646-FDBE9A6C231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34F45AF-1B57-EBEE-3FE5-9D268AD199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B4B176-B8A6-2088-25C7-A8A0A10F6620}"/>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601CB090-3CC6-031E-3525-93B3EAE52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D149F-B9EE-791F-1870-6F955586EFC4}"/>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2728058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F279B-FF3D-381B-797C-9B1DC606BB5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156F959-F5A3-ACDD-3DE3-3CD470A524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AD3B20-F46B-90F2-756B-9575D5082412}"/>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47CEB528-93A6-326B-C1C8-1B61FE26A8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F84A4-411D-CE29-58BB-6DDADF19F5C4}"/>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258710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01AC-8030-40D9-D35C-32B9758D6C1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91F0DD8-6596-81D1-E0A0-7D69FDB0A3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366DB1-D379-539D-B5C3-C2C51789D26E}"/>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06D5AC21-32CD-7EA9-5D17-E59B80729C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FB1F6-6E20-DF16-A852-E5EF4FDC2577}"/>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2416817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18EA-3F0E-7873-ED71-4DDCEEAE053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0531889-B79E-81C5-8280-09D0F7B252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BBDB521-E2DC-EBE2-852B-5A4EA44467A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8C0CAC-EB1F-B362-BFC8-D10E0E2D529D}"/>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6" name="Footer Placeholder 5">
            <a:extLst>
              <a:ext uri="{FF2B5EF4-FFF2-40B4-BE49-F238E27FC236}">
                <a16:creationId xmlns:a16="http://schemas.microsoft.com/office/drawing/2014/main" id="{1D057AFC-2BE9-2428-7B72-E52C4CA3C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4D6FB-2704-222E-34FF-400CFF602D89}"/>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2523409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7CAAF-3A30-634E-223C-5AD4423BC30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8A7CAB0-9BBD-85C6-9117-DF68EE8601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306CF94-CC62-14C9-60D2-77D4957F69A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7FC6AF1-AFE1-BBF8-FF4C-A788FB9C4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CC30C1D-0A4B-1A01-0FF3-2FB744E88D3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BD21C19-EC2A-51FB-A78C-E173B603A3F4}"/>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8" name="Footer Placeholder 7">
            <a:extLst>
              <a:ext uri="{FF2B5EF4-FFF2-40B4-BE49-F238E27FC236}">
                <a16:creationId xmlns:a16="http://schemas.microsoft.com/office/drawing/2014/main" id="{1D26F4A8-C008-C4FF-F977-95926EE079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3AEA12-FBA4-4D2B-86EC-194428754533}"/>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280352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EAF91-7B78-85B5-B3B4-B0CE3ED185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C04AB3A-0C44-D418-197A-28CCB662E422}"/>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4" name="Footer Placeholder 3">
            <a:extLst>
              <a:ext uri="{FF2B5EF4-FFF2-40B4-BE49-F238E27FC236}">
                <a16:creationId xmlns:a16="http://schemas.microsoft.com/office/drawing/2014/main" id="{89DA23CC-F068-9CA4-31D7-4F16718961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82EC97-78DF-9B75-7B57-9CF495C09F5D}"/>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394438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E69D98-5A45-3179-2BF3-2DDBB2219045}"/>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3" name="Footer Placeholder 2">
            <a:extLst>
              <a:ext uri="{FF2B5EF4-FFF2-40B4-BE49-F238E27FC236}">
                <a16:creationId xmlns:a16="http://schemas.microsoft.com/office/drawing/2014/main" id="{746EB805-D909-AD5A-EDD1-9B8A7C4D9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8BFD9-313E-A0BC-6EE1-D118120E6955}"/>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41855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4CBA-6D64-55FC-83E7-1F62D9227D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AC61C7A-4456-73E7-A835-C051568661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EE3B1F2-A381-4CEA-8699-5E3CE854A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3536B22-6FD9-D128-C354-3E7D4DBC1C50}"/>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6" name="Footer Placeholder 5">
            <a:extLst>
              <a:ext uri="{FF2B5EF4-FFF2-40B4-BE49-F238E27FC236}">
                <a16:creationId xmlns:a16="http://schemas.microsoft.com/office/drawing/2014/main" id="{AF923BBC-1896-80FD-8509-A40EE46E9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7A817-F8B1-F027-5DF5-2EEE718372B0}"/>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773947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75A38-736F-D634-86C4-A4C19621824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59CABD8-3A2E-FA9D-0B27-54B4082E1C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DA4C78-E1C8-4385-E138-D2ED061910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D0FFF6-E457-1B73-56D1-5B8AA764EC6F}"/>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6" name="Footer Placeholder 5">
            <a:extLst>
              <a:ext uri="{FF2B5EF4-FFF2-40B4-BE49-F238E27FC236}">
                <a16:creationId xmlns:a16="http://schemas.microsoft.com/office/drawing/2014/main" id="{080052AD-C37B-D762-36AF-15530C40A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362259-6385-0AFF-DC8A-CEA9683E22B1}"/>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340521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34370-9C11-2998-96AF-4665F439220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834589C-9A0B-8133-2427-13CDF5003D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4A08F05-EEB2-64EA-3586-CF2DD2080AA6}"/>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C21DD8A9-7773-573C-D6D3-05F2D5D67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104B8-A945-EA5F-57EF-4A1774EB16CF}"/>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989473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FB8A68-D523-8C52-5FE7-E4D665AB5CC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0244BF3-E6F2-1A26-B0F1-73C2C51119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FE2F240-E5BF-4767-4049-2059A457FD3A}"/>
              </a:ext>
            </a:extLst>
          </p:cNvPr>
          <p:cNvSpPr>
            <a:spLocks noGrp="1"/>
          </p:cNvSpPr>
          <p:nvPr>
            <p:ph type="dt" sz="half" idx="10"/>
          </p:nvPr>
        </p:nvSpPr>
        <p:spPr/>
        <p:txBody>
          <a:body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088A0CF4-3301-F14F-53B6-B25200781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37E15-DCC7-4D47-F5D4-6E08361FA724}"/>
              </a:ext>
            </a:extLst>
          </p:cNvPr>
          <p:cNvSpPr>
            <a:spLocks noGrp="1"/>
          </p:cNvSpPr>
          <p:nvPr>
            <p:ph type="sldNum" sz="quarter" idx="12"/>
          </p:nvPr>
        </p:nvSpPr>
        <p:spPr/>
        <p:txBody>
          <a:bodyPr/>
          <a:lstStyle/>
          <a:p>
            <a:fld id="{8350FD88-4D65-3F41-B884-6F9DC8DCBEFC}" type="slidenum">
              <a:rPr lang="en-US" smtClean="0"/>
              <a:t>‹#›</a:t>
            </a:fld>
            <a:endParaRPr lang="en-US"/>
          </a:p>
        </p:txBody>
      </p:sp>
    </p:spTree>
    <p:extLst>
      <p:ext uri="{BB962C8B-B14F-4D97-AF65-F5344CB8AC3E}">
        <p14:creationId xmlns:p14="http://schemas.microsoft.com/office/powerpoint/2010/main" val="152611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B96FF2-35AF-E0E6-0AB0-258B9C2807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5CBBA4-A3AC-0632-CD10-0928E7B6E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6C664C7-7C13-EF1C-F591-C5C5C45CC7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178E1A-E166-A046-8863-C6033CB631E2}" type="datetimeFigureOut">
              <a:rPr lang="en-US" smtClean="0"/>
              <a:t>10/8/26</a:t>
            </a:fld>
            <a:endParaRPr lang="en-US"/>
          </a:p>
        </p:txBody>
      </p:sp>
      <p:sp>
        <p:nvSpPr>
          <p:cNvPr id="5" name="Footer Placeholder 4">
            <a:extLst>
              <a:ext uri="{FF2B5EF4-FFF2-40B4-BE49-F238E27FC236}">
                <a16:creationId xmlns:a16="http://schemas.microsoft.com/office/drawing/2014/main" id="{6AA36DFF-9CB1-0A1F-4019-3840EF0616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982ED33-4591-BFFC-3756-7FC3F3E042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50FD88-4D65-3F41-B884-6F9DC8DCBEFC}" type="slidenum">
              <a:rPr lang="en-US" smtClean="0"/>
              <a:t>‹#›</a:t>
            </a:fld>
            <a:endParaRPr lang="en-US"/>
          </a:p>
        </p:txBody>
      </p:sp>
    </p:spTree>
    <p:extLst>
      <p:ext uri="{BB962C8B-B14F-4D97-AF65-F5344CB8AC3E}">
        <p14:creationId xmlns:p14="http://schemas.microsoft.com/office/powerpoint/2010/main" val="949330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crown with a sword&#10;&#10;AI-generated content may be incorrect.">
            <a:extLst>
              <a:ext uri="{FF2B5EF4-FFF2-40B4-BE49-F238E27FC236}">
                <a16:creationId xmlns:a16="http://schemas.microsoft.com/office/drawing/2014/main" id="{17A98FE5-42D7-0AED-4849-0F4D83500FA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69937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52CFB-333A-DF7C-BA37-9B721EC90277}"/>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E98676A1-A088-3418-3F25-3BDF6EF3C0A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7069E61-2182-FBE3-77AA-1281045C5C86}"/>
              </a:ext>
            </a:extLst>
          </p:cNvPr>
          <p:cNvSpPr txBox="1"/>
          <p:nvPr/>
        </p:nvSpPr>
        <p:spPr>
          <a:xfrm>
            <a:off x="771180" y="2884235"/>
            <a:ext cx="5761822"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CONSOLIDATION AND EXPANSION</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8955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FAFBD-0AF3-1D24-1003-2947451E1B9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1922912D-7E8D-B3A5-2AEC-F5990E8CD2F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16F417D-FF1D-EEF2-2482-F879A6BC6B68}"/>
              </a:ext>
            </a:extLst>
          </p:cNvPr>
          <p:cNvSpPr txBox="1"/>
          <p:nvPr/>
        </p:nvSpPr>
        <p:spPr>
          <a:xfrm>
            <a:off x="583894" y="3133534"/>
            <a:ext cx="7072830"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2 Samuel 5-10; 1 Chronicles 10-19</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1705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1E801-51EA-9FBA-67FC-213100E6587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2089CFA-91EC-D081-0C65-67AED1083CD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4876620-E53A-7EEE-4AF0-A9621B7A6DA4}"/>
              </a:ext>
            </a:extLst>
          </p:cNvPr>
          <p:cNvSpPr txBox="1"/>
          <p:nvPr/>
        </p:nvSpPr>
        <p:spPr>
          <a:xfrm>
            <a:off x="484741" y="3133534"/>
            <a:ext cx="6577071"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LET THE LORD BUILD THE HOUSE </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5999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B1AF-7367-F126-6AAD-337DF25D56AD}"/>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0EBEBD47-C36A-8659-63A6-1AB21CE27F6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5A37A99-37DE-D9AD-0A17-D3BAB316F506}"/>
              </a:ext>
            </a:extLst>
          </p:cNvPr>
          <p:cNvSpPr txBox="1"/>
          <p:nvPr/>
        </p:nvSpPr>
        <p:spPr>
          <a:xfrm>
            <a:off x="638978" y="2468737"/>
            <a:ext cx="6577071" cy="1920526"/>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5:10 </a:t>
            </a:r>
          </a:p>
          <a:p>
            <a:pPr>
              <a:lnSpc>
                <a:spcPct val="90000"/>
              </a:lnSpc>
            </a:pPr>
            <a:r>
              <a:rPr lang="en-US" sz="3200" dirty="0">
                <a:solidFill>
                  <a:schemeClr val="bg1"/>
                </a:solidFill>
                <a:latin typeface="Calibri" panose="020F0502020204030204" pitchFamily="34" charset="0"/>
                <a:cs typeface="Calibri" panose="020F0502020204030204" pitchFamily="34" charset="0"/>
              </a:rPr>
              <a:t>So David went on and became great, and the LORD God of hosts was with him. </a:t>
            </a:r>
          </a:p>
        </p:txBody>
      </p:sp>
    </p:spTree>
    <p:extLst>
      <p:ext uri="{BB962C8B-B14F-4D97-AF65-F5344CB8AC3E}">
        <p14:creationId xmlns:p14="http://schemas.microsoft.com/office/powerpoint/2010/main" val="17268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EC513-D4B3-A3A6-8D0D-96A156960E2D}"/>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8B8865F3-51FA-BFB3-EBDC-C43F8ADF3DD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F14CC7D-FDDE-2659-327F-A3ED691EE968}"/>
              </a:ext>
            </a:extLst>
          </p:cNvPr>
          <p:cNvSpPr txBox="1"/>
          <p:nvPr/>
        </p:nvSpPr>
        <p:spPr>
          <a:xfrm>
            <a:off x="683045" y="2247138"/>
            <a:ext cx="6577071" cy="236372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5:12 </a:t>
            </a:r>
          </a:p>
          <a:p>
            <a:pPr>
              <a:lnSpc>
                <a:spcPct val="90000"/>
              </a:lnSpc>
            </a:pPr>
            <a:r>
              <a:rPr lang="en-US" sz="3200" dirty="0">
                <a:solidFill>
                  <a:schemeClr val="bg1"/>
                </a:solidFill>
                <a:latin typeface="Calibri" panose="020F0502020204030204" pitchFamily="34" charset="0"/>
                <a:cs typeface="Calibri" panose="020F0502020204030204" pitchFamily="34" charset="0"/>
              </a:rPr>
              <a:t>So David knew that the LORD had established him as king over Israel, and that He had exalted His kingdom for the sake of His people Israel. </a:t>
            </a:r>
          </a:p>
        </p:txBody>
      </p:sp>
    </p:spTree>
    <p:extLst>
      <p:ext uri="{BB962C8B-B14F-4D97-AF65-F5344CB8AC3E}">
        <p14:creationId xmlns:p14="http://schemas.microsoft.com/office/powerpoint/2010/main" val="1078222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6E9F7-7E86-3498-7C39-CFD3A01F52F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4BA92460-A6A7-D1C0-A1CD-FD2C955E362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703D497-A1A0-0FB5-7CD8-3EBE5EF22C2D}"/>
              </a:ext>
            </a:extLst>
          </p:cNvPr>
          <p:cNvSpPr txBox="1"/>
          <p:nvPr/>
        </p:nvSpPr>
        <p:spPr>
          <a:xfrm>
            <a:off x="683045" y="2468737"/>
            <a:ext cx="6577071" cy="1920526"/>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14:17 </a:t>
            </a:r>
          </a:p>
          <a:p>
            <a:pPr>
              <a:lnSpc>
                <a:spcPct val="90000"/>
              </a:lnSpc>
            </a:pPr>
            <a:r>
              <a:rPr lang="en-US" sz="3200" dirty="0">
                <a:solidFill>
                  <a:schemeClr val="bg1"/>
                </a:solidFill>
                <a:latin typeface="Calibri" panose="020F0502020204030204" pitchFamily="34" charset="0"/>
                <a:cs typeface="Calibri" panose="020F0502020204030204" pitchFamily="34" charset="0"/>
              </a:rPr>
              <a:t>Then the fame of David went out into all lands, and the LORD brought the fear of him upon all nations. </a:t>
            </a:r>
          </a:p>
        </p:txBody>
      </p:sp>
    </p:spTree>
    <p:extLst>
      <p:ext uri="{BB962C8B-B14F-4D97-AF65-F5344CB8AC3E}">
        <p14:creationId xmlns:p14="http://schemas.microsoft.com/office/powerpoint/2010/main" val="1271298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71F64-D27F-FC30-8B43-E5B61AEEFF20}"/>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357EC639-5BA8-C94A-5B18-449F365BED0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283838B-7B26-2CE5-A38C-5D88F85D0159}"/>
              </a:ext>
            </a:extLst>
          </p:cNvPr>
          <p:cNvSpPr txBox="1"/>
          <p:nvPr/>
        </p:nvSpPr>
        <p:spPr>
          <a:xfrm>
            <a:off x="484741" y="3133534"/>
            <a:ext cx="6577071"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CONTINUE TO LISTEN AND OBEY</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3341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3F865-0A60-27B1-7041-14EA55227BE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EDA89EFE-420A-09E4-5D25-4ADFD3DA303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DFEB72C-45E9-7C8F-B03A-97FD0DCB89A5}"/>
              </a:ext>
            </a:extLst>
          </p:cNvPr>
          <p:cNvSpPr txBox="1"/>
          <p:nvPr/>
        </p:nvSpPr>
        <p:spPr>
          <a:xfrm>
            <a:off x="451690" y="474345"/>
            <a:ext cx="6819442" cy="5909310"/>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5:19,20</a:t>
            </a:r>
          </a:p>
          <a:p>
            <a:pPr>
              <a:lnSpc>
                <a:spcPct val="90000"/>
              </a:lnSpc>
            </a:pPr>
            <a:r>
              <a:rPr lang="en-US" sz="3200" dirty="0">
                <a:solidFill>
                  <a:schemeClr val="bg1"/>
                </a:solidFill>
                <a:latin typeface="Calibri" panose="020F0502020204030204" pitchFamily="34" charset="0"/>
                <a:cs typeface="Calibri" panose="020F0502020204030204" pitchFamily="34" charset="0"/>
              </a:rPr>
              <a:t>19 So David inquired of the LORD, saying, "Shall I go up against the Philistines? Will You deliver them into my hand?" And the LORD said to David, "Go up, for I will doubtless deliver the Philistines into your hand." </a:t>
            </a:r>
          </a:p>
          <a:p>
            <a:pPr>
              <a:lnSpc>
                <a:spcPct val="90000"/>
              </a:lnSpc>
            </a:pPr>
            <a:r>
              <a:rPr lang="en-US" sz="3200" dirty="0">
                <a:solidFill>
                  <a:schemeClr val="bg1"/>
                </a:solidFill>
                <a:latin typeface="Calibri" panose="020F0502020204030204" pitchFamily="34" charset="0"/>
                <a:cs typeface="Calibri" panose="020F0502020204030204" pitchFamily="34" charset="0"/>
              </a:rPr>
              <a:t>20 So David went to Baal Perazim, and David defeated them there; and he said, "The LORD has broken through my enemies before me, like a breakthrough of water." Therefore he called the name of that place Baal Perazim. </a:t>
            </a:r>
          </a:p>
        </p:txBody>
      </p:sp>
    </p:spTree>
    <p:extLst>
      <p:ext uri="{BB962C8B-B14F-4D97-AF65-F5344CB8AC3E}">
        <p14:creationId xmlns:p14="http://schemas.microsoft.com/office/powerpoint/2010/main" val="2638846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8FACC-AED6-9089-D514-06941E9A0E3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40529384-0932-1313-C152-E9BEC6E2E49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E0B8F7A-B142-A73E-2A62-FB53B91E8A38}"/>
              </a:ext>
            </a:extLst>
          </p:cNvPr>
          <p:cNvSpPr txBox="1"/>
          <p:nvPr/>
        </p:nvSpPr>
        <p:spPr>
          <a:xfrm>
            <a:off x="517791" y="695944"/>
            <a:ext cx="6819442" cy="5466112"/>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5:23-25</a:t>
            </a:r>
          </a:p>
          <a:p>
            <a:pPr>
              <a:lnSpc>
                <a:spcPct val="90000"/>
              </a:lnSpc>
            </a:pPr>
            <a:r>
              <a:rPr lang="en-US" sz="3200" dirty="0">
                <a:solidFill>
                  <a:schemeClr val="bg1"/>
                </a:solidFill>
                <a:latin typeface="Calibri" panose="020F0502020204030204" pitchFamily="34" charset="0"/>
                <a:cs typeface="Calibri" panose="020F0502020204030204" pitchFamily="34" charset="0"/>
              </a:rPr>
              <a:t>23 Therefore David inquired of the LORD, and He said, "You shall not go up; circle around behind them, and come upon them in front of the mulberry trees. </a:t>
            </a:r>
          </a:p>
          <a:p>
            <a:pPr>
              <a:lnSpc>
                <a:spcPct val="90000"/>
              </a:lnSpc>
            </a:pPr>
            <a:r>
              <a:rPr lang="en-US" sz="3200" dirty="0">
                <a:solidFill>
                  <a:schemeClr val="bg1"/>
                </a:solidFill>
                <a:latin typeface="Calibri" panose="020F0502020204030204" pitchFamily="34" charset="0"/>
                <a:cs typeface="Calibri" panose="020F0502020204030204" pitchFamily="34" charset="0"/>
              </a:rPr>
              <a:t>24 And it shall be, when you hear the sound of marching in the tops of the mulberry trees, then you shall advance quickly. For then the LORD will go out before you to strike the camp of the Philistines." </a:t>
            </a:r>
          </a:p>
        </p:txBody>
      </p:sp>
    </p:spTree>
    <p:extLst>
      <p:ext uri="{BB962C8B-B14F-4D97-AF65-F5344CB8AC3E}">
        <p14:creationId xmlns:p14="http://schemas.microsoft.com/office/powerpoint/2010/main" val="3403284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9F087-A401-2323-502F-A6DE3018FD7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3DEF5B91-8586-35DA-24C0-85E4EB80CD4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66DD6CF-289E-1650-051F-981A0F68CEAB}"/>
              </a:ext>
            </a:extLst>
          </p:cNvPr>
          <p:cNvSpPr txBox="1"/>
          <p:nvPr/>
        </p:nvSpPr>
        <p:spPr>
          <a:xfrm>
            <a:off x="627960" y="2247138"/>
            <a:ext cx="6819442" cy="236372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5:23-25</a:t>
            </a:r>
          </a:p>
          <a:p>
            <a:pPr>
              <a:lnSpc>
                <a:spcPct val="90000"/>
              </a:lnSpc>
            </a:pPr>
            <a:r>
              <a:rPr lang="en-US" sz="3200" dirty="0">
                <a:solidFill>
                  <a:schemeClr val="bg1"/>
                </a:solidFill>
                <a:latin typeface="Calibri" panose="020F0502020204030204" pitchFamily="34" charset="0"/>
                <a:cs typeface="Calibri" panose="020F0502020204030204" pitchFamily="34" charset="0"/>
              </a:rPr>
              <a:t>25 And David did so, as the LORD commanded him; and he drove back the Philistines from Geba as far as Gezer. </a:t>
            </a:r>
          </a:p>
        </p:txBody>
      </p:sp>
    </p:spTree>
    <p:extLst>
      <p:ext uri="{BB962C8B-B14F-4D97-AF65-F5344CB8AC3E}">
        <p14:creationId xmlns:p14="http://schemas.microsoft.com/office/powerpoint/2010/main" val="3217481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AE06-73A0-486B-413F-5D644048249B}"/>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58771F41-2D79-AC9A-28FB-946F1ACA0C1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60E246C-EE99-B798-6A38-E3DB7550B7B7}"/>
              </a:ext>
            </a:extLst>
          </p:cNvPr>
          <p:cNvSpPr txBox="1"/>
          <p:nvPr/>
        </p:nvSpPr>
        <p:spPr>
          <a:xfrm>
            <a:off x="517792" y="2634936"/>
            <a:ext cx="657707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PRIORITIZE PASSION FOR THE LORD—ESTABLISH CONTINUOUS WORSHIP</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5040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ECD4C-AF87-342E-6891-9A81AB426E6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FC2B2958-DA91-C5C1-065F-E6AECC35016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C6A0832-53A0-A392-4F89-36A49C08D2DE}"/>
              </a:ext>
            </a:extLst>
          </p:cNvPr>
          <p:cNvSpPr txBox="1"/>
          <p:nvPr/>
        </p:nvSpPr>
        <p:spPr>
          <a:xfrm>
            <a:off x="583894" y="3133534"/>
            <a:ext cx="6577071"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2 Samuel 6, 1 Chronicles 16</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4922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A75DA-ADC3-2FCC-B0D6-8356DC06E87C}"/>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75EB71FE-03A7-56BA-4EBC-B6DC86CCDE2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C26C869-CC97-12CA-98D7-96AB88685E68}"/>
              </a:ext>
            </a:extLst>
          </p:cNvPr>
          <p:cNvSpPr txBox="1"/>
          <p:nvPr/>
        </p:nvSpPr>
        <p:spPr>
          <a:xfrm>
            <a:off x="616943" y="1582340"/>
            <a:ext cx="6566055" cy="3693319"/>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6:14,15,20-22</a:t>
            </a:r>
          </a:p>
          <a:p>
            <a:pPr>
              <a:lnSpc>
                <a:spcPct val="90000"/>
              </a:lnSpc>
            </a:pPr>
            <a:r>
              <a:rPr lang="en-US" sz="3200" dirty="0">
                <a:solidFill>
                  <a:schemeClr val="bg1"/>
                </a:solidFill>
                <a:latin typeface="Calibri" panose="020F0502020204030204" pitchFamily="34" charset="0"/>
                <a:cs typeface="Calibri" panose="020F0502020204030204" pitchFamily="34" charset="0"/>
              </a:rPr>
              <a:t>14 Then David danced before the LORD with all his might; and David was wearing a linen ephod. </a:t>
            </a:r>
          </a:p>
          <a:p>
            <a:pPr>
              <a:lnSpc>
                <a:spcPct val="90000"/>
              </a:lnSpc>
            </a:pPr>
            <a:r>
              <a:rPr lang="en-US" sz="3200" dirty="0">
                <a:solidFill>
                  <a:schemeClr val="bg1"/>
                </a:solidFill>
                <a:latin typeface="Calibri" panose="020F0502020204030204" pitchFamily="34" charset="0"/>
                <a:cs typeface="Calibri" panose="020F0502020204030204" pitchFamily="34" charset="0"/>
              </a:rPr>
              <a:t>15 So David and all the house of Israel brought up the ark of the LORD with shouting and with the sound of the trumpet.</a:t>
            </a:r>
          </a:p>
        </p:txBody>
      </p:sp>
    </p:spTree>
    <p:extLst>
      <p:ext uri="{BB962C8B-B14F-4D97-AF65-F5344CB8AC3E}">
        <p14:creationId xmlns:p14="http://schemas.microsoft.com/office/powerpoint/2010/main" val="1535217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4367-CD58-A476-21C0-0626B4090F9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0018E131-00DD-196C-97D4-7B5563AFC56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A68BC81-1594-4CC5-E70B-F0B8A07D594D}"/>
              </a:ext>
            </a:extLst>
          </p:cNvPr>
          <p:cNvSpPr txBox="1"/>
          <p:nvPr/>
        </p:nvSpPr>
        <p:spPr>
          <a:xfrm>
            <a:off x="407621" y="252746"/>
            <a:ext cx="7436388" cy="63525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6:14,15,20-22</a:t>
            </a:r>
          </a:p>
          <a:p>
            <a:pPr>
              <a:lnSpc>
                <a:spcPct val="90000"/>
              </a:lnSpc>
            </a:pPr>
            <a:r>
              <a:rPr lang="en-US" sz="3200" dirty="0">
                <a:solidFill>
                  <a:schemeClr val="bg1"/>
                </a:solidFill>
                <a:latin typeface="Calibri" panose="020F0502020204030204" pitchFamily="34" charset="0"/>
                <a:cs typeface="Calibri" panose="020F0502020204030204" pitchFamily="34" charset="0"/>
              </a:rPr>
              <a:t>20 Then David returned to bless his household. And Michal the daughter of Saul came out to meet David, and said, "How glorious was the king of Israel today, uncovering himself today in the eyes of the maids of his servants, as one of the base fellows shamelessly uncovers himself!" </a:t>
            </a:r>
          </a:p>
          <a:p>
            <a:pPr>
              <a:lnSpc>
                <a:spcPct val="90000"/>
              </a:lnSpc>
            </a:pPr>
            <a:r>
              <a:rPr lang="en-US" sz="3200" dirty="0">
                <a:solidFill>
                  <a:schemeClr val="bg1"/>
                </a:solidFill>
                <a:latin typeface="Calibri" panose="020F0502020204030204" pitchFamily="34" charset="0"/>
                <a:cs typeface="Calibri" panose="020F0502020204030204" pitchFamily="34" charset="0"/>
              </a:rPr>
              <a:t>21 So David said to Michal, "It was before the LORD, who chose me instead of your father and all his house, to appoint me ruler over the people of the LORD, over Israel. Therefore I will play music before </a:t>
            </a:r>
          </a:p>
          <a:p>
            <a:pPr>
              <a:lnSpc>
                <a:spcPct val="90000"/>
              </a:lnSpc>
            </a:pPr>
            <a:r>
              <a:rPr lang="en-US" sz="3200" dirty="0">
                <a:solidFill>
                  <a:schemeClr val="bg1"/>
                </a:solidFill>
                <a:latin typeface="Calibri" panose="020F0502020204030204" pitchFamily="34" charset="0"/>
                <a:cs typeface="Calibri" panose="020F0502020204030204" pitchFamily="34" charset="0"/>
              </a:rPr>
              <a:t>the LORD. </a:t>
            </a:r>
          </a:p>
        </p:txBody>
      </p:sp>
    </p:spTree>
    <p:extLst>
      <p:ext uri="{BB962C8B-B14F-4D97-AF65-F5344CB8AC3E}">
        <p14:creationId xmlns:p14="http://schemas.microsoft.com/office/powerpoint/2010/main" val="1766266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541F1-0AA5-B95E-50D5-4ED0A2788F20}"/>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A892A3A2-A11A-2659-08DB-4713EDBAA05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2B02F50-3040-F5BF-A7E9-EF8C5BF8ACF9}"/>
              </a:ext>
            </a:extLst>
          </p:cNvPr>
          <p:cNvSpPr txBox="1"/>
          <p:nvPr/>
        </p:nvSpPr>
        <p:spPr>
          <a:xfrm>
            <a:off x="694062" y="1803939"/>
            <a:ext cx="6477919" cy="3250121"/>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6:14,15,20-22</a:t>
            </a:r>
          </a:p>
          <a:p>
            <a:pPr>
              <a:lnSpc>
                <a:spcPct val="90000"/>
              </a:lnSpc>
            </a:pPr>
            <a:r>
              <a:rPr lang="en-US" sz="3200" dirty="0">
                <a:solidFill>
                  <a:schemeClr val="bg1"/>
                </a:solidFill>
                <a:latin typeface="Calibri" panose="020F0502020204030204" pitchFamily="34" charset="0"/>
                <a:cs typeface="Calibri" panose="020F0502020204030204" pitchFamily="34" charset="0"/>
              </a:rPr>
              <a:t>22 And I will be even more undignified than this, and will be humble in my own sight. But as for the maidservants of whom you have spoken, by them I will be held in honor." </a:t>
            </a:r>
          </a:p>
        </p:txBody>
      </p:sp>
    </p:spTree>
    <p:extLst>
      <p:ext uri="{BB962C8B-B14F-4D97-AF65-F5344CB8AC3E}">
        <p14:creationId xmlns:p14="http://schemas.microsoft.com/office/powerpoint/2010/main" val="1336015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383E0-5831-A659-B458-60732DA8BA4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CF82BE9F-1D63-91D5-CBEB-591886CE5E0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E935CF7-ED0D-4F1D-4D17-127D1CC40EB6}"/>
              </a:ext>
            </a:extLst>
          </p:cNvPr>
          <p:cNvSpPr txBox="1"/>
          <p:nvPr/>
        </p:nvSpPr>
        <p:spPr>
          <a:xfrm>
            <a:off x="583894" y="3133534"/>
            <a:ext cx="6577071"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WALK UNDER COVENANT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9402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B35B6-50CD-F25E-5319-7CC82ABFBCB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DB06F39-A395-96B2-7FB2-1A06BA344D2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78B3BDE-D6C0-67C3-0AA1-D906AF549542}"/>
              </a:ext>
            </a:extLst>
          </p:cNvPr>
          <p:cNvSpPr txBox="1"/>
          <p:nvPr/>
        </p:nvSpPr>
        <p:spPr>
          <a:xfrm>
            <a:off x="661011" y="917543"/>
            <a:ext cx="6477919"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7:16,27-29</a:t>
            </a:r>
          </a:p>
          <a:p>
            <a:pPr>
              <a:lnSpc>
                <a:spcPct val="90000"/>
              </a:lnSpc>
            </a:pPr>
            <a:r>
              <a:rPr lang="en-US" sz="3200" dirty="0">
                <a:solidFill>
                  <a:schemeClr val="bg1"/>
                </a:solidFill>
                <a:latin typeface="Calibri" panose="020F0502020204030204" pitchFamily="34" charset="0"/>
                <a:cs typeface="Calibri" panose="020F0502020204030204" pitchFamily="34" charset="0"/>
              </a:rPr>
              <a:t>16 And your house and your kingdom shall be established forever before you. Your throne shall be established forever.</a:t>
            </a:r>
          </a:p>
          <a:p>
            <a:pPr>
              <a:lnSpc>
                <a:spcPct val="90000"/>
              </a:lnSpc>
            </a:pPr>
            <a:r>
              <a:rPr lang="en-US" sz="3200" dirty="0">
                <a:solidFill>
                  <a:schemeClr val="bg1"/>
                </a:solidFill>
                <a:latin typeface="Calibri" panose="020F0502020204030204" pitchFamily="34" charset="0"/>
                <a:cs typeface="Calibri" panose="020F0502020204030204" pitchFamily="34" charset="0"/>
              </a:rPr>
              <a:t>27 For You, O LORD of hosts, God of Israel, have revealed this to Your servant, saying, 'I will build you a house.' Therefore Your servant has found it in his heart to pray this prayer to You. </a:t>
            </a:r>
          </a:p>
        </p:txBody>
      </p:sp>
    </p:spTree>
    <p:extLst>
      <p:ext uri="{BB962C8B-B14F-4D97-AF65-F5344CB8AC3E}">
        <p14:creationId xmlns:p14="http://schemas.microsoft.com/office/powerpoint/2010/main" val="3129989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D97D8-7CE6-FA1F-3F92-4F49B2F3304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A40279B-0FF8-EDA8-DC6B-D94B2058B3C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84B067C-50CA-CEB1-467E-C40BD3AF1C96}"/>
              </a:ext>
            </a:extLst>
          </p:cNvPr>
          <p:cNvSpPr txBox="1"/>
          <p:nvPr/>
        </p:nvSpPr>
        <p:spPr>
          <a:xfrm>
            <a:off x="661011" y="917543"/>
            <a:ext cx="6477919"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7:16,27-29</a:t>
            </a:r>
          </a:p>
          <a:p>
            <a:pPr>
              <a:lnSpc>
                <a:spcPct val="90000"/>
              </a:lnSpc>
            </a:pPr>
            <a:r>
              <a:rPr lang="en-US" sz="3200" dirty="0">
                <a:solidFill>
                  <a:schemeClr val="bg1"/>
                </a:solidFill>
                <a:latin typeface="Calibri" panose="020F0502020204030204" pitchFamily="34" charset="0"/>
                <a:cs typeface="Calibri" panose="020F0502020204030204" pitchFamily="34" charset="0"/>
              </a:rPr>
              <a:t>28 "And now, O Lord GOD, You are God, and Your words are true, and You have promised this goodness to Your servant. </a:t>
            </a:r>
          </a:p>
          <a:p>
            <a:pPr>
              <a:lnSpc>
                <a:spcPct val="90000"/>
              </a:lnSpc>
            </a:pPr>
            <a:r>
              <a:rPr lang="en-US" sz="3200" dirty="0">
                <a:solidFill>
                  <a:schemeClr val="bg1"/>
                </a:solidFill>
                <a:latin typeface="Calibri" panose="020F0502020204030204" pitchFamily="34" charset="0"/>
                <a:cs typeface="Calibri" panose="020F0502020204030204" pitchFamily="34" charset="0"/>
              </a:rPr>
              <a:t>29 Now therefore, let it please You to bless the house of Your servant, that it may continue before You forever; for You, O Lord GOD, have spoken it, and with Your blessing let the house of Your servant be blessed forever." </a:t>
            </a:r>
          </a:p>
        </p:txBody>
      </p:sp>
    </p:spTree>
    <p:extLst>
      <p:ext uri="{BB962C8B-B14F-4D97-AF65-F5344CB8AC3E}">
        <p14:creationId xmlns:p14="http://schemas.microsoft.com/office/powerpoint/2010/main" val="2627497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7A88E-AF21-2DA2-FDB5-0D456E98733F}"/>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0856ED1-B3E8-060E-0C63-0F7C5CB8FA2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45684AC-D74A-9E03-43AD-6A93D80E99CC}"/>
              </a:ext>
            </a:extLst>
          </p:cNvPr>
          <p:cNvSpPr txBox="1"/>
          <p:nvPr/>
        </p:nvSpPr>
        <p:spPr>
          <a:xfrm>
            <a:off x="583894" y="2884235"/>
            <a:ext cx="6577071"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GREAT VICTORIES COME THROUGH TEAMWORK</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5080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3D8AE-F7FA-25FE-D76F-6C084F84A1C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44A4A8ED-15FB-4F6A-E9E7-CD2D2C9E36C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89186ED-07E9-AE85-06D8-8F461F432E70}"/>
              </a:ext>
            </a:extLst>
          </p:cNvPr>
          <p:cNvSpPr txBox="1"/>
          <p:nvPr/>
        </p:nvSpPr>
        <p:spPr>
          <a:xfrm>
            <a:off x="661012" y="3133534"/>
            <a:ext cx="6577071"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2 Samuel 7, 2 Samuel 10</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3495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C93C7-CA35-E089-C1AD-7EA88D4C9DF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5045B83-2077-8F3C-2AE8-9C7FEA73E94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A8BD77A-815D-BFA0-227A-15ADD042B218}"/>
              </a:ext>
            </a:extLst>
          </p:cNvPr>
          <p:cNvSpPr txBox="1"/>
          <p:nvPr/>
        </p:nvSpPr>
        <p:spPr>
          <a:xfrm>
            <a:off x="616944" y="2136338"/>
            <a:ext cx="6577071" cy="2585323"/>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People whom God had assembled during David's wilderness years—men brought in by the Spirit, valiant men, men of understanding.</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6481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48808-432B-5569-B3B3-95E2FC0035CC}"/>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4FC13B9-3C5A-84C4-F297-351499B41C0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F076542-15AA-69CF-3813-2876B4E8BCBB}"/>
              </a:ext>
            </a:extLst>
          </p:cNvPr>
          <p:cNvSpPr txBox="1"/>
          <p:nvPr/>
        </p:nvSpPr>
        <p:spPr>
          <a:xfrm>
            <a:off x="517791" y="917543"/>
            <a:ext cx="6907577"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12:16-18,22,32,33</a:t>
            </a:r>
          </a:p>
          <a:p>
            <a:pPr>
              <a:lnSpc>
                <a:spcPct val="90000"/>
              </a:lnSpc>
            </a:pPr>
            <a:r>
              <a:rPr lang="en-US" sz="3200" dirty="0">
                <a:solidFill>
                  <a:schemeClr val="bg1"/>
                </a:solidFill>
                <a:latin typeface="Calibri" panose="020F0502020204030204" pitchFamily="34" charset="0"/>
                <a:cs typeface="Calibri" panose="020F0502020204030204" pitchFamily="34" charset="0"/>
              </a:rPr>
              <a:t>16 Then some of the sons of Benjamin and Judah came to David at the stronghold. </a:t>
            </a:r>
          </a:p>
          <a:p>
            <a:pPr>
              <a:lnSpc>
                <a:spcPct val="90000"/>
              </a:lnSpc>
            </a:pPr>
            <a:r>
              <a:rPr lang="en-US" sz="3200" dirty="0">
                <a:solidFill>
                  <a:schemeClr val="bg1"/>
                </a:solidFill>
                <a:latin typeface="Calibri" panose="020F0502020204030204" pitchFamily="34" charset="0"/>
                <a:cs typeface="Calibri" panose="020F0502020204030204" pitchFamily="34" charset="0"/>
              </a:rPr>
              <a:t>17 And David went out to meet them, and answered and said to them, "If you have come peaceably to me to help me, my heart will be united with you; but if to betray me to my enemies, since there is no wrong in my hands, may the God of our fathers look and bring judgment." </a:t>
            </a:r>
          </a:p>
        </p:txBody>
      </p:sp>
    </p:spTree>
    <p:extLst>
      <p:ext uri="{BB962C8B-B14F-4D97-AF65-F5344CB8AC3E}">
        <p14:creationId xmlns:p14="http://schemas.microsoft.com/office/powerpoint/2010/main" val="198285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F26F4-96AA-A2B5-1E8E-CD16E9AE6B0C}"/>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C7DE0456-B8B3-D2AF-A229-C84D66AD40B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B4F60A4-648A-CC2B-DF95-EE11F9D68AC0}"/>
              </a:ext>
            </a:extLst>
          </p:cNvPr>
          <p:cNvSpPr txBox="1"/>
          <p:nvPr/>
        </p:nvSpPr>
        <p:spPr>
          <a:xfrm>
            <a:off x="506775" y="917543"/>
            <a:ext cx="6907577"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12:16-18,22,32,33</a:t>
            </a:r>
          </a:p>
          <a:p>
            <a:pPr>
              <a:lnSpc>
                <a:spcPct val="90000"/>
              </a:lnSpc>
            </a:pPr>
            <a:r>
              <a:rPr lang="en-US" sz="3200" dirty="0">
                <a:solidFill>
                  <a:schemeClr val="bg1"/>
                </a:solidFill>
                <a:latin typeface="Calibri" panose="020F0502020204030204" pitchFamily="34" charset="0"/>
                <a:cs typeface="Calibri" panose="020F0502020204030204" pitchFamily="34" charset="0"/>
              </a:rPr>
              <a:t>18 Then the Spirit came upon Amasai, chief of the captains, and he said: "We are yours, O David; We are on your side, O son of Jesse! Peace, peace to you, And peace to your helpers! For your God helps you." So David received them, and made them captains of the troop. </a:t>
            </a:r>
          </a:p>
          <a:p>
            <a:pPr>
              <a:lnSpc>
                <a:spcPct val="90000"/>
              </a:lnSpc>
            </a:pPr>
            <a:r>
              <a:rPr lang="en-US" sz="3200" dirty="0">
                <a:solidFill>
                  <a:schemeClr val="bg1"/>
                </a:solidFill>
                <a:latin typeface="Calibri" panose="020F0502020204030204" pitchFamily="34" charset="0"/>
                <a:cs typeface="Calibri" panose="020F0502020204030204" pitchFamily="34" charset="0"/>
              </a:rPr>
              <a:t>22 For at that time they came to David day by day to help him, until it was a great army, like the army of God. </a:t>
            </a:r>
          </a:p>
        </p:txBody>
      </p:sp>
    </p:spTree>
    <p:extLst>
      <p:ext uri="{BB962C8B-B14F-4D97-AF65-F5344CB8AC3E}">
        <p14:creationId xmlns:p14="http://schemas.microsoft.com/office/powerpoint/2010/main" val="1641184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DF6C-23A7-ABEA-A7D2-F6DE33EE4A0C}"/>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FE89C71-D501-8FAA-156D-240F13B45A0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A92EC1F-3441-1BBE-CE9E-61EBDAC13112}"/>
              </a:ext>
            </a:extLst>
          </p:cNvPr>
          <p:cNvSpPr txBox="1"/>
          <p:nvPr/>
        </p:nvSpPr>
        <p:spPr>
          <a:xfrm>
            <a:off x="528808" y="1139142"/>
            <a:ext cx="6907577" cy="4579715"/>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12:16-18,22,32,33</a:t>
            </a:r>
          </a:p>
          <a:p>
            <a:pPr>
              <a:lnSpc>
                <a:spcPct val="90000"/>
              </a:lnSpc>
            </a:pPr>
            <a:r>
              <a:rPr lang="en-US" sz="3200" dirty="0">
                <a:solidFill>
                  <a:schemeClr val="bg1"/>
                </a:solidFill>
                <a:latin typeface="Calibri" panose="020F0502020204030204" pitchFamily="34" charset="0"/>
                <a:cs typeface="Calibri" panose="020F0502020204030204" pitchFamily="34" charset="0"/>
              </a:rPr>
              <a:t>32 of the sons of Issachar who had understanding of the times, to know what Israel ought to do, their chiefs were two hundred; and all their brethren were at their command; </a:t>
            </a:r>
          </a:p>
          <a:p>
            <a:pPr>
              <a:lnSpc>
                <a:spcPct val="90000"/>
              </a:lnSpc>
            </a:pPr>
            <a:r>
              <a:rPr lang="en-US" sz="3200" dirty="0">
                <a:solidFill>
                  <a:schemeClr val="bg1"/>
                </a:solidFill>
                <a:latin typeface="Calibri" panose="020F0502020204030204" pitchFamily="34" charset="0"/>
                <a:cs typeface="Calibri" panose="020F0502020204030204" pitchFamily="34" charset="0"/>
              </a:rPr>
              <a:t>33 of Zebulun there were fifty thousand who went out to battle, expert in war with all weapons of war, stouthearted men who could keep ranks; </a:t>
            </a:r>
          </a:p>
        </p:txBody>
      </p:sp>
    </p:spTree>
    <p:extLst>
      <p:ext uri="{BB962C8B-B14F-4D97-AF65-F5344CB8AC3E}">
        <p14:creationId xmlns:p14="http://schemas.microsoft.com/office/powerpoint/2010/main" val="1817846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66D49-3EB1-1BE4-512D-A0DE0CF271A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DF1850E-9BA8-CD2A-0084-2CE6D8ABED5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E63378D-E456-0691-2A7B-553F9ECF7BCE}"/>
              </a:ext>
            </a:extLst>
          </p:cNvPr>
          <p:cNvSpPr txBox="1"/>
          <p:nvPr/>
        </p:nvSpPr>
        <p:spPr>
          <a:xfrm>
            <a:off x="528809" y="2884235"/>
            <a:ext cx="7160964"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ESTABLISH SOUND ORGANIZATION AND ADMINISTRATION</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1652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F5829-0701-EBED-74A2-69A50823B8E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51DF34EC-855A-DE38-E59A-D1499CFDFDE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E703B23-D616-4E78-62DC-A1EE2913CA91}"/>
              </a:ext>
            </a:extLst>
          </p:cNvPr>
          <p:cNvSpPr txBox="1"/>
          <p:nvPr/>
        </p:nvSpPr>
        <p:spPr>
          <a:xfrm>
            <a:off x="572876" y="1814956"/>
            <a:ext cx="6654189" cy="3250121"/>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8:15-18</a:t>
            </a:r>
          </a:p>
          <a:p>
            <a:pPr>
              <a:lnSpc>
                <a:spcPct val="90000"/>
              </a:lnSpc>
            </a:pPr>
            <a:r>
              <a:rPr lang="en-US" sz="3200" dirty="0">
                <a:solidFill>
                  <a:schemeClr val="bg1"/>
                </a:solidFill>
                <a:latin typeface="Calibri" panose="020F0502020204030204" pitchFamily="34" charset="0"/>
                <a:cs typeface="Calibri" panose="020F0502020204030204" pitchFamily="34" charset="0"/>
              </a:rPr>
              <a:t>15 So David reigned over all Israel; and David administered judgment and justice to all his people. </a:t>
            </a:r>
          </a:p>
          <a:p>
            <a:pPr>
              <a:lnSpc>
                <a:spcPct val="90000"/>
              </a:lnSpc>
            </a:pPr>
            <a:r>
              <a:rPr lang="en-US" sz="3200" dirty="0">
                <a:solidFill>
                  <a:schemeClr val="bg1"/>
                </a:solidFill>
                <a:latin typeface="Calibri" panose="020F0502020204030204" pitchFamily="34" charset="0"/>
                <a:cs typeface="Calibri" panose="020F0502020204030204" pitchFamily="34" charset="0"/>
              </a:rPr>
              <a:t>16 Joab the son of Zeruiah was over the army; Jehoshaphat the son of Ahilud was recorder; </a:t>
            </a:r>
          </a:p>
        </p:txBody>
      </p:sp>
    </p:spTree>
    <p:extLst>
      <p:ext uri="{BB962C8B-B14F-4D97-AF65-F5344CB8AC3E}">
        <p14:creationId xmlns:p14="http://schemas.microsoft.com/office/powerpoint/2010/main" val="165846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44DA-EEA5-E3E5-1B56-AC71EFBB11E0}"/>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373A6A9F-32E3-5F05-E20B-B405A0AF9E6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F1B973A-1A02-1D5C-58D0-FBD06D73BC2C}"/>
              </a:ext>
            </a:extLst>
          </p:cNvPr>
          <p:cNvSpPr txBox="1"/>
          <p:nvPr/>
        </p:nvSpPr>
        <p:spPr>
          <a:xfrm>
            <a:off x="583893" y="1582340"/>
            <a:ext cx="6654189" cy="3693319"/>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8:15-18</a:t>
            </a:r>
          </a:p>
          <a:p>
            <a:pPr>
              <a:lnSpc>
                <a:spcPct val="90000"/>
              </a:lnSpc>
            </a:pPr>
            <a:r>
              <a:rPr lang="en-US" sz="3200" dirty="0">
                <a:solidFill>
                  <a:schemeClr val="bg1"/>
                </a:solidFill>
                <a:latin typeface="Calibri" panose="020F0502020204030204" pitchFamily="34" charset="0"/>
                <a:cs typeface="Calibri" panose="020F0502020204030204" pitchFamily="34" charset="0"/>
              </a:rPr>
              <a:t>17 Zadok the son of Ahitub and Ahimelech the son of Abiathar were the priests; Seraiah was the scribe; </a:t>
            </a:r>
          </a:p>
          <a:p>
            <a:pPr>
              <a:lnSpc>
                <a:spcPct val="90000"/>
              </a:lnSpc>
            </a:pPr>
            <a:r>
              <a:rPr lang="en-US" sz="3200" dirty="0">
                <a:solidFill>
                  <a:schemeClr val="bg1"/>
                </a:solidFill>
                <a:latin typeface="Calibri" panose="020F0502020204030204" pitchFamily="34" charset="0"/>
                <a:cs typeface="Calibri" panose="020F0502020204030204" pitchFamily="34" charset="0"/>
              </a:rPr>
              <a:t>18 Benaiah the son of Jehoiada was over both the </a:t>
            </a:r>
            <a:r>
              <a:rPr lang="en-US" sz="3200" dirty="0" err="1">
                <a:solidFill>
                  <a:schemeClr val="bg1"/>
                </a:solidFill>
                <a:latin typeface="Calibri" panose="020F0502020204030204" pitchFamily="34" charset="0"/>
                <a:cs typeface="Calibri" panose="020F0502020204030204" pitchFamily="34" charset="0"/>
              </a:rPr>
              <a:t>Cherethites</a:t>
            </a:r>
            <a:r>
              <a:rPr lang="en-US" sz="3200" dirty="0">
                <a:solidFill>
                  <a:schemeClr val="bg1"/>
                </a:solidFill>
                <a:latin typeface="Calibri" panose="020F0502020204030204" pitchFamily="34" charset="0"/>
                <a:cs typeface="Calibri" panose="020F0502020204030204" pitchFamily="34" charset="0"/>
              </a:rPr>
              <a:t> and the Pelethites; and David's sons were chief ministers.</a:t>
            </a:r>
          </a:p>
        </p:txBody>
      </p:sp>
    </p:spTree>
    <p:extLst>
      <p:ext uri="{BB962C8B-B14F-4D97-AF65-F5344CB8AC3E}">
        <p14:creationId xmlns:p14="http://schemas.microsoft.com/office/powerpoint/2010/main" val="268742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A8FFE-3E21-DC28-1B48-B784A1D64C7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9D46304C-FAE2-846E-9955-5BFC3C004D1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76B5B86-24D9-52FA-3016-578807945A7C}"/>
              </a:ext>
            </a:extLst>
          </p:cNvPr>
          <p:cNvSpPr txBox="1"/>
          <p:nvPr/>
        </p:nvSpPr>
        <p:spPr>
          <a:xfrm>
            <a:off x="572876" y="2838069"/>
            <a:ext cx="7160964"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DEMONSTRATE KINDNESS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7667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ACB80-F510-1DE0-3C98-D94071001D7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3818FA8A-0EF1-01BE-81F3-16B1108F9AC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B9EE5B3-32AF-E44D-BF16-954790B177A8}"/>
              </a:ext>
            </a:extLst>
          </p:cNvPr>
          <p:cNvSpPr txBox="1"/>
          <p:nvPr/>
        </p:nvSpPr>
        <p:spPr>
          <a:xfrm>
            <a:off x="583893" y="917543"/>
            <a:ext cx="6654189"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9:1,6,7,13</a:t>
            </a:r>
          </a:p>
          <a:p>
            <a:pPr>
              <a:lnSpc>
                <a:spcPct val="90000"/>
              </a:lnSpc>
            </a:pPr>
            <a:r>
              <a:rPr lang="en-US" sz="3200" dirty="0">
                <a:solidFill>
                  <a:schemeClr val="bg1"/>
                </a:solidFill>
                <a:latin typeface="Calibri" panose="020F0502020204030204" pitchFamily="34" charset="0"/>
                <a:cs typeface="Calibri" panose="020F0502020204030204" pitchFamily="34" charset="0"/>
              </a:rPr>
              <a:t>1 Now David said, "Is there still anyone who is left of the house of Saul, that I may show him kindness for Jonathan's sake?" </a:t>
            </a:r>
          </a:p>
          <a:p>
            <a:pPr>
              <a:lnSpc>
                <a:spcPct val="90000"/>
              </a:lnSpc>
            </a:pPr>
            <a:r>
              <a:rPr lang="en-US" sz="3200" dirty="0">
                <a:solidFill>
                  <a:schemeClr val="bg1"/>
                </a:solidFill>
                <a:latin typeface="Calibri" panose="020F0502020204030204" pitchFamily="34" charset="0"/>
                <a:cs typeface="Calibri" panose="020F0502020204030204" pitchFamily="34" charset="0"/>
              </a:rPr>
              <a:t>6 Now when Mephibosheth the son of Jonathan, the son of Saul, had come to David, he fell on his face and prostrated himself. Then David said, "Mephibosheth?" And he answered, "Here is your servant!" </a:t>
            </a:r>
          </a:p>
        </p:txBody>
      </p:sp>
    </p:spTree>
    <p:extLst>
      <p:ext uri="{BB962C8B-B14F-4D97-AF65-F5344CB8AC3E}">
        <p14:creationId xmlns:p14="http://schemas.microsoft.com/office/powerpoint/2010/main" val="1582763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25C56-58E4-ACFF-BADA-D10EDD929D3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EB049282-3690-49E7-A80A-6CE67CC504C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C12941E-4369-A174-442D-421ADDC0BDB6}"/>
              </a:ext>
            </a:extLst>
          </p:cNvPr>
          <p:cNvSpPr txBox="1"/>
          <p:nvPr/>
        </p:nvSpPr>
        <p:spPr>
          <a:xfrm>
            <a:off x="561859" y="917543"/>
            <a:ext cx="6654189"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9:1,6,7,13</a:t>
            </a:r>
          </a:p>
          <a:p>
            <a:pPr>
              <a:lnSpc>
                <a:spcPct val="90000"/>
              </a:lnSpc>
            </a:pPr>
            <a:r>
              <a:rPr lang="en-US" sz="3200" dirty="0">
                <a:solidFill>
                  <a:schemeClr val="bg1"/>
                </a:solidFill>
                <a:latin typeface="Calibri" panose="020F0502020204030204" pitchFamily="34" charset="0"/>
                <a:cs typeface="Calibri" panose="020F0502020204030204" pitchFamily="34" charset="0"/>
              </a:rPr>
              <a:t>7 So David said to him, "Do not fear, for I will surely show you kindness for Jonathan your father's sake, and will restore to you all the land of Saul your grandfather; and you shall eat bread at my table continually." </a:t>
            </a:r>
          </a:p>
          <a:p>
            <a:pPr>
              <a:lnSpc>
                <a:spcPct val="90000"/>
              </a:lnSpc>
            </a:pPr>
            <a:r>
              <a:rPr lang="en-US" sz="3200" dirty="0">
                <a:solidFill>
                  <a:schemeClr val="bg1"/>
                </a:solidFill>
                <a:latin typeface="Calibri" panose="020F0502020204030204" pitchFamily="34" charset="0"/>
                <a:cs typeface="Calibri" panose="020F0502020204030204" pitchFamily="34" charset="0"/>
              </a:rPr>
              <a:t>13 So Mephibosheth dwelt in Jerusalem, for he ate continually at the king's table. And he was lame in both his feet.</a:t>
            </a:r>
          </a:p>
        </p:txBody>
      </p:sp>
    </p:spTree>
    <p:extLst>
      <p:ext uri="{BB962C8B-B14F-4D97-AF65-F5344CB8AC3E}">
        <p14:creationId xmlns:p14="http://schemas.microsoft.com/office/powerpoint/2010/main" val="1420104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TotalTime>
  <Words>1213</Words>
  <Application>Microsoft Macintosh PowerPoint</Application>
  <PresentationFormat>Widescreen</PresentationFormat>
  <Paragraphs>62</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26</cp:revision>
  <dcterms:created xsi:type="dcterms:W3CDTF">2026-10-08T05:51:36Z</dcterms:created>
  <dcterms:modified xsi:type="dcterms:W3CDTF">2026-10-08T08:49:46Z</dcterms:modified>
</cp:coreProperties>
</file>