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60" r:id="rId4"/>
    <p:sldId id="261" r:id="rId5"/>
    <p:sldId id="262" r:id="rId6"/>
    <p:sldId id="263" r:id="rId7"/>
    <p:sldId id="264" r:id="rId8"/>
    <p:sldId id="258"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94658"/>
  </p:normalViewPr>
  <p:slideViewPr>
    <p:cSldViewPr snapToGrid="0">
      <p:cViewPr varScale="1">
        <p:scale>
          <a:sx n="102" d="100"/>
          <a:sy n="102" d="100"/>
        </p:scale>
        <p:origin x="139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359FB-B36D-854B-A1F6-38E85F859C51}" type="datetimeFigureOut">
              <a:rPr lang="en-US" smtClean="0"/>
              <a:t>9/10/26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AAFE13-76D9-6F4D-A994-6BC0A86F3614}" type="slidenum">
              <a:rPr lang="en-US" smtClean="0"/>
              <a:t>‹#›</a:t>
            </a:fld>
            <a:endParaRPr lang="en-US"/>
          </a:p>
        </p:txBody>
      </p:sp>
    </p:spTree>
    <p:extLst>
      <p:ext uri="{BB962C8B-B14F-4D97-AF65-F5344CB8AC3E}">
        <p14:creationId xmlns:p14="http://schemas.microsoft.com/office/powerpoint/2010/main" val="2087005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AAFE13-76D9-6F4D-A994-6BC0A86F3614}" type="slidenum">
              <a:rPr lang="en-US" smtClean="0"/>
              <a:t>20</a:t>
            </a:fld>
            <a:endParaRPr lang="en-US"/>
          </a:p>
        </p:txBody>
      </p:sp>
    </p:spTree>
    <p:extLst>
      <p:ext uri="{BB962C8B-B14F-4D97-AF65-F5344CB8AC3E}">
        <p14:creationId xmlns:p14="http://schemas.microsoft.com/office/powerpoint/2010/main" val="3400664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AEE25-83BE-60F2-B432-B3841693BAF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AD642FB-370E-7D81-473A-D1F1B58721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F754D5-B68A-4AC8-7067-388071DBD4BA}"/>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D873BB91-D804-0D36-1BA3-B6A108383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AA815-C9F9-5E21-D770-322DDE53ACDB}"/>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788874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C21E1-3399-F787-C67C-621655BB283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A853FD2-E95E-A6E8-A996-D725E5C2992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E9F682-A41D-FCA2-251B-1215D0743D71}"/>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95E74C1B-85A1-1B9D-AD1B-D3A4A7754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CB495-D349-0EA9-1C85-CCD103BE2E08}"/>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2460371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8EDE2E-711B-FD7D-8C4B-94ADABA25A8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AD1AAD-FA79-4216-5006-602CF297EBB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D95DF4-FDE8-75D0-8240-AE8B7F7DDE41}"/>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8E7E764E-03E7-2085-6CF9-C84DAE628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DDEF54-C432-50AA-664B-9C8C21BAD269}"/>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163744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2533F-6F95-6B70-A341-1A82F23C1F1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1190010-23D8-10A8-1244-BE8DA388FFA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DF6C84D-5500-AA0C-E69B-CB03FBB8CC0F}"/>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EB7B5F50-6D83-D013-BFE8-36C53AE702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5E66E-3FB6-6A64-5437-4CF31F765810}"/>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1031373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DECF-F2EE-F9FA-657D-93E3FF3BC7D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DE809B-32BC-6BAE-CB27-B14F3FB3AFA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153E4B3-429F-2E35-B25F-8DC0AAA258CD}"/>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19901D19-F112-0D6E-876E-F7CA255C3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85CE81-677B-ACC0-4C22-70EA4941E62F}"/>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2752680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18C08-8417-6D45-358A-8A8A46527D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7E91B12-876D-E106-9FEF-3569C7AEDF6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66A4315-87CB-4454-EEF6-0E3D2E518DE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0383608-A28C-63B7-BA5C-0989E0F5F406}"/>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6" name="Footer Placeholder 5">
            <a:extLst>
              <a:ext uri="{FF2B5EF4-FFF2-40B4-BE49-F238E27FC236}">
                <a16:creationId xmlns:a16="http://schemas.microsoft.com/office/drawing/2014/main" id="{FF962F6E-0E03-7225-0C0F-7FC5148B2A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1D0B4E-76B9-4423-4819-E95C4F37A69B}"/>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1291644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7DD1C-114E-22E9-04B3-8D3301A3C45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3FD8A6E-5122-41DC-A3CA-E388B29B11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475D706-FFD2-A13F-58DE-85A3D33F05E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0C0564E-9D08-5B74-D520-971C5A40FC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57EA7C-43B3-DD03-4A67-4CD06B35120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33C3F8-5D1B-3FA1-132A-8B6D2AF52D72}"/>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8" name="Footer Placeholder 7">
            <a:extLst>
              <a:ext uri="{FF2B5EF4-FFF2-40B4-BE49-F238E27FC236}">
                <a16:creationId xmlns:a16="http://schemas.microsoft.com/office/drawing/2014/main" id="{340BFB81-97E0-B5E8-FB6A-F1716DE272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E05B26C-2FD4-DF9C-39BC-8BF007E6F6D5}"/>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339027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1D2A5-5812-1F95-9F5C-E8E3BCDF258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8A4A89B-934D-88C4-2418-BFE2A9651C32}"/>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4" name="Footer Placeholder 3">
            <a:extLst>
              <a:ext uri="{FF2B5EF4-FFF2-40B4-BE49-F238E27FC236}">
                <a16:creationId xmlns:a16="http://schemas.microsoft.com/office/drawing/2014/main" id="{757AE14F-CB27-576E-F937-6FA8F93E4A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0FC980-529F-1D73-1376-05FA79F83673}"/>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2299744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B32818-ECA9-F18B-5553-3A6BB7022109}"/>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3" name="Footer Placeholder 2">
            <a:extLst>
              <a:ext uri="{FF2B5EF4-FFF2-40B4-BE49-F238E27FC236}">
                <a16:creationId xmlns:a16="http://schemas.microsoft.com/office/drawing/2014/main" id="{E2F8A732-719C-0472-D8BE-86BB05FC02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B19FF9-B650-0291-97DC-6486D7FC97A9}"/>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3444950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C9B41-33AC-B2B8-0B52-C677999D2EA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691727F-73AD-F73E-59BD-9BC3F35F0B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6AF3C43-7BC4-0C1A-DE15-BBCEA54FA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FADDA6-18F6-3390-A9DF-08487D4B2049}"/>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6" name="Footer Placeholder 5">
            <a:extLst>
              <a:ext uri="{FF2B5EF4-FFF2-40B4-BE49-F238E27FC236}">
                <a16:creationId xmlns:a16="http://schemas.microsoft.com/office/drawing/2014/main" id="{AC6FBED6-561F-FEE2-EC71-12CA217AEC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BD9F49-C1FC-AF21-BFAC-18235E1C1FD9}"/>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665453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CEFDA-C827-B4A5-38EB-FE10216FF4D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60F3480-D957-9468-8CAB-B3EABF10CA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B00123-7DF3-1BDD-1E9C-A6F35E297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471BCA-E999-04C6-9764-5388B26DD034}"/>
              </a:ext>
            </a:extLst>
          </p:cNvPr>
          <p:cNvSpPr>
            <a:spLocks noGrp="1"/>
          </p:cNvSpPr>
          <p:nvPr>
            <p:ph type="dt" sz="half" idx="10"/>
          </p:nvPr>
        </p:nvSpPr>
        <p:spPr/>
        <p:txBody>
          <a:bodyPr/>
          <a:lstStyle/>
          <a:p>
            <a:fld id="{4AA643C7-F5B4-DA4B-8B14-5895DDE96BAB}" type="datetimeFigureOut">
              <a:rPr lang="en-US" smtClean="0"/>
              <a:t>9/10/26</a:t>
            </a:fld>
            <a:endParaRPr lang="en-US"/>
          </a:p>
        </p:txBody>
      </p:sp>
      <p:sp>
        <p:nvSpPr>
          <p:cNvPr id="6" name="Footer Placeholder 5">
            <a:extLst>
              <a:ext uri="{FF2B5EF4-FFF2-40B4-BE49-F238E27FC236}">
                <a16:creationId xmlns:a16="http://schemas.microsoft.com/office/drawing/2014/main" id="{0219A3E3-80A1-A3D1-2B84-6738EC57AE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0EBE0F-4EDB-C725-47E3-E1ACDBF57331}"/>
              </a:ext>
            </a:extLst>
          </p:cNvPr>
          <p:cNvSpPr>
            <a:spLocks noGrp="1"/>
          </p:cNvSpPr>
          <p:nvPr>
            <p:ph type="sldNum" sz="quarter" idx="12"/>
          </p:nvPr>
        </p:nvSpPr>
        <p:spPr/>
        <p:txBody>
          <a:bodyPr/>
          <a:lstStyle/>
          <a:p>
            <a:fld id="{185480F3-E70E-4D4A-90AE-C344565FCB59}" type="slidenum">
              <a:rPr lang="en-US" smtClean="0"/>
              <a:t>‹#›</a:t>
            </a:fld>
            <a:endParaRPr lang="en-US"/>
          </a:p>
        </p:txBody>
      </p:sp>
    </p:spTree>
    <p:extLst>
      <p:ext uri="{BB962C8B-B14F-4D97-AF65-F5344CB8AC3E}">
        <p14:creationId xmlns:p14="http://schemas.microsoft.com/office/powerpoint/2010/main" val="1193623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CC685E-8DE3-1265-7FA8-265DC7846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AC6871-EA46-46D6-03C4-3ECDFD29EA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F59251-8850-8926-0E36-E11D823513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A643C7-F5B4-DA4B-8B14-5895DDE96BAB}" type="datetimeFigureOut">
              <a:rPr lang="en-US" smtClean="0"/>
              <a:t>9/10/26</a:t>
            </a:fld>
            <a:endParaRPr lang="en-US"/>
          </a:p>
        </p:txBody>
      </p:sp>
      <p:sp>
        <p:nvSpPr>
          <p:cNvPr id="5" name="Footer Placeholder 4">
            <a:extLst>
              <a:ext uri="{FF2B5EF4-FFF2-40B4-BE49-F238E27FC236}">
                <a16:creationId xmlns:a16="http://schemas.microsoft.com/office/drawing/2014/main" id="{82C0CC29-D8F3-0956-C70F-12FB01F7F5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392D60E-B209-810B-1E06-EF7E7C4829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85480F3-E70E-4D4A-90AE-C344565FCB59}" type="slidenum">
              <a:rPr lang="en-US" smtClean="0"/>
              <a:t>‹#›</a:t>
            </a:fld>
            <a:endParaRPr lang="en-US"/>
          </a:p>
        </p:txBody>
      </p:sp>
    </p:spTree>
    <p:extLst>
      <p:ext uri="{BB962C8B-B14F-4D97-AF65-F5344CB8AC3E}">
        <p14:creationId xmlns:p14="http://schemas.microsoft.com/office/powerpoint/2010/main" val="2357891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in a crown&#10;&#10;AI-generated content may be incorrect.">
            <a:extLst>
              <a:ext uri="{FF2B5EF4-FFF2-40B4-BE49-F238E27FC236}">
                <a16:creationId xmlns:a16="http://schemas.microsoft.com/office/drawing/2014/main" id="{18FD46E8-122C-16A2-DF80-04F0AEC60A14}"/>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38887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131E9-8A40-272A-7725-C87376085AC6}"/>
            </a:ext>
          </a:extLst>
        </p:cNvPr>
        <p:cNvGrpSpPr/>
        <p:nvPr/>
      </p:nvGrpSpPr>
      <p:grpSpPr>
        <a:xfrm>
          <a:off x="0" y="0"/>
          <a:ext cx="0" cy="0"/>
          <a:chOff x="0" y="0"/>
          <a:chExt cx="0" cy="0"/>
        </a:xfrm>
      </p:grpSpPr>
      <p:pic>
        <p:nvPicPr>
          <p:cNvPr id="7" name="Picture 6" descr="A person standing in a field with sheep&#10;&#10;AI-generated content may be incorrect.">
            <a:extLst>
              <a:ext uri="{FF2B5EF4-FFF2-40B4-BE49-F238E27FC236}">
                <a16:creationId xmlns:a16="http://schemas.microsoft.com/office/drawing/2014/main" id="{3079FA9A-CAD3-6FDD-7CD8-CB0A5B2CF791}"/>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31CD9FD3-4032-1787-B111-3C6FD31929ED}"/>
              </a:ext>
            </a:extLst>
          </p:cNvPr>
          <p:cNvSpPr txBox="1"/>
          <p:nvPr/>
        </p:nvSpPr>
        <p:spPr>
          <a:xfrm>
            <a:off x="534443" y="1139142"/>
            <a:ext cx="6379924" cy="4579715"/>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17:17,18</a:t>
            </a:r>
          </a:p>
          <a:p>
            <a:pPr>
              <a:lnSpc>
                <a:spcPct val="90000"/>
              </a:lnSpc>
            </a:pPr>
            <a:r>
              <a:rPr lang="en-IN" sz="3200" dirty="0">
                <a:solidFill>
                  <a:schemeClr val="bg1"/>
                </a:solidFill>
                <a:latin typeface="Calibri" panose="020F0502020204030204" pitchFamily="34" charset="0"/>
                <a:cs typeface="Calibri" panose="020F0502020204030204" pitchFamily="34" charset="0"/>
              </a:rPr>
              <a:t>17 Then Jesse said to his son David, "Take now for your brothers an ephah of this dried grain and these ten loaves, and run to your brothers at the camp. </a:t>
            </a:r>
          </a:p>
          <a:p>
            <a:pPr>
              <a:lnSpc>
                <a:spcPct val="90000"/>
              </a:lnSpc>
            </a:pPr>
            <a:r>
              <a:rPr lang="en-IN" sz="3200" dirty="0">
                <a:solidFill>
                  <a:schemeClr val="bg1"/>
                </a:solidFill>
                <a:latin typeface="Calibri" panose="020F0502020204030204" pitchFamily="34" charset="0"/>
                <a:cs typeface="Calibri" panose="020F0502020204030204" pitchFamily="34" charset="0"/>
              </a:rPr>
              <a:t>18 And carry these ten cheeses to the captain of their thousand, and see how your brothers fare, and bring back news of them." </a:t>
            </a:r>
          </a:p>
        </p:txBody>
      </p:sp>
    </p:spTree>
    <p:extLst>
      <p:ext uri="{BB962C8B-B14F-4D97-AF65-F5344CB8AC3E}">
        <p14:creationId xmlns:p14="http://schemas.microsoft.com/office/powerpoint/2010/main" val="2244858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D82258-6D0D-2D1B-0EE8-47B3B2E570E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erson with a crown&#10;&#10;AI-generated content may be incorrect.">
            <a:extLst>
              <a:ext uri="{FF2B5EF4-FFF2-40B4-BE49-F238E27FC236}">
                <a16:creationId xmlns:a16="http://schemas.microsoft.com/office/drawing/2014/main" id="{0095B2AD-18D5-8779-716C-8B7628550F3A}"/>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AEECB687-4850-E830-EAFD-60516D735D49}"/>
              </a:ext>
            </a:extLst>
          </p:cNvPr>
          <p:cNvSpPr txBox="1"/>
          <p:nvPr/>
        </p:nvSpPr>
        <p:spPr>
          <a:xfrm>
            <a:off x="538617" y="2884235"/>
            <a:ext cx="6313119"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2. BE WILLING TO DO WHAT NO ONE ELSE IS WILLING TO DO</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045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F396D-27E0-AC37-1AE1-296F0EC9857A}"/>
            </a:ext>
          </a:extLst>
        </p:cNvPr>
        <p:cNvGrpSpPr/>
        <p:nvPr/>
      </p:nvGrpSpPr>
      <p:grpSpPr>
        <a:xfrm>
          <a:off x="0" y="0"/>
          <a:ext cx="0" cy="0"/>
          <a:chOff x="0" y="0"/>
          <a:chExt cx="0" cy="0"/>
        </a:xfrm>
      </p:grpSpPr>
      <p:pic>
        <p:nvPicPr>
          <p:cNvPr id="3" name="Picture 2" descr="A child standing in front of a stage curtain&#10;&#10;AI-generated content may be incorrect.">
            <a:extLst>
              <a:ext uri="{FF2B5EF4-FFF2-40B4-BE49-F238E27FC236}">
                <a16:creationId xmlns:a16="http://schemas.microsoft.com/office/drawing/2014/main" id="{19DE8B93-0873-1F64-9BE2-275506D05A3B}"/>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34F16F81-E7D8-9D4F-F8D6-EA91AAB2781A}"/>
              </a:ext>
            </a:extLst>
          </p:cNvPr>
          <p:cNvSpPr txBox="1"/>
          <p:nvPr/>
        </p:nvSpPr>
        <p:spPr>
          <a:xfrm>
            <a:off x="597073" y="2247138"/>
            <a:ext cx="5778675" cy="236372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17:32 </a:t>
            </a:r>
          </a:p>
          <a:p>
            <a:pPr>
              <a:lnSpc>
                <a:spcPct val="90000"/>
              </a:lnSpc>
            </a:pPr>
            <a:r>
              <a:rPr lang="en-IN" sz="3200" dirty="0">
                <a:solidFill>
                  <a:schemeClr val="bg1"/>
                </a:solidFill>
                <a:latin typeface="Calibri" panose="020F0502020204030204" pitchFamily="34" charset="0"/>
                <a:cs typeface="Calibri" panose="020F0502020204030204" pitchFamily="34" charset="0"/>
              </a:rPr>
              <a:t>Then David said to Saul, "Let no man's heart fail because of him; your servant will go and fight with this Philistine." </a:t>
            </a:r>
          </a:p>
        </p:txBody>
      </p:sp>
    </p:spTree>
    <p:extLst>
      <p:ext uri="{BB962C8B-B14F-4D97-AF65-F5344CB8AC3E}">
        <p14:creationId xmlns:p14="http://schemas.microsoft.com/office/powerpoint/2010/main" val="1408307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797890-ED5F-3011-4982-B3BB953479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8F16734-62B1-D523-F7F5-D0DB04B87BF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3A17E24-EFDB-0ED0-C73E-7BDE5A09FC5C}"/>
              </a:ext>
            </a:extLst>
          </p:cNvPr>
          <p:cNvSpPr txBox="1"/>
          <p:nvPr/>
        </p:nvSpPr>
        <p:spPr>
          <a:xfrm>
            <a:off x="501039" y="2884235"/>
            <a:ext cx="7227520"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3. KILLING LIONS AND BEARS PREPARES YOU TO KILL GOLIATHS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59683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BCB06-16DF-970C-E91D-A6D523BC5A31}"/>
            </a:ext>
          </a:extLst>
        </p:cNvPr>
        <p:cNvGrpSpPr/>
        <p:nvPr/>
      </p:nvGrpSpPr>
      <p:grpSpPr>
        <a:xfrm>
          <a:off x="0" y="0"/>
          <a:ext cx="0" cy="0"/>
          <a:chOff x="0" y="0"/>
          <a:chExt cx="0" cy="0"/>
        </a:xfrm>
      </p:grpSpPr>
      <p:pic>
        <p:nvPicPr>
          <p:cNvPr id="8" name="Picture 7" descr="A lion chasing a lion&#10;&#10;AI-generated content may be incorrect.">
            <a:extLst>
              <a:ext uri="{FF2B5EF4-FFF2-40B4-BE49-F238E27FC236}">
                <a16:creationId xmlns:a16="http://schemas.microsoft.com/office/drawing/2014/main" id="{CBC93436-A0E0-EDD3-2893-1E1B048B0A10}"/>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C32FE0D-A8C4-0C44-FDF1-8640E09519D3}"/>
              </a:ext>
            </a:extLst>
          </p:cNvPr>
          <p:cNvSpPr txBox="1"/>
          <p:nvPr/>
        </p:nvSpPr>
        <p:spPr>
          <a:xfrm>
            <a:off x="459287" y="474345"/>
            <a:ext cx="6780757" cy="5909310"/>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17:34-36</a:t>
            </a:r>
          </a:p>
          <a:p>
            <a:pPr>
              <a:lnSpc>
                <a:spcPct val="90000"/>
              </a:lnSpc>
            </a:pPr>
            <a:r>
              <a:rPr lang="en-IN" sz="3200" dirty="0">
                <a:solidFill>
                  <a:schemeClr val="bg1"/>
                </a:solidFill>
                <a:latin typeface="Calibri" panose="020F0502020204030204" pitchFamily="34" charset="0"/>
                <a:cs typeface="Calibri" panose="020F0502020204030204" pitchFamily="34" charset="0"/>
              </a:rPr>
              <a:t>34 But David said to Saul, "Your servant used to keep his father's sheep, and when a lion or a bear came and took a lamb out of the flock, </a:t>
            </a:r>
          </a:p>
          <a:p>
            <a:pPr>
              <a:lnSpc>
                <a:spcPct val="90000"/>
              </a:lnSpc>
            </a:pPr>
            <a:r>
              <a:rPr lang="en-IN" sz="3200" dirty="0">
                <a:solidFill>
                  <a:schemeClr val="bg1"/>
                </a:solidFill>
                <a:latin typeface="Calibri" panose="020F0502020204030204" pitchFamily="34" charset="0"/>
                <a:cs typeface="Calibri" panose="020F0502020204030204" pitchFamily="34" charset="0"/>
              </a:rPr>
              <a:t>35 I went out after it and struck it, and delivered the lamb from its mouth; and when it arose against me, I caught it by its beard, and struck and killed it. </a:t>
            </a:r>
          </a:p>
          <a:p>
            <a:pPr>
              <a:lnSpc>
                <a:spcPct val="90000"/>
              </a:lnSpc>
            </a:pPr>
            <a:r>
              <a:rPr lang="en-IN" sz="3200" dirty="0">
                <a:solidFill>
                  <a:schemeClr val="bg1"/>
                </a:solidFill>
                <a:latin typeface="Calibri" panose="020F0502020204030204" pitchFamily="34" charset="0"/>
                <a:cs typeface="Calibri" panose="020F0502020204030204" pitchFamily="34" charset="0"/>
              </a:rPr>
              <a:t>36 Your servant has killed both lion and bear; and this uncircumcised Philistine will be like one of them, seeing he has defied the armies of the living God." </a:t>
            </a:r>
          </a:p>
        </p:txBody>
      </p:sp>
    </p:spTree>
    <p:extLst>
      <p:ext uri="{BB962C8B-B14F-4D97-AF65-F5344CB8AC3E}">
        <p14:creationId xmlns:p14="http://schemas.microsoft.com/office/powerpoint/2010/main" val="1242484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3DA18-4BAC-8715-F99B-E30457F0BA7B}"/>
            </a:ext>
          </a:extLst>
        </p:cNvPr>
        <p:cNvGrpSpPr/>
        <p:nvPr/>
      </p:nvGrpSpPr>
      <p:grpSpPr>
        <a:xfrm>
          <a:off x="0" y="0"/>
          <a:ext cx="0" cy="0"/>
          <a:chOff x="0" y="0"/>
          <a:chExt cx="0" cy="0"/>
        </a:xfrm>
      </p:grpSpPr>
      <p:pic>
        <p:nvPicPr>
          <p:cNvPr id="5" name="Picture 4" descr="A person with a crown&#10;&#10;AI-generated content may be incorrect.">
            <a:extLst>
              <a:ext uri="{FF2B5EF4-FFF2-40B4-BE49-F238E27FC236}">
                <a16:creationId xmlns:a16="http://schemas.microsoft.com/office/drawing/2014/main" id="{CF18298E-1C44-1FA1-6216-62455C4EDC18}"/>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1CDCA42D-73CB-574E-F334-D6D6A3AE5609}"/>
              </a:ext>
            </a:extLst>
          </p:cNvPr>
          <p:cNvSpPr txBox="1"/>
          <p:nvPr/>
        </p:nvSpPr>
        <p:spPr>
          <a:xfrm>
            <a:off x="450935" y="2634936"/>
            <a:ext cx="7227520"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4. USE YOUR SLINGSHOT—WHAT GOD HAS GIVEN YOU THAT YOU HAVE PROVEN IN YOUR OWN LIFE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1369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55699-48C1-70D8-7269-AB2B2E04DB81}"/>
            </a:ext>
          </a:extLst>
        </p:cNvPr>
        <p:cNvGrpSpPr/>
        <p:nvPr/>
      </p:nvGrpSpPr>
      <p:grpSpPr>
        <a:xfrm>
          <a:off x="0" y="0"/>
          <a:ext cx="0" cy="0"/>
          <a:chOff x="0" y="0"/>
          <a:chExt cx="0" cy="0"/>
        </a:xfrm>
      </p:grpSpPr>
      <p:pic>
        <p:nvPicPr>
          <p:cNvPr id="3" name="Picture 2" descr="A person holding a hat&#10;&#10;AI-generated content may be incorrect.">
            <a:extLst>
              <a:ext uri="{FF2B5EF4-FFF2-40B4-BE49-F238E27FC236}">
                <a16:creationId xmlns:a16="http://schemas.microsoft.com/office/drawing/2014/main" id="{5F6A6698-CC68-9D2B-C9F3-606573DA722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27B4C5B-CC5C-6195-6ABF-BE53139B3E53}"/>
              </a:ext>
            </a:extLst>
          </p:cNvPr>
          <p:cNvSpPr txBox="1"/>
          <p:nvPr/>
        </p:nvSpPr>
        <p:spPr>
          <a:xfrm>
            <a:off x="534444" y="917543"/>
            <a:ext cx="6555288" cy="502291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17:38-40,50</a:t>
            </a:r>
          </a:p>
          <a:p>
            <a:pPr>
              <a:lnSpc>
                <a:spcPct val="90000"/>
              </a:lnSpc>
            </a:pPr>
            <a:r>
              <a:rPr lang="en-IN" sz="3200" dirty="0">
                <a:solidFill>
                  <a:schemeClr val="bg1"/>
                </a:solidFill>
                <a:latin typeface="Calibri" panose="020F0502020204030204" pitchFamily="34" charset="0"/>
                <a:cs typeface="Calibri" panose="020F0502020204030204" pitchFamily="34" charset="0"/>
              </a:rPr>
              <a:t>38 So Saul clothed David with his </a:t>
            </a:r>
            <a:r>
              <a:rPr lang="en-IN" sz="3200" dirty="0" err="1">
                <a:solidFill>
                  <a:schemeClr val="bg1"/>
                </a:solidFill>
                <a:latin typeface="Calibri" panose="020F0502020204030204" pitchFamily="34" charset="0"/>
                <a:cs typeface="Calibri" panose="020F0502020204030204" pitchFamily="34" charset="0"/>
              </a:rPr>
              <a:t>armor</a:t>
            </a:r>
            <a:r>
              <a:rPr lang="en-IN" sz="3200" dirty="0">
                <a:solidFill>
                  <a:schemeClr val="bg1"/>
                </a:solidFill>
                <a:latin typeface="Calibri" panose="020F0502020204030204" pitchFamily="34" charset="0"/>
                <a:cs typeface="Calibri" panose="020F0502020204030204" pitchFamily="34" charset="0"/>
              </a:rPr>
              <a:t>, and he put a bronze helmet on his head; he also clothed him with a coat of mail. </a:t>
            </a:r>
          </a:p>
          <a:p>
            <a:pPr>
              <a:lnSpc>
                <a:spcPct val="90000"/>
              </a:lnSpc>
            </a:pPr>
            <a:r>
              <a:rPr lang="en-IN" sz="3200" dirty="0">
                <a:solidFill>
                  <a:schemeClr val="bg1"/>
                </a:solidFill>
                <a:latin typeface="Calibri" panose="020F0502020204030204" pitchFamily="34" charset="0"/>
                <a:cs typeface="Calibri" panose="020F0502020204030204" pitchFamily="34" charset="0"/>
              </a:rPr>
              <a:t>39 David fastened his sword to his </a:t>
            </a:r>
            <a:r>
              <a:rPr lang="en-IN" sz="3200" dirty="0" err="1">
                <a:solidFill>
                  <a:schemeClr val="bg1"/>
                </a:solidFill>
                <a:latin typeface="Calibri" panose="020F0502020204030204" pitchFamily="34" charset="0"/>
                <a:cs typeface="Calibri" panose="020F0502020204030204" pitchFamily="34" charset="0"/>
              </a:rPr>
              <a:t>armor</a:t>
            </a:r>
            <a:r>
              <a:rPr lang="en-IN" sz="3200" dirty="0">
                <a:solidFill>
                  <a:schemeClr val="bg1"/>
                </a:solidFill>
                <a:latin typeface="Calibri" panose="020F0502020204030204" pitchFamily="34" charset="0"/>
                <a:cs typeface="Calibri" panose="020F0502020204030204" pitchFamily="34" charset="0"/>
              </a:rPr>
              <a:t> and tried to walk, for he had not tested them. And David said to Saul, "I cannot walk with these, for I have not tested them." So David took them off. </a:t>
            </a:r>
          </a:p>
        </p:txBody>
      </p:sp>
    </p:spTree>
    <p:extLst>
      <p:ext uri="{BB962C8B-B14F-4D97-AF65-F5344CB8AC3E}">
        <p14:creationId xmlns:p14="http://schemas.microsoft.com/office/powerpoint/2010/main" val="2193879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833F6-EF9D-B4CC-56F1-CE6D5A7273A7}"/>
            </a:ext>
          </a:extLst>
        </p:cNvPr>
        <p:cNvGrpSpPr/>
        <p:nvPr/>
      </p:nvGrpSpPr>
      <p:grpSpPr>
        <a:xfrm>
          <a:off x="0" y="0"/>
          <a:ext cx="0" cy="0"/>
          <a:chOff x="0" y="0"/>
          <a:chExt cx="0" cy="0"/>
        </a:xfrm>
      </p:grpSpPr>
      <p:pic>
        <p:nvPicPr>
          <p:cNvPr id="3" name="Picture 2" descr="A person holding a hat&#10;&#10;AI-generated content may be incorrect.">
            <a:extLst>
              <a:ext uri="{FF2B5EF4-FFF2-40B4-BE49-F238E27FC236}">
                <a16:creationId xmlns:a16="http://schemas.microsoft.com/office/drawing/2014/main" id="{4DC4A9A4-DC0F-B906-263B-F8AACA4887C7}"/>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37DEC71-554B-D750-68B6-3E2A4EECBFAE}"/>
              </a:ext>
            </a:extLst>
          </p:cNvPr>
          <p:cNvSpPr txBox="1"/>
          <p:nvPr/>
        </p:nvSpPr>
        <p:spPr>
          <a:xfrm>
            <a:off x="534444" y="695944"/>
            <a:ext cx="6555288"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17:38-40,50</a:t>
            </a:r>
          </a:p>
          <a:p>
            <a:pPr>
              <a:lnSpc>
                <a:spcPct val="90000"/>
              </a:lnSpc>
            </a:pPr>
            <a:r>
              <a:rPr lang="en-IN" sz="3200" dirty="0">
                <a:solidFill>
                  <a:schemeClr val="bg1"/>
                </a:solidFill>
                <a:latin typeface="Calibri" panose="020F0502020204030204" pitchFamily="34" charset="0"/>
                <a:cs typeface="Calibri" panose="020F0502020204030204" pitchFamily="34" charset="0"/>
              </a:rPr>
              <a:t>40 Then he took his staff in his hand; and he chose for himself five smooth stones from the brook, and put them in a shepherd's bag, in a pouch which he had, and his sling was in his hand. And he drew near to the Philistine.</a:t>
            </a:r>
          </a:p>
          <a:p>
            <a:pPr>
              <a:lnSpc>
                <a:spcPct val="90000"/>
              </a:lnSpc>
            </a:pPr>
            <a:r>
              <a:rPr lang="en-IN" sz="3200" dirty="0">
                <a:solidFill>
                  <a:schemeClr val="bg1"/>
                </a:solidFill>
                <a:latin typeface="Calibri" panose="020F0502020204030204" pitchFamily="34" charset="0"/>
                <a:cs typeface="Calibri" panose="020F0502020204030204" pitchFamily="34" charset="0"/>
              </a:rPr>
              <a:t>50 So David prevailed over the Philistine with a sling and a stone, and struck the Philistine and killed him. But there was no sword in the hand of David. </a:t>
            </a:r>
          </a:p>
        </p:txBody>
      </p:sp>
    </p:spTree>
    <p:extLst>
      <p:ext uri="{BB962C8B-B14F-4D97-AF65-F5344CB8AC3E}">
        <p14:creationId xmlns:p14="http://schemas.microsoft.com/office/powerpoint/2010/main" val="479514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CF822-A0D3-6173-9D00-DD0A1CC0099B}"/>
            </a:ext>
          </a:extLst>
        </p:cNvPr>
        <p:cNvGrpSpPr/>
        <p:nvPr/>
      </p:nvGrpSpPr>
      <p:grpSpPr>
        <a:xfrm>
          <a:off x="0" y="0"/>
          <a:ext cx="0" cy="0"/>
          <a:chOff x="0" y="0"/>
          <a:chExt cx="0" cy="0"/>
        </a:xfrm>
      </p:grpSpPr>
      <p:pic>
        <p:nvPicPr>
          <p:cNvPr id="5" name="Picture 4" descr="A person with a crown&#10;&#10;AI-generated content may be incorrect.">
            <a:extLst>
              <a:ext uri="{FF2B5EF4-FFF2-40B4-BE49-F238E27FC236}">
                <a16:creationId xmlns:a16="http://schemas.microsoft.com/office/drawing/2014/main" id="{9870332D-EB58-CC0F-6BAE-1C0D50CF9B73}"/>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1A85414-A78B-DEA9-24DB-0BFFF2E29D98}"/>
              </a:ext>
            </a:extLst>
          </p:cNvPr>
          <p:cNvSpPr txBox="1"/>
          <p:nvPr/>
        </p:nvSpPr>
        <p:spPr>
          <a:xfrm>
            <a:off x="739034" y="2385637"/>
            <a:ext cx="5937337" cy="2086725"/>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5. HAVE CONFIDENCE IN YOUR COVENANT WITH GOD AND THE GOD WHO KEEPS COVENANT </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0271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EB59A-4064-2745-8561-E4ABC9160A98}"/>
            </a:ext>
          </a:extLst>
        </p:cNvPr>
        <p:cNvGrpSpPr/>
        <p:nvPr/>
      </p:nvGrpSpPr>
      <p:grpSpPr>
        <a:xfrm>
          <a:off x="0" y="0"/>
          <a:ext cx="0" cy="0"/>
          <a:chOff x="0" y="0"/>
          <a:chExt cx="0" cy="0"/>
        </a:xfrm>
      </p:grpSpPr>
      <p:pic>
        <p:nvPicPr>
          <p:cNvPr id="3" name="Picture 2" descr="A person walking on a rocky path&#10;&#10;AI-generated content may be incorrect.">
            <a:extLst>
              <a:ext uri="{FF2B5EF4-FFF2-40B4-BE49-F238E27FC236}">
                <a16:creationId xmlns:a16="http://schemas.microsoft.com/office/drawing/2014/main" id="{C37036B7-D42B-77A1-AFF9-8EE2F5082C32}"/>
              </a:ext>
            </a:extLst>
          </p:cNvPr>
          <p:cNvPicPr>
            <a:picLocks noChangeAspect="1"/>
          </p:cNvPicPr>
          <p:nvPr/>
        </p:nvPicPr>
        <p:blipFill>
          <a:blip r:embed="rId2"/>
          <a:stretch>
            <a:fillRect/>
          </a:stretch>
        </p:blipFill>
        <p:spPr>
          <a:xfrm>
            <a:off x="0" y="0"/>
            <a:ext cx="12180232" cy="6858000"/>
          </a:xfrm>
          <a:prstGeom prst="rect">
            <a:avLst/>
          </a:prstGeom>
        </p:spPr>
      </p:pic>
      <p:sp>
        <p:nvSpPr>
          <p:cNvPr id="2" name="TextBox 1">
            <a:extLst>
              <a:ext uri="{FF2B5EF4-FFF2-40B4-BE49-F238E27FC236}">
                <a16:creationId xmlns:a16="http://schemas.microsoft.com/office/drawing/2014/main" id="{6BED90EF-BBBE-35DE-83FD-2FE3A3CFD02D}"/>
              </a:ext>
            </a:extLst>
          </p:cNvPr>
          <p:cNvSpPr txBox="1"/>
          <p:nvPr/>
        </p:nvSpPr>
        <p:spPr>
          <a:xfrm>
            <a:off x="396657" y="252746"/>
            <a:ext cx="7093907" cy="6352508"/>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17:45-47</a:t>
            </a:r>
          </a:p>
          <a:p>
            <a:pPr>
              <a:lnSpc>
                <a:spcPct val="90000"/>
              </a:lnSpc>
            </a:pPr>
            <a:r>
              <a:rPr lang="en-IN" sz="3200" dirty="0">
                <a:solidFill>
                  <a:schemeClr val="bg1"/>
                </a:solidFill>
                <a:latin typeface="Calibri" panose="020F0502020204030204" pitchFamily="34" charset="0"/>
                <a:cs typeface="Calibri" panose="020F0502020204030204" pitchFamily="34" charset="0"/>
              </a:rPr>
              <a:t>45 Then David said to the Philistine, "You come to me with a sword, with a spear, and with a javelin. But I come to you in the name of the LORD of hosts, the God of the armies of Israel, whom you have defied. </a:t>
            </a:r>
          </a:p>
          <a:p>
            <a:pPr>
              <a:lnSpc>
                <a:spcPct val="90000"/>
              </a:lnSpc>
            </a:pPr>
            <a:r>
              <a:rPr lang="en-IN" sz="3200" dirty="0">
                <a:solidFill>
                  <a:schemeClr val="bg1"/>
                </a:solidFill>
                <a:latin typeface="Calibri" panose="020F0502020204030204" pitchFamily="34" charset="0"/>
                <a:cs typeface="Calibri" panose="020F0502020204030204" pitchFamily="34" charset="0"/>
              </a:rPr>
              <a:t>46 This day the LORD will deliver you into my hand, and I will strike you and take your head from you. And this day I will give the carcasses of the camp of the Philistines to the birds of the air and the wild beasts of the earth, that all the earth may know that there is a God in Israel. </a:t>
            </a:r>
          </a:p>
        </p:txBody>
      </p:sp>
    </p:spTree>
    <p:extLst>
      <p:ext uri="{BB962C8B-B14F-4D97-AF65-F5344CB8AC3E}">
        <p14:creationId xmlns:p14="http://schemas.microsoft.com/office/powerpoint/2010/main" val="1061643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BAB90-1E70-7E74-9988-27DC45A77B32}"/>
            </a:ext>
          </a:extLst>
        </p:cNvPr>
        <p:cNvGrpSpPr/>
        <p:nvPr/>
      </p:nvGrpSpPr>
      <p:grpSpPr>
        <a:xfrm>
          <a:off x="0" y="0"/>
          <a:ext cx="0" cy="0"/>
          <a:chOff x="0" y="0"/>
          <a:chExt cx="0" cy="0"/>
        </a:xfrm>
      </p:grpSpPr>
      <p:pic>
        <p:nvPicPr>
          <p:cNvPr id="6" name="Picture 5" descr="A person playing a musical instrument&#10;&#10;AI-generated content may be incorrect.">
            <a:extLst>
              <a:ext uri="{FF2B5EF4-FFF2-40B4-BE49-F238E27FC236}">
                <a16:creationId xmlns:a16="http://schemas.microsoft.com/office/drawing/2014/main" id="{659DD295-A962-9C46-7D3A-B640906D4B78}"/>
              </a:ext>
            </a:extLst>
          </p:cNvPr>
          <p:cNvPicPr>
            <a:picLocks noChangeAspect="1"/>
          </p:cNvPicPr>
          <p:nvPr/>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006A4BD-52AA-7602-12DA-E035413D6A7A}"/>
              </a:ext>
            </a:extLst>
          </p:cNvPr>
          <p:cNvSpPr txBox="1"/>
          <p:nvPr/>
        </p:nvSpPr>
        <p:spPr>
          <a:xfrm>
            <a:off x="638826" y="2697566"/>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PLAYS THE HARP FOR SAUL</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6575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3B31F-69DC-658D-21D7-ED3261C6FFA5}"/>
            </a:ext>
          </a:extLst>
        </p:cNvPr>
        <p:cNvGrpSpPr/>
        <p:nvPr/>
      </p:nvGrpSpPr>
      <p:grpSpPr>
        <a:xfrm>
          <a:off x="0" y="0"/>
          <a:ext cx="0" cy="0"/>
          <a:chOff x="0" y="0"/>
          <a:chExt cx="0" cy="0"/>
        </a:xfrm>
      </p:grpSpPr>
      <p:pic>
        <p:nvPicPr>
          <p:cNvPr id="3" name="Picture 2" descr="A person walking on a rocky path&#10;&#10;AI-generated content may be incorrect.">
            <a:extLst>
              <a:ext uri="{FF2B5EF4-FFF2-40B4-BE49-F238E27FC236}">
                <a16:creationId xmlns:a16="http://schemas.microsoft.com/office/drawing/2014/main" id="{968FC6ED-940F-7A4A-EF7A-A9E8B202306C}"/>
              </a:ext>
            </a:extLst>
          </p:cNvPr>
          <p:cNvPicPr>
            <a:picLocks noChangeAspect="1"/>
          </p:cNvPicPr>
          <p:nvPr/>
        </p:nvPicPr>
        <p:blipFill>
          <a:blip r:embed="rId3"/>
          <a:stretch>
            <a:fillRect/>
          </a:stretch>
        </p:blipFill>
        <p:spPr>
          <a:xfrm>
            <a:off x="0" y="0"/>
            <a:ext cx="12180232" cy="6858000"/>
          </a:xfrm>
          <a:prstGeom prst="rect">
            <a:avLst/>
          </a:prstGeom>
        </p:spPr>
      </p:pic>
      <p:sp>
        <p:nvSpPr>
          <p:cNvPr id="2" name="TextBox 1">
            <a:extLst>
              <a:ext uri="{FF2B5EF4-FFF2-40B4-BE49-F238E27FC236}">
                <a16:creationId xmlns:a16="http://schemas.microsoft.com/office/drawing/2014/main" id="{B3D3F5EE-2CEA-7302-D4A0-74EBD1F81268}"/>
              </a:ext>
            </a:extLst>
          </p:cNvPr>
          <p:cNvSpPr txBox="1"/>
          <p:nvPr/>
        </p:nvSpPr>
        <p:spPr>
          <a:xfrm>
            <a:off x="572022" y="2025539"/>
            <a:ext cx="6555288"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17:45-47</a:t>
            </a:r>
          </a:p>
          <a:p>
            <a:pPr>
              <a:lnSpc>
                <a:spcPct val="90000"/>
              </a:lnSpc>
            </a:pPr>
            <a:r>
              <a:rPr lang="en-IN" sz="3200" dirty="0">
                <a:solidFill>
                  <a:schemeClr val="bg1"/>
                </a:solidFill>
                <a:latin typeface="Calibri" panose="020F0502020204030204" pitchFamily="34" charset="0"/>
                <a:cs typeface="Calibri" panose="020F0502020204030204" pitchFamily="34" charset="0"/>
              </a:rPr>
              <a:t>47 Then all this assembly shall know that the LORD does not save with sword and spear; for the battle is the LORD's, and He will give you into our hands." </a:t>
            </a:r>
          </a:p>
        </p:txBody>
      </p:sp>
    </p:spTree>
    <p:extLst>
      <p:ext uri="{BB962C8B-B14F-4D97-AF65-F5344CB8AC3E}">
        <p14:creationId xmlns:p14="http://schemas.microsoft.com/office/powerpoint/2010/main" val="2220754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C31C5-C8CC-5D99-ADA3-4AB0E65192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with a crown&#10;&#10;AI-generated content may be incorrect.">
            <a:extLst>
              <a:ext uri="{FF2B5EF4-FFF2-40B4-BE49-F238E27FC236}">
                <a16:creationId xmlns:a16="http://schemas.microsoft.com/office/drawing/2014/main" id="{DB055AD1-D6A2-0A99-3712-8C340AFA0E1C}"/>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308F875-FEC2-2E71-18BF-A7E2AD638C7A}"/>
              </a:ext>
            </a:extLst>
          </p:cNvPr>
          <p:cNvSpPr txBox="1"/>
          <p:nvPr/>
        </p:nvSpPr>
        <p:spPr>
          <a:xfrm>
            <a:off x="739034" y="2884235"/>
            <a:ext cx="6388276"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6. FAITH REQUIRES TAKING RISK AND COURAGEOUS ACTION</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7830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D2F2-9001-533D-F59D-79398F0A1A07}"/>
            </a:ext>
          </a:extLst>
        </p:cNvPr>
        <p:cNvGrpSpPr/>
        <p:nvPr/>
      </p:nvGrpSpPr>
      <p:grpSpPr>
        <a:xfrm>
          <a:off x="0" y="0"/>
          <a:ext cx="0" cy="0"/>
          <a:chOff x="0" y="0"/>
          <a:chExt cx="0" cy="0"/>
        </a:xfrm>
      </p:grpSpPr>
      <p:pic>
        <p:nvPicPr>
          <p:cNvPr id="5" name="Picture 4" descr="A person holding a string&#10;&#10;AI-generated content may be incorrect.">
            <a:extLst>
              <a:ext uri="{FF2B5EF4-FFF2-40B4-BE49-F238E27FC236}">
                <a16:creationId xmlns:a16="http://schemas.microsoft.com/office/drawing/2014/main" id="{1B1B671E-233B-5D6E-F9F1-5D7E13DA527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78C4B179-922F-4C2A-DF1F-4C559F705354}"/>
              </a:ext>
            </a:extLst>
          </p:cNvPr>
          <p:cNvSpPr txBox="1"/>
          <p:nvPr/>
        </p:nvSpPr>
        <p:spPr>
          <a:xfrm>
            <a:off x="572022" y="2025539"/>
            <a:ext cx="6555288"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17:48 </a:t>
            </a:r>
          </a:p>
          <a:p>
            <a:pPr>
              <a:lnSpc>
                <a:spcPct val="90000"/>
              </a:lnSpc>
            </a:pPr>
            <a:r>
              <a:rPr lang="en-IN" sz="3200" dirty="0">
                <a:solidFill>
                  <a:schemeClr val="bg1"/>
                </a:solidFill>
                <a:latin typeface="Calibri" panose="020F0502020204030204" pitchFamily="34" charset="0"/>
                <a:cs typeface="Calibri" panose="020F0502020204030204" pitchFamily="34" charset="0"/>
              </a:rPr>
              <a:t>So it was, when the Philistine arose and came and drew near to meet David, that David hurried and ran toward the army to meet the Philistine.</a:t>
            </a:r>
          </a:p>
        </p:txBody>
      </p:sp>
    </p:spTree>
    <p:extLst>
      <p:ext uri="{BB962C8B-B14F-4D97-AF65-F5344CB8AC3E}">
        <p14:creationId xmlns:p14="http://schemas.microsoft.com/office/powerpoint/2010/main" val="1779404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27F57C-7091-BF9A-AB63-3CF29141971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with a crown&#10;&#10;AI-generated content may be incorrect.">
            <a:extLst>
              <a:ext uri="{FF2B5EF4-FFF2-40B4-BE49-F238E27FC236}">
                <a16:creationId xmlns:a16="http://schemas.microsoft.com/office/drawing/2014/main" id="{24BD3D2C-7224-1EC0-E8DC-76F46881356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7" name="TextBox 6">
            <a:extLst>
              <a:ext uri="{FF2B5EF4-FFF2-40B4-BE49-F238E27FC236}">
                <a16:creationId xmlns:a16="http://schemas.microsoft.com/office/drawing/2014/main" id="{FA493E0A-5F8B-3B68-5776-783C11767751}"/>
              </a:ext>
            </a:extLst>
          </p:cNvPr>
          <p:cNvSpPr txBox="1"/>
          <p:nvPr/>
        </p:nvSpPr>
        <p:spPr>
          <a:xfrm>
            <a:off x="776612" y="2838069"/>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7. LOOK BEYOND IMMEDIATE SUCCESS </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6301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41101-7B90-0BAA-3806-514F1922E7C6}"/>
            </a:ext>
          </a:extLst>
        </p:cNvPr>
        <p:cNvGrpSpPr/>
        <p:nvPr/>
      </p:nvGrpSpPr>
      <p:grpSpPr>
        <a:xfrm>
          <a:off x="0" y="0"/>
          <a:ext cx="0" cy="0"/>
          <a:chOff x="0" y="0"/>
          <a:chExt cx="0" cy="0"/>
        </a:xfrm>
      </p:grpSpPr>
      <p:pic>
        <p:nvPicPr>
          <p:cNvPr id="5" name="Picture 4" descr="A person holding a whip in a desert&#10;&#10;AI-generated content may be incorrect.">
            <a:extLst>
              <a:ext uri="{FF2B5EF4-FFF2-40B4-BE49-F238E27FC236}">
                <a16:creationId xmlns:a16="http://schemas.microsoft.com/office/drawing/2014/main" id="{690D40C3-3410-6D5F-389D-4CA6C05140D3}"/>
              </a:ext>
            </a:extLst>
          </p:cNvPr>
          <p:cNvPicPr>
            <a:picLocks noChangeAspect="1"/>
          </p:cNvPicPr>
          <p:nvPr/>
        </p:nvPicPr>
        <p:blipFill>
          <a:blip r:embed="rId2"/>
          <a:stretch>
            <a:fillRect/>
          </a:stretch>
        </p:blipFill>
        <p:spPr>
          <a:xfrm>
            <a:off x="0" y="0"/>
            <a:ext cx="12180232" cy="6858000"/>
          </a:xfrm>
          <a:prstGeom prst="rect">
            <a:avLst/>
          </a:prstGeom>
        </p:spPr>
      </p:pic>
      <p:sp>
        <p:nvSpPr>
          <p:cNvPr id="2" name="TextBox 1">
            <a:extLst>
              <a:ext uri="{FF2B5EF4-FFF2-40B4-BE49-F238E27FC236}">
                <a16:creationId xmlns:a16="http://schemas.microsoft.com/office/drawing/2014/main" id="{BEA2E35C-8E62-080E-828B-F05BD9EB6BC7}"/>
              </a:ext>
            </a:extLst>
          </p:cNvPr>
          <p:cNvSpPr txBox="1"/>
          <p:nvPr/>
        </p:nvSpPr>
        <p:spPr>
          <a:xfrm>
            <a:off x="722334" y="917543"/>
            <a:ext cx="6555288" cy="502291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18:5,7</a:t>
            </a:r>
          </a:p>
          <a:p>
            <a:pPr>
              <a:lnSpc>
                <a:spcPct val="90000"/>
              </a:lnSpc>
            </a:pPr>
            <a:r>
              <a:rPr lang="en-IN" sz="3200" dirty="0">
                <a:solidFill>
                  <a:schemeClr val="bg1"/>
                </a:solidFill>
                <a:latin typeface="Calibri" panose="020F0502020204030204" pitchFamily="34" charset="0"/>
                <a:cs typeface="Calibri" panose="020F0502020204030204" pitchFamily="34" charset="0"/>
              </a:rPr>
              <a:t>5 So David went out wherever Saul sent him, and behaved wisely. And Saul set him over the men of war, and he was accepted in the sight of all the people and also in the sight of Saul's servants. </a:t>
            </a:r>
          </a:p>
          <a:p>
            <a:pPr>
              <a:lnSpc>
                <a:spcPct val="90000"/>
              </a:lnSpc>
            </a:pPr>
            <a:r>
              <a:rPr lang="en-IN" sz="3200" dirty="0">
                <a:solidFill>
                  <a:schemeClr val="bg1"/>
                </a:solidFill>
                <a:latin typeface="Calibri" panose="020F0502020204030204" pitchFamily="34" charset="0"/>
                <a:cs typeface="Calibri" panose="020F0502020204030204" pitchFamily="34" charset="0"/>
              </a:rPr>
              <a:t>7 So the women sang as they danced, and said: "Saul has slain his thousands, And David his ten thousands." </a:t>
            </a:r>
          </a:p>
        </p:txBody>
      </p:sp>
    </p:spTree>
    <p:extLst>
      <p:ext uri="{BB962C8B-B14F-4D97-AF65-F5344CB8AC3E}">
        <p14:creationId xmlns:p14="http://schemas.microsoft.com/office/powerpoint/2010/main" val="209820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720E5-1195-22FD-7FB4-C0918D9B18AD}"/>
            </a:ext>
          </a:extLst>
        </p:cNvPr>
        <p:cNvGrpSpPr/>
        <p:nvPr/>
      </p:nvGrpSpPr>
      <p:grpSpPr>
        <a:xfrm>
          <a:off x="0" y="0"/>
          <a:ext cx="0" cy="0"/>
          <a:chOff x="0" y="0"/>
          <a:chExt cx="0" cy="0"/>
        </a:xfrm>
      </p:grpSpPr>
      <p:pic>
        <p:nvPicPr>
          <p:cNvPr id="5" name="Picture 4" descr="A person with a crown&#10;&#10;AI-generated content may be incorrect.">
            <a:extLst>
              <a:ext uri="{FF2B5EF4-FFF2-40B4-BE49-F238E27FC236}">
                <a16:creationId xmlns:a16="http://schemas.microsoft.com/office/drawing/2014/main" id="{B94B4AFC-4F69-8DD6-FAB5-753E8B8B576F}"/>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B8698C6-07F2-C963-C0EE-EF3C1E0FF6F0}"/>
              </a:ext>
            </a:extLst>
          </p:cNvPr>
          <p:cNvSpPr txBox="1"/>
          <p:nvPr/>
        </p:nvSpPr>
        <p:spPr>
          <a:xfrm>
            <a:off x="513565" y="2796553"/>
            <a:ext cx="6313119"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8. ALWAYS WALK WISELY AND HONOR THOSE ABOVE YOU</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6902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860CE-23E2-4523-4D5F-15C21FC805C3}"/>
            </a:ext>
          </a:extLst>
        </p:cNvPr>
        <p:cNvGrpSpPr/>
        <p:nvPr/>
      </p:nvGrpSpPr>
      <p:grpSpPr>
        <a:xfrm>
          <a:off x="0" y="0"/>
          <a:ext cx="0" cy="0"/>
          <a:chOff x="0" y="0"/>
          <a:chExt cx="0" cy="0"/>
        </a:xfrm>
      </p:grpSpPr>
      <p:pic>
        <p:nvPicPr>
          <p:cNvPr id="3" name="Picture 2" descr="A child standing in front of a stage curtain&#10;&#10;AI-generated content may be incorrect.">
            <a:extLst>
              <a:ext uri="{FF2B5EF4-FFF2-40B4-BE49-F238E27FC236}">
                <a16:creationId xmlns:a16="http://schemas.microsoft.com/office/drawing/2014/main" id="{662F0DBF-D38F-DA41-A33A-0D8FDD2A9356}"/>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517AA25-2A73-EF82-646A-B31CC96AC5A8}"/>
              </a:ext>
            </a:extLst>
          </p:cNvPr>
          <p:cNvSpPr txBox="1"/>
          <p:nvPr/>
        </p:nvSpPr>
        <p:spPr>
          <a:xfrm>
            <a:off x="622125" y="695944"/>
            <a:ext cx="6342346"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18:5,14,30 </a:t>
            </a:r>
          </a:p>
          <a:p>
            <a:pPr>
              <a:lnSpc>
                <a:spcPct val="90000"/>
              </a:lnSpc>
            </a:pPr>
            <a:r>
              <a:rPr lang="en-IN" sz="3200" dirty="0">
                <a:solidFill>
                  <a:schemeClr val="bg1"/>
                </a:solidFill>
                <a:latin typeface="Calibri" panose="020F0502020204030204" pitchFamily="34" charset="0"/>
                <a:cs typeface="Calibri" panose="020F0502020204030204" pitchFamily="34" charset="0"/>
              </a:rPr>
              <a:t>5 So David went out wherever Saul sent him, and behaved wisely. </a:t>
            </a:r>
          </a:p>
          <a:p>
            <a:pPr>
              <a:lnSpc>
                <a:spcPct val="90000"/>
              </a:lnSpc>
            </a:pPr>
            <a:r>
              <a:rPr lang="en-IN" sz="3200" dirty="0">
                <a:solidFill>
                  <a:schemeClr val="bg1"/>
                </a:solidFill>
                <a:latin typeface="Calibri" panose="020F0502020204030204" pitchFamily="34" charset="0"/>
                <a:cs typeface="Calibri" panose="020F0502020204030204" pitchFamily="34" charset="0"/>
              </a:rPr>
              <a:t>14 And David behaved wisely in all his ways, and the LORD was with him. </a:t>
            </a:r>
          </a:p>
          <a:p>
            <a:pPr>
              <a:lnSpc>
                <a:spcPct val="90000"/>
              </a:lnSpc>
            </a:pPr>
            <a:r>
              <a:rPr lang="en-IN" sz="3200" dirty="0">
                <a:solidFill>
                  <a:schemeClr val="bg1"/>
                </a:solidFill>
                <a:latin typeface="Calibri" panose="020F0502020204030204" pitchFamily="34" charset="0"/>
                <a:cs typeface="Calibri" panose="020F0502020204030204" pitchFamily="34" charset="0"/>
              </a:rPr>
              <a:t>30 Then the princes of the Philistines went out to war. And so it was, whenever they went out, that David behaved more wisely than all the servants of Saul, so that his name became highly esteemed. </a:t>
            </a:r>
          </a:p>
        </p:txBody>
      </p:sp>
    </p:spTree>
    <p:extLst>
      <p:ext uri="{BB962C8B-B14F-4D97-AF65-F5344CB8AC3E}">
        <p14:creationId xmlns:p14="http://schemas.microsoft.com/office/powerpoint/2010/main" val="66248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33781-E4CE-0703-EF0A-F19A2A646F3F}"/>
            </a:ext>
          </a:extLst>
        </p:cNvPr>
        <p:cNvGrpSpPr/>
        <p:nvPr/>
      </p:nvGrpSpPr>
      <p:grpSpPr>
        <a:xfrm>
          <a:off x="0" y="0"/>
          <a:ext cx="0" cy="0"/>
          <a:chOff x="0" y="0"/>
          <a:chExt cx="0" cy="0"/>
        </a:xfrm>
      </p:grpSpPr>
      <p:pic>
        <p:nvPicPr>
          <p:cNvPr id="3" name="Picture 2" descr="A child standing in front of a stage curtain&#10;&#10;AI-generated content may be incorrect.">
            <a:extLst>
              <a:ext uri="{FF2B5EF4-FFF2-40B4-BE49-F238E27FC236}">
                <a16:creationId xmlns:a16="http://schemas.microsoft.com/office/drawing/2014/main" id="{C6F6D172-37A0-CF90-C946-BB6FEFC3144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E2B3BA9-265D-6057-5949-F379911021CA}"/>
              </a:ext>
            </a:extLst>
          </p:cNvPr>
          <p:cNvSpPr txBox="1"/>
          <p:nvPr/>
        </p:nvSpPr>
        <p:spPr>
          <a:xfrm>
            <a:off x="672229" y="2247138"/>
            <a:ext cx="5853831" cy="236372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Isaiah 33:6</a:t>
            </a:r>
          </a:p>
          <a:p>
            <a:pPr>
              <a:lnSpc>
                <a:spcPct val="90000"/>
              </a:lnSpc>
            </a:pPr>
            <a:r>
              <a:rPr lang="en-IN" sz="3200" dirty="0">
                <a:solidFill>
                  <a:schemeClr val="bg1"/>
                </a:solidFill>
                <a:latin typeface="Calibri" panose="020F0502020204030204" pitchFamily="34" charset="0"/>
                <a:cs typeface="Calibri" panose="020F0502020204030204" pitchFamily="34" charset="0"/>
              </a:rPr>
              <a:t>Wisdom and knowledge will be the stability of your times, And the strength of salvation; The fear of the LORD is His treasure. </a:t>
            </a:r>
          </a:p>
        </p:txBody>
      </p:sp>
    </p:spTree>
    <p:extLst>
      <p:ext uri="{BB962C8B-B14F-4D97-AF65-F5344CB8AC3E}">
        <p14:creationId xmlns:p14="http://schemas.microsoft.com/office/powerpoint/2010/main" val="2762696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EA640-FCFF-A7FB-AB42-B0192FF4968B}"/>
            </a:ext>
          </a:extLst>
        </p:cNvPr>
        <p:cNvGrpSpPr/>
        <p:nvPr/>
      </p:nvGrpSpPr>
      <p:grpSpPr>
        <a:xfrm>
          <a:off x="0" y="0"/>
          <a:ext cx="0" cy="0"/>
          <a:chOff x="0" y="0"/>
          <a:chExt cx="0" cy="0"/>
        </a:xfrm>
      </p:grpSpPr>
      <p:pic>
        <p:nvPicPr>
          <p:cNvPr id="6" name="Picture 5" descr="A person with a crown&#10;&#10;AI-generated content may be incorrect.">
            <a:extLst>
              <a:ext uri="{FF2B5EF4-FFF2-40B4-BE49-F238E27FC236}">
                <a16:creationId xmlns:a16="http://schemas.microsoft.com/office/drawing/2014/main" id="{5A2B4B6F-C107-D5E0-E171-78D8E01A7517}"/>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8A2AE6B-D049-F6B2-30B6-229DE91D7F6C}"/>
              </a:ext>
            </a:extLst>
          </p:cNvPr>
          <p:cNvSpPr txBox="1"/>
          <p:nvPr/>
        </p:nvSpPr>
        <p:spPr>
          <a:xfrm>
            <a:off x="450935" y="483177"/>
            <a:ext cx="6939421"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PSALMS LIKELY WRITTEN DURING THIS PHASE: </a:t>
            </a:r>
            <a:endParaRPr lang="en-IN" sz="360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25A8537-5CD6-1F1F-911A-45394B9C214B}"/>
              </a:ext>
            </a:extLst>
          </p:cNvPr>
          <p:cNvSpPr txBox="1"/>
          <p:nvPr/>
        </p:nvSpPr>
        <p:spPr>
          <a:xfrm>
            <a:off x="450935" y="1572706"/>
            <a:ext cx="7741087" cy="4579715"/>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 11: Confidence in God when foundations are shaken</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15: Character of the person who dwells with God</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16: Confidence, inheritance, and devotion to God</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17: David's appeal for vindication</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20: Prayer for the king and victory</a:t>
            </a:r>
          </a:p>
        </p:txBody>
      </p:sp>
    </p:spTree>
    <p:extLst>
      <p:ext uri="{BB962C8B-B14F-4D97-AF65-F5344CB8AC3E}">
        <p14:creationId xmlns:p14="http://schemas.microsoft.com/office/powerpoint/2010/main" val="2839756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41C6D-974A-BA58-0F98-ECF01BA66C52}"/>
            </a:ext>
          </a:extLst>
        </p:cNvPr>
        <p:cNvGrpSpPr/>
        <p:nvPr/>
      </p:nvGrpSpPr>
      <p:grpSpPr>
        <a:xfrm>
          <a:off x="0" y="0"/>
          <a:ext cx="0" cy="0"/>
          <a:chOff x="0" y="0"/>
          <a:chExt cx="0" cy="0"/>
        </a:xfrm>
      </p:grpSpPr>
      <p:pic>
        <p:nvPicPr>
          <p:cNvPr id="5" name="Picture 4" descr="A person with a crown&#10;&#10;AI-generated content may be incorrect.">
            <a:extLst>
              <a:ext uri="{FF2B5EF4-FFF2-40B4-BE49-F238E27FC236}">
                <a16:creationId xmlns:a16="http://schemas.microsoft.com/office/drawing/2014/main" id="{198515F1-7627-3CF7-B134-0D60612C40EC}"/>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9DD01CE-F76B-4B0A-06C3-E838005725E6}"/>
              </a:ext>
            </a:extLst>
          </p:cNvPr>
          <p:cNvSpPr txBox="1"/>
          <p:nvPr/>
        </p:nvSpPr>
        <p:spPr>
          <a:xfrm>
            <a:off x="488513" y="1388441"/>
            <a:ext cx="7741087" cy="408111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Psalm 21: Thanksgiving for victory and God's blessing on the king</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24: The King of glory</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26: Integrity and walking before God</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27: Courage and confidence in God's presence</a:t>
            </a:r>
          </a:p>
          <a:p>
            <a:pPr>
              <a:lnSpc>
                <a:spcPct val="90000"/>
              </a:lnSpc>
            </a:pPr>
            <a:r>
              <a:rPr lang="en-IN" sz="3600" b="1" dirty="0">
                <a:solidFill>
                  <a:schemeClr val="bg1"/>
                </a:solidFill>
                <a:latin typeface="Calibri" panose="020F0502020204030204" pitchFamily="34" charset="0"/>
                <a:cs typeface="Calibri" panose="020F0502020204030204" pitchFamily="34" charset="0"/>
              </a:rPr>
              <a:t>Psalm 28: Prayer and thanksgiving</a:t>
            </a:r>
          </a:p>
        </p:txBody>
      </p:sp>
    </p:spTree>
    <p:extLst>
      <p:ext uri="{BB962C8B-B14F-4D97-AF65-F5344CB8AC3E}">
        <p14:creationId xmlns:p14="http://schemas.microsoft.com/office/powerpoint/2010/main" val="4286280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2447A-DE4E-009A-EEBF-EA40477329F1}"/>
            </a:ext>
          </a:extLst>
        </p:cNvPr>
        <p:cNvGrpSpPr/>
        <p:nvPr/>
      </p:nvGrpSpPr>
      <p:grpSpPr>
        <a:xfrm>
          <a:off x="0" y="0"/>
          <a:ext cx="0" cy="0"/>
          <a:chOff x="0" y="0"/>
          <a:chExt cx="0" cy="0"/>
        </a:xfrm>
      </p:grpSpPr>
      <p:pic>
        <p:nvPicPr>
          <p:cNvPr id="3" name="Picture 2" descr="A person walking on a rocky path&#10;&#10;AI-generated content may be incorrect.">
            <a:extLst>
              <a:ext uri="{FF2B5EF4-FFF2-40B4-BE49-F238E27FC236}">
                <a16:creationId xmlns:a16="http://schemas.microsoft.com/office/drawing/2014/main" id="{48D37689-7797-2336-8D90-E5C6F620F352}"/>
              </a:ext>
            </a:extLst>
          </p:cNvPr>
          <p:cNvPicPr>
            <a:picLocks noChangeAspect="1"/>
          </p:cNvPicPr>
          <p:nvPr/>
        </p:nvPicPr>
        <p:blipFill>
          <a:blip r:embed="rId2"/>
          <a:stretch>
            <a:fillRect/>
          </a:stretch>
        </p:blipFill>
        <p:spPr>
          <a:xfrm>
            <a:off x="0" y="0"/>
            <a:ext cx="12180232" cy="6858000"/>
          </a:xfrm>
          <a:prstGeom prst="rect">
            <a:avLst/>
          </a:prstGeom>
        </p:spPr>
      </p:pic>
      <p:sp>
        <p:nvSpPr>
          <p:cNvPr id="4" name="TextBox 3">
            <a:extLst>
              <a:ext uri="{FF2B5EF4-FFF2-40B4-BE49-F238E27FC236}">
                <a16:creationId xmlns:a16="http://schemas.microsoft.com/office/drawing/2014/main" id="{2C32C1AF-DD2B-496F-0F57-F91E06B9B58C}"/>
              </a:ext>
            </a:extLst>
          </p:cNvPr>
          <p:cNvSpPr txBox="1"/>
          <p:nvPr/>
        </p:nvSpPr>
        <p:spPr>
          <a:xfrm>
            <a:off x="776612" y="2838069"/>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AND GOLIATH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149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73BBD-9A10-C5AC-CCA1-D4C2D9A21506}"/>
            </a:ext>
          </a:extLst>
        </p:cNvPr>
        <p:cNvGrpSpPr/>
        <p:nvPr/>
      </p:nvGrpSpPr>
      <p:grpSpPr>
        <a:xfrm>
          <a:off x="0" y="0"/>
          <a:ext cx="0" cy="0"/>
          <a:chOff x="0" y="0"/>
          <a:chExt cx="0" cy="0"/>
        </a:xfrm>
      </p:grpSpPr>
      <p:pic>
        <p:nvPicPr>
          <p:cNvPr id="5" name="Picture 4" descr="A person holding a whip in a desert&#10;&#10;AI-generated content may be incorrect.">
            <a:extLst>
              <a:ext uri="{FF2B5EF4-FFF2-40B4-BE49-F238E27FC236}">
                <a16:creationId xmlns:a16="http://schemas.microsoft.com/office/drawing/2014/main" id="{07385BF1-3E8A-9FD7-765D-8438441ED451}"/>
              </a:ext>
            </a:extLst>
          </p:cNvPr>
          <p:cNvPicPr>
            <a:picLocks noChangeAspect="1"/>
          </p:cNvPicPr>
          <p:nvPr/>
        </p:nvPicPr>
        <p:blipFill>
          <a:blip r:embed="rId2"/>
          <a:stretch>
            <a:fillRect/>
          </a:stretch>
        </p:blipFill>
        <p:spPr>
          <a:xfrm>
            <a:off x="0" y="0"/>
            <a:ext cx="12180232" cy="6858000"/>
          </a:xfrm>
          <a:prstGeom prst="rect">
            <a:avLst/>
          </a:prstGeom>
        </p:spPr>
      </p:pic>
      <p:sp>
        <p:nvSpPr>
          <p:cNvPr id="6" name="TextBox 5">
            <a:extLst>
              <a:ext uri="{FF2B5EF4-FFF2-40B4-BE49-F238E27FC236}">
                <a16:creationId xmlns:a16="http://schemas.microsoft.com/office/drawing/2014/main" id="{D92D0A34-EA53-EDB6-964F-870FC216820C}"/>
              </a:ext>
            </a:extLst>
          </p:cNvPr>
          <p:cNvSpPr txBox="1"/>
          <p:nvPr/>
        </p:nvSpPr>
        <p:spPr>
          <a:xfrm>
            <a:off x="776612" y="2838069"/>
            <a:ext cx="5937337"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A NATIONAL HERO</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8093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BBFE3-D34E-C3B4-2A81-39C1D199C5E0}"/>
            </a:ext>
          </a:extLst>
        </p:cNvPr>
        <p:cNvGrpSpPr/>
        <p:nvPr/>
      </p:nvGrpSpPr>
      <p:grpSpPr>
        <a:xfrm>
          <a:off x="0" y="0"/>
          <a:ext cx="0" cy="0"/>
          <a:chOff x="0" y="0"/>
          <a:chExt cx="0" cy="0"/>
        </a:xfrm>
      </p:grpSpPr>
      <p:pic>
        <p:nvPicPr>
          <p:cNvPr id="3" name="Picture 2" descr="A person in a garment&#10;&#10;AI-generated content may be incorrect.">
            <a:extLst>
              <a:ext uri="{FF2B5EF4-FFF2-40B4-BE49-F238E27FC236}">
                <a16:creationId xmlns:a16="http://schemas.microsoft.com/office/drawing/2014/main" id="{34619ED3-6A88-5133-5622-C8CA12AE72AE}"/>
              </a:ext>
            </a:extLst>
          </p:cNvPr>
          <p:cNvPicPr>
            <a:picLocks noChangeAspect="1"/>
          </p:cNvPicPr>
          <p:nvPr/>
        </p:nvPicPr>
        <p:blipFill>
          <a:blip r:embed="rId2"/>
          <a:stretch>
            <a:fillRect/>
          </a:stretch>
        </p:blipFill>
        <p:spPr>
          <a:xfrm>
            <a:off x="0" y="0"/>
            <a:ext cx="12180232" cy="6858000"/>
          </a:xfrm>
          <a:prstGeom prst="rect">
            <a:avLst/>
          </a:prstGeom>
        </p:spPr>
      </p:pic>
      <p:sp>
        <p:nvSpPr>
          <p:cNvPr id="4" name="TextBox 3">
            <a:extLst>
              <a:ext uri="{FF2B5EF4-FFF2-40B4-BE49-F238E27FC236}">
                <a16:creationId xmlns:a16="http://schemas.microsoft.com/office/drawing/2014/main" id="{BA0BE013-A3C3-5C8A-2D83-6EA8FB0432DE}"/>
              </a:ext>
            </a:extLst>
          </p:cNvPr>
          <p:cNvSpPr txBox="1"/>
          <p:nvPr/>
        </p:nvSpPr>
        <p:spPr>
          <a:xfrm>
            <a:off x="513565" y="3025960"/>
            <a:ext cx="6939421"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AND JONATHAN—FRIENDS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299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1D64D-11A7-E766-CB6D-0D7F1FC1B97A}"/>
            </a:ext>
          </a:extLst>
        </p:cNvPr>
        <p:cNvGrpSpPr/>
        <p:nvPr/>
      </p:nvGrpSpPr>
      <p:grpSpPr>
        <a:xfrm>
          <a:off x="0" y="0"/>
          <a:ext cx="0" cy="0"/>
          <a:chOff x="0" y="0"/>
          <a:chExt cx="0" cy="0"/>
        </a:xfrm>
      </p:grpSpPr>
      <p:pic>
        <p:nvPicPr>
          <p:cNvPr id="5" name="Picture 4" descr="A person looking up to the sky&#10;&#10;AI-generated content may be incorrect.">
            <a:extLst>
              <a:ext uri="{FF2B5EF4-FFF2-40B4-BE49-F238E27FC236}">
                <a16:creationId xmlns:a16="http://schemas.microsoft.com/office/drawing/2014/main" id="{BAD77F1E-5A61-3EAA-349A-ED95B21E0911}"/>
              </a:ext>
            </a:extLst>
          </p:cNvPr>
          <p:cNvPicPr>
            <a:picLocks noChangeAspect="1"/>
          </p:cNvPicPr>
          <p:nvPr/>
        </p:nvPicPr>
        <p:blipFill>
          <a:blip r:embed="rId2"/>
          <a:stretch>
            <a:fillRect/>
          </a:stretch>
        </p:blipFill>
        <p:spPr>
          <a:xfrm>
            <a:off x="0" y="0"/>
            <a:ext cx="12180232" cy="6858000"/>
          </a:xfrm>
          <a:prstGeom prst="rect">
            <a:avLst/>
          </a:prstGeom>
        </p:spPr>
      </p:pic>
      <p:sp>
        <p:nvSpPr>
          <p:cNvPr id="6" name="TextBox 5">
            <a:extLst>
              <a:ext uri="{FF2B5EF4-FFF2-40B4-BE49-F238E27FC236}">
                <a16:creationId xmlns:a16="http://schemas.microsoft.com/office/drawing/2014/main" id="{02439B80-43FF-1669-BC89-792CE0253240}"/>
              </a:ext>
            </a:extLst>
          </p:cNvPr>
          <p:cNvSpPr txBox="1"/>
          <p:nvPr/>
        </p:nvSpPr>
        <p:spPr>
          <a:xfrm>
            <a:off x="513565" y="3025960"/>
            <a:ext cx="6939421"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DAVID BEHAVED WISELY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3846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52FF3-61A9-86F5-9592-B396EB3B0D91}"/>
            </a:ext>
          </a:extLst>
        </p:cNvPr>
        <p:cNvGrpSpPr/>
        <p:nvPr/>
      </p:nvGrpSpPr>
      <p:grpSpPr>
        <a:xfrm>
          <a:off x="0" y="0"/>
          <a:ext cx="0" cy="0"/>
          <a:chOff x="0" y="0"/>
          <a:chExt cx="0" cy="0"/>
        </a:xfrm>
      </p:grpSpPr>
      <p:pic>
        <p:nvPicPr>
          <p:cNvPr id="5" name="Picture 4" descr="A person looking up to the sky&#10;&#10;AI-generated content may be incorrect.">
            <a:extLst>
              <a:ext uri="{FF2B5EF4-FFF2-40B4-BE49-F238E27FC236}">
                <a16:creationId xmlns:a16="http://schemas.microsoft.com/office/drawing/2014/main" id="{B6ED6D39-EBAD-6721-086A-1600ECED06D8}"/>
              </a:ext>
            </a:extLst>
          </p:cNvPr>
          <p:cNvPicPr>
            <a:picLocks noChangeAspect="1"/>
          </p:cNvPicPr>
          <p:nvPr/>
        </p:nvPicPr>
        <p:blipFill>
          <a:blip r:embed="rId2"/>
          <a:stretch>
            <a:fillRect/>
          </a:stretch>
        </p:blipFill>
        <p:spPr>
          <a:xfrm>
            <a:off x="0" y="0"/>
            <a:ext cx="12180232" cy="6858000"/>
          </a:xfrm>
          <a:prstGeom prst="rect">
            <a:avLst/>
          </a:prstGeom>
        </p:spPr>
      </p:pic>
      <p:sp>
        <p:nvSpPr>
          <p:cNvPr id="2" name="TextBox 1">
            <a:extLst>
              <a:ext uri="{FF2B5EF4-FFF2-40B4-BE49-F238E27FC236}">
                <a16:creationId xmlns:a16="http://schemas.microsoft.com/office/drawing/2014/main" id="{DFC58B76-2A69-7DAC-BA95-2CEE90C64F8F}"/>
              </a:ext>
            </a:extLst>
          </p:cNvPr>
          <p:cNvSpPr txBox="1"/>
          <p:nvPr/>
        </p:nvSpPr>
        <p:spPr>
          <a:xfrm>
            <a:off x="584547" y="917543"/>
            <a:ext cx="6931070" cy="5022914"/>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Samuel 18:5,14,30 </a:t>
            </a:r>
          </a:p>
          <a:p>
            <a:pPr>
              <a:lnSpc>
                <a:spcPct val="90000"/>
              </a:lnSpc>
            </a:pPr>
            <a:r>
              <a:rPr lang="en-IN" sz="3200" dirty="0">
                <a:solidFill>
                  <a:schemeClr val="bg1"/>
                </a:solidFill>
                <a:latin typeface="Calibri" panose="020F0502020204030204" pitchFamily="34" charset="0"/>
                <a:cs typeface="Calibri" panose="020F0502020204030204" pitchFamily="34" charset="0"/>
              </a:rPr>
              <a:t>5 So David went out wherever Saul sent him, and behaved wisely. </a:t>
            </a:r>
          </a:p>
          <a:p>
            <a:pPr>
              <a:lnSpc>
                <a:spcPct val="90000"/>
              </a:lnSpc>
            </a:pPr>
            <a:r>
              <a:rPr lang="en-IN" sz="3200" dirty="0">
                <a:solidFill>
                  <a:schemeClr val="bg1"/>
                </a:solidFill>
                <a:latin typeface="Calibri" panose="020F0502020204030204" pitchFamily="34" charset="0"/>
                <a:cs typeface="Calibri" panose="020F0502020204030204" pitchFamily="34" charset="0"/>
              </a:rPr>
              <a:t>14 And David behaved wisely in all his ways, and the LORD was with him. </a:t>
            </a:r>
          </a:p>
          <a:p>
            <a:pPr>
              <a:lnSpc>
                <a:spcPct val="90000"/>
              </a:lnSpc>
            </a:pPr>
            <a:r>
              <a:rPr lang="en-IN" sz="3200" dirty="0">
                <a:solidFill>
                  <a:schemeClr val="bg1"/>
                </a:solidFill>
                <a:latin typeface="Calibri" panose="020F0502020204030204" pitchFamily="34" charset="0"/>
                <a:cs typeface="Calibri" panose="020F0502020204030204" pitchFamily="34" charset="0"/>
              </a:rPr>
              <a:t>30 Then the princes of the Philistines went out to war. And so it was, whenever they went out, that David behaved more wisely than all the servants of Saul, so that his name became highly esteemed. </a:t>
            </a:r>
          </a:p>
        </p:txBody>
      </p:sp>
    </p:spTree>
    <p:extLst>
      <p:ext uri="{BB962C8B-B14F-4D97-AF65-F5344CB8AC3E}">
        <p14:creationId xmlns:p14="http://schemas.microsoft.com/office/powerpoint/2010/main" val="2169317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C7EEC-D076-1775-ADBE-D48077A51EBB}"/>
            </a:ext>
          </a:extLst>
        </p:cNvPr>
        <p:cNvGrpSpPr/>
        <p:nvPr/>
      </p:nvGrpSpPr>
      <p:grpSpPr>
        <a:xfrm>
          <a:off x="0" y="0"/>
          <a:ext cx="0" cy="0"/>
          <a:chOff x="0" y="0"/>
          <a:chExt cx="0" cy="0"/>
        </a:xfrm>
      </p:grpSpPr>
      <p:pic>
        <p:nvPicPr>
          <p:cNvPr id="5" name="Picture 4" descr="A person with a crown&#10;&#10;AI-generated content may be incorrect.">
            <a:extLst>
              <a:ext uri="{FF2B5EF4-FFF2-40B4-BE49-F238E27FC236}">
                <a16:creationId xmlns:a16="http://schemas.microsoft.com/office/drawing/2014/main" id="{1BD16B63-2E22-7200-2ACC-F891F3270C4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81E1772-B5DD-3761-F745-DEDE4F17B224}"/>
              </a:ext>
            </a:extLst>
          </p:cNvPr>
          <p:cNvSpPr txBox="1"/>
          <p:nvPr/>
        </p:nvSpPr>
        <p:spPr>
          <a:xfrm>
            <a:off x="513565" y="3025960"/>
            <a:ext cx="6939421" cy="590931"/>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KEY INSIGHTS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1510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BB8D0-AEE5-90FE-9E9A-46D831DB1F60}"/>
            </a:ext>
          </a:extLst>
        </p:cNvPr>
        <p:cNvGrpSpPr/>
        <p:nvPr/>
      </p:nvGrpSpPr>
      <p:grpSpPr>
        <a:xfrm>
          <a:off x="0" y="0"/>
          <a:ext cx="0" cy="0"/>
          <a:chOff x="0" y="0"/>
          <a:chExt cx="0" cy="0"/>
        </a:xfrm>
      </p:grpSpPr>
      <p:pic>
        <p:nvPicPr>
          <p:cNvPr id="3" name="Picture 2" descr="A person with a crown&#10;&#10;AI-generated content may be incorrect.">
            <a:extLst>
              <a:ext uri="{FF2B5EF4-FFF2-40B4-BE49-F238E27FC236}">
                <a16:creationId xmlns:a16="http://schemas.microsoft.com/office/drawing/2014/main" id="{5A58CA17-36D0-E9AB-07A7-DED7FA06A19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D380ABB-DDF1-AD57-1EC1-75398749102A}"/>
              </a:ext>
            </a:extLst>
          </p:cNvPr>
          <p:cNvSpPr txBox="1"/>
          <p:nvPr/>
        </p:nvSpPr>
        <p:spPr>
          <a:xfrm>
            <a:off x="475988" y="2634936"/>
            <a:ext cx="6237964"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1. A SIMPLE TASK COULD OPEN THE DOOR TO AN UNUSUAL OPPORTUNITY</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2118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185</TotalTime>
  <Words>1031</Words>
  <Application>Microsoft Macintosh PowerPoint</Application>
  <PresentationFormat>Widescreen</PresentationFormat>
  <Paragraphs>61</Paragraphs>
  <Slides>29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21</cp:revision>
  <dcterms:created xsi:type="dcterms:W3CDTF">2026-09-10T07:07:11Z</dcterms:created>
  <dcterms:modified xsi:type="dcterms:W3CDTF">2026-09-10T12:23:54Z</dcterms:modified>
</cp:coreProperties>
</file>