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2" d="100"/>
          <a:sy n="102" d="100"/>
        </p:scale>
        <p:origin x="140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2666B-D09C-5313-BB79-319EA2FD6A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016B578-D944-1067-5D12-ED82CECE6D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B8AE2E-CDB0-BFDC-BFC8-D5DEE6169A46}"/>
              </a:ext>
            </a:extLst>
          </p:cNvPr>
          <p:cNvSpPr>
            <a:spLocks noGrp="1"/>
          </p:cNvSpPr>
          <p:nvPr>
            <p:ph type="dt" sz="half" idx="10"/>
          </p:nvPr>
        </p:nvSpPr>
        <p:spPr/>
        <p:txBody>
          <a:bodyPr/>
          <a:lstStyle/>
          <a:p>
            <a:fld id="{9AF5FD77-31CA-0744-BA7D-C48BBE5CD182}" type="datetimeFigureOut">
              <a:rPr lang="en-US" smtClean="0"/>
              <a:t>7/17/26</a:t>
            </a:fld>
            <a:endParaRPr lang="en-US"/>
          </a:p>
        </p:txBody>
      </p:sp>
      <p:sp>
        <p:nvSpPr>
          <p:cNvPr id="5" name="Footer Placeholder 4">
            <a:extLst>
              <a:ext uri="{FF2B5EF4-FFF2-40B4-BE49-F238E27FC236}">
                <a16:creationId xmlns:a16="http://schemas.microsoft.com/office/drawing/2014/main" id="{9AE3135B-2EF1-7B92-1B9C-C5CA0CC9F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CF34D-8502-D3A2-E5E3-A910CBBF6A46}"/>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207466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06A4-8F5A-01B4-05D0-5B1461AC486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F88A85-5217-925B-CABD-EF1704B6AD8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D8D2B2-1A3B-3BC8-721A-D37E50FD48D2}"/>
              </a:ext>
            </a:extLst>
          </p:cNvPr>
          <p:cNvSpPr>
            <a:spLocks noGrp="1"/>
          </p:cNvSpPr>
          <p:nvPr>
            <p:ph type="dt" sz="half" idx="10"/>
          </p:nvPr>
        </p:nvSpPr>
        <p:spPr/>
        <p:txBody>
          <a:bodyPr/>
          <a:lstStyle/>
          <a:p>
            <a:fld id="{9AF5FD77-31CA-0744-BA7D-C48BBE5CD182}" type="datetimeFigureOut">
              <a:rPr lang="en-US" smtClean="0"/>
              <a:t>7/17/26</a:t>
            </a:fld>
            <a:endParaRPr lang="en-US"/>
          </a:p>
        </p:txBody>
      </p:sp>
      <p:sp>
        <p:nvSpPr>
          <p:cNvPr id="5" name="Footer Placeholder 4">
            <a:extLst>
              <a:ext uri="{FF2B5EF4-FFF2-40B4-BE49-F238E27FC236}">
                <a16:creationId xmlns:a16="http://schemas.microsoft.com/office/drawing/2014/main" id="{0F6C2988-A368-836E-876E-C3C1DEF9C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5B291-5EF3-8714-FF52-81C335C1E9C9}"/>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208337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0EEA20-136C-5722-FEA4-6B69435DD21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0EA58A4-4407-7E11-6ED5-79F1C14147E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6B148C-2168-2D5A-2DAF-8E8F84F49EAE}"/>
              </a:ext>
            </a:extLst>
          </p:cNvPr>
          <p:cNvSpPr>
            <a:spLocks noGrp="1"/>
          </p:cNvSpPr>
          <p:nvPr>
            <p:ph type="dt" sz="half" idx="10"/>
          </p:nvPr>
        </p:nvSpPr>
        <p:spPr/>
        <p:txBody>
          <a:bodyPr/>
          <a:lstStyle/>
          <a:p>
            <a:fld id="{9AF5FD77-31CA-0744-BA7D-C48BBE5CD182}" type="datetimeFigureOut">
              <a:rPr lang="en-US" smtClean="0"/>
              <a:t>7/17/26</a:t>
            </a:fld>
            <a:endParaRPr lang="en-US"/>
          </a:p>
        </p:txBody>
      </p:sp>
      <p:sp>
        <p:nvSpPr>
          <p:cNvPr id="5" name="Footer Placeholder 4">
            <a:extLst>
              <a:ext uri="{FF2B5EF4-FFF2-40B4-BE49-F238E27FC236}">
                <a16:creationId xmlns:a16="http://schemas.microsoft.com/office/drawing/2014/main" id="{A696CD5F-03C9-B3B2-542E-C45CFBEE4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DB190-C60D-F532-D697-3F010766A8CF}"/>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146311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A441-63BB-DC7D-13D7-0E8CDD1043F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6601D7C-E74C-ABD4-D8A5-421CD4AF96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8FAA8E-E286-9947-8A29-EC292CCF3D67}"/>
              </a:ext>
            </a:extLst>
          </p:cNvPr>
          <p:cNvSpPr>
            <a:spLocks noGrp="1"/>
          </p:cNvSpPr>
          <p:nvPr>
            <p:ph type="dt" sz="half" idx="10"/>
          </p:nvPr>
        </p:nvSpPr>
        <p:spPr/>
        <p:txBody>
          <a:bodyPr/>
          <a:lstStyle/>
          <a:p>
            <a:fld id="{9AF5FD77-31CA-0744-BA7D-C48BBE5CD182}" type="datetimeFigureOut">
              <a:rPr lang="en-US" smtClean="0"/>
              <a:t>7/17/26</a:t>
            </a:fld>
            <a:endParaRPr lang="en-US"/>
          </a:p>
        </p:txBody>
      </p:sp>
      <p:sp>
        <p:nvSpPr>
          <p:cNvPr id="5" name="Footer Placeholder 4">
            <a:extLst>
              <a:ext uri="{FF2B5EF4-FFF2-40B4-BE49-F238E27FC236}">
                <a16:creationId xmlns:a16="http://schemas.microsoft.com/office/drawing/2014/main" id="{4CB96569-BE7C-B1C1-7A38-C1FD2B710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9D4A3-1366-436F-5E0B-697C71FD6CC6}"/>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396975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CA0CF-E505-29A0-1B55-93E47AD1464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A950F60-3628-2622-3226-21D1245F34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DD46235-6805-B6C2-337B-16F6F989C7CB}"/>
              </a:ext>
            </a:extLst>
          </p:cNvPr>
          <p:cNvSpPr>
            <a:spLocks noGrp="1"/>
          </p:cNvSpPr>
          <p:nvPr>
            <p:ph type="dt" sz="half" idx="10"/>
          </p:nvPr>
        </p:nvSpPr>
        <p:spPr/>
        <p:txBody>
          <a:bodyPr/>
          <a:lstStyle/>
          <a:p>
            <a:fld id="{9AF5FD77-31CA-0744-BA7D-C48BBE5CD182}" type="datetimeFigureOut">
              <a:rPr lang="en-US" smtClean="0"/>
              <a:t>7/17/26</a:t>
            </a:fld>
            <a:endParaRPr lang="en-US"/>
          </a:p>
        </p:txBody>
      </p:sp>
      <p:sp>
        <p:nvSpPr>
          <p:cNvPr id="5" name="Footer Placeholder 4">
            <a:extLst>
              <a:ext uri="{FF2B5EF4-FFF2-40B4-BE49-F238E27FC236}">
                <a16:creationId xmlns:a16="http://schemas.microsoft.com/office/drawing/2014/main" id="{B22973BB-5F35-6A79-7ECA-01843753C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C1572-237D-3406-ACC3-EAF691DE1231}"/>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292396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D8AB-8FCA-228B-39F1-957FC4867F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E2D3B2-ECC5-94B6-BD10-3155482AAB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FECFDE0-CBAD-6259-0BB8-0B81860368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2E1960-7C25-3580-39A5-C161A51F7F6E}"/>
              </a:ext>
            </a:extLst>
          </p:cNvPr>
          <p:cNvSpPr>
            <a:spLocks noGrp="1"/>
          </p:cNvSpPr>
          <p:nvPr>
            <p:ph type="dt" sz="half" idx="10"/>
          </p:nvPr>
        </p:nvSpPr>
        <p:spPr/>
        <p:txBody>
          <a:bodyPr/>
          <a:lstStyle/>
          <a:p>
            <a:fld id="{9AF5FD77-31CA-0744-BA7D-C48BBE5CD182}" type="datetimeFigureOut">
              <a:rPr lang="en-US" smtClean="0"/>
              <a:t>7/17/26</a:t>
            </a:fld>
            <a:endParaRPr lang="en-US"/>
          </a:p>
        </p:txBody>
      </p:sp>
      <p:sp>
        <p:nvSpPr>
          <p:cNvPr id="6" name="Footer Placeholder 5">
            <a:extLst>
              <a:ext uri="{FF2B5EF4-FFF2-40B4-BE49-F238E27FC236}">
                <a16:creationId xmlns:a16="http://schemas.microsoft.com/office/drawing/2014/main" id="{C1A1F67B-82D8-5201-79AF-5E43A3CEC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4978-E3A3-B936-6708-D810F42E24D8}"/>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134503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A908-E518-6D40-4668-765C983325A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EB8C86-F8EE-8CB7-5ABE-D5FC4A8BB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163DCC-A231-BB59-C0D6-090D1BBF60E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227F59B-38F1-19A4-6674-80FD91C692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4673485-210F-720A-B5FF-D8EE51C68B2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2210654-0885-BFE7-B5BC-174F75C37F3B}"/>
              </a:ext>
            </a:extLst>
          </p:cNvPr>
          <p:cNvSpPr>
            <a:spLocks noGrp="1"/>
          </p:cNvSpPr>
          <p:nvPr>
            <p:ph type="dt" sz="half" idx="10"/>
          </p:nvPr>
        </p:nvSpPr>
        <p:spPr/>
        <p:txBody>
          <a:bodyPr/>
          <a:lstStyle/>
          <a:p>
            <a:fld id="{9AF5FD77-31CA-0744-BA7D-C48BBE5CD182}" type="datetimeFigureOut">
              <a:rPr lang="en-US" smtClean="0"/>
              <a:t>7/17/26</a:t>
            </a:fld>
            <a:endParaRPr lang="en-US"/>
          </a:p>
        </p:txBody>
      </p:sp>
      <p:sp>
        <p:nvSpPr>
          <p:cNvPr id="8" name="Footer Placeholder 7">
            <a:extLst>
              <a:ext uri="{FF2B5EF4-FFF2-40B4-BE49-F238E27FC236}">
                <a16:creationId xmlns:a16="http://schemas.microsoft.com/office/drawing/2014/main" id="{335109C2-2DCF-C5A6-7A4D-63F9A9AD14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979BD7-4283-4ED1-4171-0081E026E8BE}"/>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222394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C310-A7DC-BEA5-D343-65B212FE255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7B2B6E1-088C-423A-8A80-0E065B399741}"/>
              </a:ext>
            </a:extLst>
          </p:cNvPr>
          <p:cNvSpPr>
            <a:spLocks noGrp="1"/>
          </p:cNvSpPr>
          <p:nvPr>
            <p:ph type="dt" sz="half" idx="10"/>
          </p:nvPr>
        </p:nvSpPr>
        <p:spPr/>
        <p:txBody>
          <a:bodyPr/>
          <a:lstStyle/>
          <a:p>
            <a:fld id="{9AF5FD77-31CA-0744-BA7D-C48BBE5CD182}" type="datetimeFigureOut">
              <a:rPr lang="en-US" smtClean="0"/>
              <a:t>7/17/26</a:t>
            </a:fld>
            <a:endParaRPr lang="en-US"/>
          </a:p>
        </p:txBody>
      </p:sp>
      <p:sp>
        <p:nvSpPr>
          <p:cNvPr id="4" name="Footer Placeholder 3">
            <a:extLst>
              <a:ext uri="{FF2B5EF4-FFF2-40B4-BE49-F238E27FC236}">
                <a16:creationId xmlns:a16="http://schemas.microsoft.com/office/drawing/2014/main" id="{EBAF35BC-E715-7662-1311-CC36D3D9A5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FA17FA-19E4-AFA2-67AF-FD68ECD190B5}"/>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128362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21045F-3EA3-3703-709C-ACEC60F3AC2A}"/>
              </a:ext>
            </a:extLst>
          </p:cNvPr>
          <p:cNvSpPr>
            <a:spLocks noGrp="1"/>
          </p:cNvSpPr>
          <p:nvPr>
            <p:ph type="dt" sz="half" idx="10"/>
          </p:nvPr>
        </p:nvSpPr>
        <p:spPr/>
        <p:txBody>
          <a:bodyPr/>
          <a:lstStyle/>
          <a:p>
            <a:fld id="{9AF5FD77-31CA-0744-BA7D-C48BBE5CD182}" type="datetimeFigureOut">
              <a:rPr lang="en-US" smtClean="0"/>
              <a:t>7/17/26</a:t>
            </a:fld>
            <a:endParaRPr lang="en-US"/>
          </a:p>
        </p:txBody>
      </p:sp>
      <p:sp>
        <p:nvSpPr>
          <p:cNvPr id="3" name="Footer Placeholder 2">
            <a:extLst>
              <a:ext uri="{FF2B5EF4-FFF2-40B4-BE49-F238E27FC236}">
                <a16:creationId xmlns:a16="http://schemas.microsoft.com/office/drawing/2014/main" id="{E46670FE-B4B1-D7CD-9A28-0B87FCDC21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43AD69-B28D-7068-8806-52CD06451E23}"/>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325697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8030-7A79-96E5-86E0-3B05597ABB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4E540B6-7329-5CFF-79DF-DDF7B272EC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FB837E1-DC6D-2C8E-C34B-5A7885860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6CE61E-E562-6142-7CD8-CDADED2269A4}"/>
              </a:ext>
            </a:extLst>
          </p:cNvPr>
          <p:cNvSpPr>
            <a:spLocks noGrp="1"/>
          </p:cNvSpPr>
          <p:nvPr>
            <p:ph type="dt" sz="half" idx="10"/>
          </p:nvPr>
        </p:nvSpPr>
        <p:spPr/>
        <p:txBody>
          <a:bodyPr/>
          <a:lstStyle/>
          <a:p>
            <a:fld id="{9AF5FD77-31CA-0744-BA7D-C48BBE5CD182}" type="datetimeFigureOut">
              <a:rPr lang="en-US" smtClean="0"/>
              <a:t>7/17/26</a:t>
            </a:fld>
            <a:endParaRPr lang="en-US"/>
          </a:p>
        </p:txBody>
      </p:sp>
      <p:sp>
        <p:nvSpPr>
          <p:cNvPr id="6" name="Footer Placeholder 5">
            <a:extLst>
              <a:ext uri="{FF2B5EF4-FFF2-40B4-BE49-F238E27FC236}">
                <a16:creationId xmlns:a16="http://schemas.microsoft.com/office/drawing/2014/main" id="{56838018-3D6D-9F51-C150-CE2A580948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B4601-F5CC-BD1A-43B0-3CDB2FAE2343}"/>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217800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AA653-C5B6-52E1-F6F9-99B8F83167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341F2E2-8A52-5583-8B5A-6CDFD5D6B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4BC747-B3CB-F7C3-4869-BA08A5776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35FF5E-3ED2-FE24-302F-7330E202F833}"/>
              </a:ext>
            </a:extLst>
          </p:cNvPr>
          <p:cNvSpPr>
            <a:spLocks noGrp="1"/>
          </p:cNvSpPr>
          <p:nvPr>
            <p:ph type="dt" sz="half" idx="10"/>
          </p:nvPr>
        </p:nvSpPr>
        <p:spPr/>
        <p:txBody>
          <a:bodyPr/>
          <a:lstStyle/>
          <a:p>
            <a:fld id="{9AF5FD77-31CA-0744-BA7D-C48BBE5CD182}" type="datetimeFigureOut">
              <a:rPr lang="en-US" smtClean="0"/>
              <a:t>7/17/26</a:t>
            </a:fld>
            <a:endParaRPr lang="en-US"/>
          </a:p>
        </p:txBody>
      </p:sp>
      <p:sp>
        <p:nvSpPr>
          <p:cNvPr id="6" name="Footer Placeholder 5">
            <a:extLst>
              <a:ext uri="{FF2B5EF4-FFF2-40B4-BE49-F238E27FC236}">
                <a16:creationId xmlns:a16="http://schemas.microsoft.com/office/drawing/2014/main" id="{47B5D072-7AE7-D17D-C4D9-7DDB13E7E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239817-8E99-50BB-2BA2-686E4200E8EC}"/>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49371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191176-0738-C62D-2AA0-491F8FAAE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852F7EC-48C1-3FEC-E9F3-ED553BB926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5C0F04-B752-5AE5-3A28-CDBC262DD0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F5FD77-31CA-0744-BA7D-C48BBE5CD182}" type="datetimeFigureOut">
              <a:rPr lang="en-US" smtClean="0"/>
              <a:t>7/17/26</a:t>
            </a:fld>
            <a:endParaRPr lang="en-US"/>
          </a:p>
        </p:txBody>
      </p:sp>
      <p:sp>
        <p:nvSpPr>
          <p:cNvPr id="5" name="Footer Placeholder 4">
            <a:extLst>
              <a:ext uri="{FF2B5EF4-FFF2-40B4-BE49-F238E27FC236}">
                <a16:creationId xmlns:a16="http://schemas.microsoft.com/office/drawing/2014/main" id="{CC0D766C-378D-5624-9DAD-E15D5CF9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4EA0CA6-0268-4458-816B-32B9E7B72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FC3E4E-ACAD-B94E-925A-D3F1BE1E7CDE}" type="slidenum">
              <a:rPr lang="en-US" smtClean="0"/>
              <a:t>‹#›</a:t>
            </a:fld>
            <a:endParaRPr lang="en-US"/>
          </a:p>
        </p:txBody>
      </p:sp>
    </p:spTree>
    <p:extLst>
      <p:ext uri="{BB962C8B-B14F-4D97-AF65-F5344CB8AC3E}">
        <p14:creationId xmlns:p14="http://schemas.microsoft.com/office/powerpoint/2010/main" val="28476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group of people standing around a table&#10;&#10;AI-generated content may be incorrect.">
            <a:extLst>
              <a:ext uri="{FF2B5EF4-FFF2-40B4-BE49-F238E27FC236}">
                <a16:creationId xmlns:a16="http://schemas.microsoft.com/office/drawing/2014/main" id="{D6BA317B-6AC9-1689-6292-C38AE4C2EAE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1240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20CD2-61AE-651F-8847-E6D3C0ED257F}"/>
            </a:ext>
          </a:extLst>
        </p:cNvPr>
        <p:cNvGrpSpPr/>
        <p:nvPr/>
      </p:nvGrpSpPr>
      <p:grpSpPr>
        <a:xfrm>
          <a:off x="0" y="0"/>
          <a:ext cx="0" cy="0"/>
          <a:chOff x="0" y="0"/>
          <a:chExt cx="0" cy="0"/>
        </a:xfrm>
      </p:grpSpPr>
      <p:pic>
        <p:nvPicPr>
          <p:cNvPr id="3" name="Picture 2" descr="A person standing at a table with a group of people around him&#10;&#10;AI-generated content may be incorrect.">
            <a:extLst>
              <a:ext uri="{FF2B5EF4-FFF2-40B4-BE49-F238E27FC236}">
                <a16:creationId xmlns:a16="http://schemas.microsoft.com/office/drawing/2014/main" id="{9861EF49-466D-98CB-620D-FEDEBA8293A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3B76357-DD7D-78BF-D025-3CF54472EB65}"/>
              </a:ext>
            </a:extLst>
          </p:cNvPr>
          <p:cNvSpPr txBox="1"/>
          <p:nvPr/>
        </p:nvSpPr>
        <p:spPr>
          <a:xfrm>
            <a:off x="563670" y="1582340"/>
            <a:ext cx="5899760" cy="3693319"/>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Matthew 20:1-16</a:t>
            </a:r>
          </a:p>
          <a:p>
            <a:pPr>
              <a:lnSpc>
                <a:spcPct val="90000"/>
              </a:lnSpc>
            </a:pPr>
            <a:r>
              <a:rPr lang="en-US" sz="3200" dirty="0">
                <a:solidFill>
                  <a:schemeClr val="bg1"/>
                </a:solidFill>
                <a:latin typeface="Calibri" panose="020F0502020204030204" pitchFamily="34" charset="0"/>
                <a:cs typeface="Calibri" panose="020F0502020204030204" pitchFamily="34" charset="0"/>
              </a:rPr>
              <a:t>15 Is it not lawful for me to do what I wish with my own things? Or is your eye evil because I am good?' </a:t>
            </a:r>
          </a:p>
          <a:p>
            <a:pPr>
              <a:lnSpc>
                <a:spcPct val="90000"/>
              </a:lnSpc>
            </a:pPr>
            <a:r>
              <a:rPr lang="en-US" sz="3200" dirty="0">
                <a:solidFill>
                  <a:schemeClr val="bg1"/>
                </a:solidFill>
                <a:latin typeface="Calibri" panose="020F0502020204030204" pitchFamily="34" charset="0"/>
                <a:cs typeface="Calibri" panose="020F0502020204030204" pitchFamily="34" charset="0"/>
              </a:rPr>
              <a:t>16 So the last will be first, and the first last. For many are called, but few chosen." </a:t>
            </a:r>
          </a:p>
        </p:txBody>
      </p:sp>
    </p:spTree>
    <p:extLst>
      <p:ext uri="{BB962C8B-B14F-4D97-AF65-F5344CB8AC3E}">
        <p14:creationId xmlns:p14="http://schemas.microsoft.com/office/powerpoint/2010/main" val="22245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625DA-9D86-FB35-CDE1-26AE72305DD3}"/>
            </a:ext>
          </a:extLst>
        </p:cNvPr>
        <p:cNvGrpSpPr/>
        <p:nvPr/>
      </p:nvGrpSpPr>
      <p:grpSpPr>
        <a:xfrm>
          <a:off x="0" y="0"/>
          <a:ext cx="0" cy="0"/>
          <a:chOff x="0" y="0"/>
          <a:chExt cx="0" cy="0"/>
        </a:xfrm>
      </p:grpSpPr>
      <p:pic>
        <p:nvPicPr>
          <p:cNvPr id="3" name="Picture 2" descr="A person standing at a table with a group of people around him&#10;&#10;AI-generated content may be incorrect.">
            <a:extLst>
              <a:ext uri="{FF2B5EF4-FFF2-40B4-BE49-F238E27FC236}">
                <a16:creationId xmlns:a16="http://schemas.microsoft.com/office/drawing/2014/main" id="{526CF139-25F2-ADDE-D0DA-8B53BEAA65C2}"/>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30EBCFD-2493-8EF4-4E59-57A64B1B2FCC}"/>
              </a:ext>
            </a:extLst>
          </p:cNvPr>
          <p:cNvSpPr txBox="1"/>
          <p:nvPr/>
        </p:nvSpPr>
        <p:spPr>
          <a:xfrm>
            <a:off x="526092" y="2247138"/>
            <a:ext cx="5899760" cy="2363724"/>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Matthew 19:27</a:t>
            </a:r>
          </a:p>
          <a:p>
            <a:pPr>
              <a:lnSpc>
                <a:spcPct val="90000"/>
              </a:lnSpc>
            </a:pPr>
            <a:r>
              <a:rPr lang="en-US" sz="3200" dirty="0">
                <a:solidFill>
                  <a:schemeClr val="bg1"/>
                </a:solidFill>
                <a:latin typeface="Calibri" panose="020F0502020204030204" pitchFamily="34" charset="0"/>
                <a:cs typeface="Calibri" panose="020F0502020204030204" pitchFamily="34" charset="0"/>
              </a:rPr>
              <a:t>Then Peter answered and said to Him, "See, we have left all and followed You. Therefore what shall we have?" </a:t>
            </a:r>
          </a:p>
        </p:txBody>
      </p:sp>
    </p:spTree>
    <p:extLst>
      <p:ext uri="{BB962C8B-B14F-4D97-AF65-F5344CB8AC3E}">
        <p14:creationId xmlns:p14="http://schemas.microsoft.com/office/powerpoint/2010/main" val="36632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43613-73CA-8241-C6D5-62F325D92013}"/>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3B07831C-45A5-DC3F-8BC9-4B8D79FB288F}"/>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2B2FA6-F6BD-AC5C-81FE-236FCBB7F76A}"/>
              </a:ext>
            </a:extLst>
          </p:cNvPr>
          <p:cNvSpPr txBox="1"/>
          <p:nvPr/>
        </p:nvSpPr>
        <p:spPr>
          <a:xfrm>
            <a:off x="613774" y="3133534"/>
            <a:ext cx="5874707" cy="590931"/>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LET’S BEGIN WITH THE END</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016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DEDA8-5529-F368-F849-DB7AEBAF615E}"/>
            </a:ext>
          </a:extLst>
        </p:cNvPr>
        <p:cNvGrpSpPr/>
        <p:nvPr/>
      </p:nvGrpSpPr>
      <p:grpSpPr>
        <a:xfrm>
          <a:off x="0" y="0"/>
          <a:ext cx="0" cy="0"/>
          <a:chOff x="0" y="0"/>
          <a:chExt cx="0" cy="0"/>
        </a:xfrm>
      </p:grpSpPr>
      <p:pic>
        <p:nvPicPr>
          <p:cNvPr id="3" name="Picture 2" descr="A person standing at a table with a group of people around him&#10;&#10;AI-generated content may be incorrect.">
            <a:extLst>
              <a:ext uri="{FF2B5EF4-FFF2-40B4-BE49-F238E27FC236}">
                <a16:creationId xmlns:a16="http://schemas.microsoft.com/office/drawing/2014/main" id="{D89DB256-EB6A-8F51-CC84-0F73FFD57AE2}"/>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F36F4B8-4EF7-030B-4AEB-54302177C5AD}"/>
              </a:ext>
            </a:extLst>
          </p:cNvPr>
          <p:cNvSpPr txBox="1"/>
          <p:nvPr/>
        </p:nvSpPr>
        <p:spPr>
          <a:xfrm>
            <a:off x="526092" y="2468737"/>
            <a:ext cx="5569908" cy="1920526"/>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Matthew 20:16 </a:t>
            </a:r>
          </a:p>
          <a:p>
            <a:pPr>
              <a:lnSpc>
                <a:spcPct val="90000"/>
              </a:lnSpc>
            </a:pPr>
            <a:r>
              <a:rPr lang="en-US" sz="3200" dirty="0">
                <a:solidFill>
                  <a:schemeClr val="bg1"/>
                </a:solidFill>
                <a:latin typeface="Calibri" panose="020F0502020204030204" pitchFamily="34" charset="0"/>
                <a:cs typeface="Calibri" panose="020F0502020204030204" pitchFamily="34" charset="0"/>
              </a:rPr>
              <a:t>So the last will be first, and the first last. For many are called, but few chosen." </a:t>
            </a:r>
          </a:p>
        </p:txBody>
      </p:sp>
    </p:spTree>
    <p:extLst>
      <p:ext uri="{BB962C8B-B14F-4D97-AF65-F5344CB8AC3E}">
        <p14:creationId xmlns:p14="http://schemas.microsoft.com/office/powerpoint/2010/main" val="394128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3E1DD-23F0-6F90-6354-03F48D84ED22}"/>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C7B1D369-34AB-0682-488F-C290D30273C7}"/>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C889BD4-E1B4-FA38-D7B8-2A61C87608DF}"/>
              </a:ext>
            </a:extLst>
          </p:cNvPr>
          <p:cNvSpPr txBox="1"/>
          <p:nvPr/>
        </p:nvSpPr>
        <p:spPr>
          <a:xfrm>
            <a:off x="613774" y="3133534"/>
            <a:ext cx="5874707" cy="590931"/>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"FIRST" AND "LAST"</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271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84598-85F1-740A-E2D7-55CD73F727F0}"/>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8B759622-4FF5-A75B-ADAE-49C44537A3B1}"/>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BDCB50AF-9AC8-20DE-C020-E9CFC6C49ECE}"/>
              </a:ext>
            </a:extLst>
          </p:cNvPr>
          <p:cNvSpPr txBox="1"/>
          <p:nvPr/>
        </p:nvSpPr>
        <p:spPr>
          <a:xfrm>
            <a:off x="613774" y="2884235"/>
            <a:ext cx="5874707" cy="1089529"/>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INSIGHT 1: GOD OVERTURNS HUMAN RANKING SYSTEMS.</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834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B023C-41F7-2BC3-680F-141F2865D7D8}"/>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5EB0F60D-C05C-9127-F2C0-BAEF9026D6D1}"/>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8E15D0AB-4CC6-B05E-8F8E-F31F5E06E2EF}"/>
              </a:ext>
            </a:extLst>
          </p:cNvPr>
          <p:cNvSpPr txBox="1"/>
          <p:nvPr/>
        </p:nvSpPr>
        <p:spPr>
          <a:xfrm>
            <a:off x="588722" y="2385637"/>
            <a:ext cx="5874707" cy="2086725"/>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INSIGHT 2: EVERYONE RECEIVED THE SAME, INDICATING GOD'S WAY OF WORKING.</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105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778E8-2D6F-EB82-5D32-74CBF0B7A27D}"/>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A4090007-0347-89D5-648F-ABFC194B8782}"/>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1E44154-7412-9C6A-F940-9977C1270B7A}"/>
              </a:ext>
            </a:extLst>
          </p:cNvPr>
          <p:cNvSpPr txBox="1"/>
          <p:nvPr/>
        </p:nvSpPr>
        <p:spPr>
          <a:xfrm>
            <a:off x="613774" y="3133534"/>
            <a:ext cx="5874707" cy="590931"/>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THE MANY AND THE FEW</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4092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2BEAE-C64D-1FC6-66C7-C0709C5A6C25}"/>
            </a:ext>
          </a:extLst>
        </p:cNvPr>
        <p:cNvGrpSpPr/>
        <p:nvPr/>
      </p:nvGrpSpPr>
      <p:grpSpPr>
        <a:xfrm>
          <a:off x="0" y="0"/>
          <a:ext cx="0" cy="0"/>
          <a:chOff x="0" y="0"/>
          <a:chExt cx="0" cy="0"/>
        </a:xfrm>
      </p:grpSpPr>
      <p:pic>
        <p:nvPicPr>
          <p:cNvPr id="3" name="Picture 2" descr="A person standing at a table with a group of people around him&#10;&#10;AI-generated content may be incorrect.">
            <a:extLst>
              <a:ext uri="{FF2B5EF4-FFF2-40B4-BE49-F238E27FC236}">
                <a16:creationId xmlns:a16="http://schemas.microsoft.com/office/drawing/2014/main" id="{ABE2BAF1-2162-AACC-CBA9-AEF7DBE08DF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DC64A6D-39CE-66AE-D325-04AE2CE5ABDF}"/>
              </a:ext>
            </a:extLst>
          </p:cNvPr>
          <p:cNvSpPr txBox="1"/>
          <p:nvPr/>
        </p:nvSpPr>
        <p:spPr>
          <a:xfrm>
            <a:off x="526092" y="2468737"/>
            <a:ext cx="5569908" cy="1920526"/>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Matthew 20:16 </a:t>
            </a:r>
          </a:p>
          <a:p>
            <a:pPr>
              <a:lnSpc>
                <a:spcPct val="90000"/>
              </a:lnSpc>
            </a:pPr>
            <a:r>
              <a:rPr lang="en-US" sz="3200" dirty="0">
                <a:solidFill>
                  <a:schemeClr val="bg1"/>
                </a:solidFill>
                <a:latin typeface="Calibri" panose="020F0502020204030204" pitchFamily="34" charset="0"/>
                <a:cs typeface="Calibri" panose="020F0502020204030204" pitchFamily="34" charset="0"/>
              </a:rPr>
              <a:t>So the last will be first, and the first last. For many are called, but few chosen." </a:t>
            </a:r>
          </a:p>
        </p:txBody>
      </p:sp>
    </p:spTree>
    <p:extLst>
      <p:ext uri="{BB962C8B-B14F-4D97-AF65-F5344CB8AC3E}">
        <p14:creationId xmlns:p14="http://schemas.microsoft.com/office/powerpoint/2010/main" val="2126137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399C9-0825-2A95-C207-93D7004153E4}"/>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CFFD056C-B386-BF75-C1BE-AC4AFB186662}"/>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0EE52B4E-2997-3874-2668-6D7FB9E4BAF6}"/>
              </a:ext>
            </a:extLst>
          </p:cNvPr>
          <p:cNvSpPr txBox="1"/>
          <p:nvPr/>
        </p:nvSpPr>
        <p:spPr>
          <a:xfrm>
            <a:off x="613774" y="3133534"/>
            <a:ext cx="5874707" cy="590931"/>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LESSONS TO APPLY</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325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04330-02C3-18AF-E398-CF7B3CED6652}"/>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5377428C-7475-F8E8-CCCF-9591EF23CFF3}"/>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15E2632-699B-87E7-ABB4-AA165399B747}"/>
              </a:ext>
            </a:extLst>
          </p:cNvPr>
          <p:cNvSpPr txBox="1"/>
          <p:nvPr/>
        </p:nvSpPr>
        <p:spPr>
          <a:xfrm>
            <a:off x="726509" y="2884235"/>
            <a:ext cx="5874707" cy="1089529"/>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THE PARABLE OF THE WORKERS</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8030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29812-09D2-6217-07AB-A9272BCC2649}"/>
            </a:ext>
          </a:extLst>
        </p:cNvPr>
        <p:cNvGrpSpPr/>
        <p:nvPr/>
      </p:nvGrpSpPr>
      <p:grpSpPr>
        <a:xfrm>
          <a:off x="0" y="0"/>
          <a:ext cx="0" cy="0"/>
          <a:chOff x="0" y="0"/>
          <a:chExt cx="0" cy="0"/>
        </a:xfrm>
      </p:grpSpPr>
      <p:pic>
        <p:nvPicPr>
          <p:cNvPr id="3" name="Picture 2" descr="A person standing at a table with a group of people around him&#10;&#10;AI-generated content may be incorrect.">
            <a:extLst>
              <a:ext uri="{FF2B5EF4-FFF2-40B4-BE49-F238E27FC236}">
                <a16:creationId xmlns:a16="http://schemas.microsoft.com/office/drawing/2014/main" id="{F2F6ADFB-61A2-B1BD-625B-025DB945C48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1E5E5CD-8FAA-112C-E2AA-6874D124BDDF}"/>
              </a:ext>
            </a:extLst>
          </p:cNvPr>
          <p:cNvSpPr txBox="1"/>
          <p:nvPr/>
        </p:nvSpPr>
        <p:spPr>
          <a:xfrm>
            <a:off x="526092" y="1582340"/>
            <a:ext cx="5699344" cy="3693319"/>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2 Corinthians 10:12 </a:t>
            </a:r>
          </a:p>
          <a:p>
            <a:pPr>
              <a:lnSpc>
                <a:spcPct val="90000"/>
              </a:lnSpc>
            </a:pPr>
            <a:r>
              <a:rPr lang="en-US" sz="3200" dirty="0">
                <a:solidFill>
                  <a:schemeClr val="bg1"/>
                </a:solidFill>
                <a:latin typeface="Calibri" panose="020F0502020204030204" pitchFamily="34" charset="0"/>
                <a:cs typeface="Calibri" panose="020F0502020204030204" pitchFamily="34" charset="0"/>
              </a:rPr>
              <a:t>For we dare not class ourselves or compare ourselves with those who commend themselves. But they, measuring themselves by themselves, and comparing themselves among themselves, are not wise.</a:t>
            </a:r>
          </a:p>
        </p:txBody>
      </p:sp>
    </p:spTree>
    <p:extLst>
      <p:ext uri="{BB962C8B-B14F-4D97-AF65-F5344CB8AC3E}">
        <p14:creationId xmlns:p14="http://schemas.microsoft.com/office/powerpoint/2010/main" val="454235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A8A5A-159F-887A-9C47-FF8B6559CD78}"/>
            </a:ext>
          </a:extLst>
        </p:cNvPr>
        <p:cNvGrpSpPr/>
        <p:nvPr/>
      </p:nvGrpSpPr>
      <p:grpSpPr>
        <a:xfrm>
          <a:off x="0" y="0"/>
          <a:ext cx="0" cy="0"/>
          <a:chOff x="0" y="0"/>
          <a:chExt cx="0" cy="0"/>
        </a:xfrm>
      </p:grpSpPr>
      <p:pic>
        <p:nvPicPr>
          <p:cNvPr id="3" name="Picture 2" descr="A person standing at a table with a group of people around him&#10;&#10;AI-generated content may be incorrect.">
            <a:extLst>
              <a:ext uri="{FF2B5EF4-FFF2-40B4-BE49-F238E27FC236}">
                <a16:creationId xmlns:a16="http://schemas.microsoft.com/office/drawing/2014/main" id="{CE5F3D1E-0BA8-71B4-E5A4-8DED30ACDD9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D287DC3-FD33-9DBE-A464-1DE07BDFB3B3}"/>
              </a:ext>
            </a:extLst>
          </p:cNvPr>
          <p:cNvSpPr txBox="1"/>
          <p:nvPr/>
        </p:nvSpPr>
        <p:spPr>
          <a:xfrm>
            <a:off x="526092" y="1360741"/>
            <a:ext cx="5569908" cy="4136517"/>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Romans 14:4,12 </a:t>
            </a:r>
          </a:p>
          <a:p>
            <a:pPr>
              <a:lnSpc>
                <a:spcPct val="90000"/>
              </a:lnSpc>
            </a:pPr>
            <a:r>
              <a:rPr lang="en-US" sz="3200" dirty="0">
                <a:solidFill>
                  <a:schemeClr val="bg1"/>
                </a:solidFill>
                <a:latin typeface="Calibri" panose="020F0502020204030204" pitchFamily="34" charset="0"/>
                <a:cs typeface="Calibri" panose="020F0502020204030204" pitchFamily="34" charset="0"/>
              </a:rPr>
              <a:t>4 Who are you to judge another's servant? To his own master he stands or falls. Indeed, he will be made to stand, for God is able to make him stand.</a:t>
            </a:r>
          </a:p>
          <a:p>
            <a:pPr>
              <a:lnSpc>
                <a:spcPct val="90000"/>
              </a:lnSpc>
            </a:pPr>
            <a:r>
              <a:rPr lang="en-US" sz="3200" dirty="0">
                <a:solidFill>
                  <a:schemeClr val="bg1"/>
                </a:solidFill>
                <a:latin typeface="Calibri" panose="020F0502020204030204" pitchFamily="34" charset="0"/>
                <a:cs typeface="Calibri" panose="020F0502020204030204" pitchFamily="34" charset="0"/>
              </a:rPr>
              <a:t>12 So then each of us shall give account of himself to God. </a:t>
            </a:r>
          </a:p>
        </p:txBody>
      </p:sp>
    </p:spTree>
    <p:extLst>
      <p:ext uri="{BB962C8B-B14F-4D97-AF65-F5344CB8AC3E}">
        <p14:creationId xmlns:p14="http://schemas.microsoft.com/office/powerpoint/2010/main" val="264408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CD048-BCEC-25E1-30E4-3B37D3C3082D}"/>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A92F7528-926B-F660-A8EA-A8B9EB22AC43}"/>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DE9BEE1-B9E0-B848-081B-FD396F915859}"/>
              </a:ext>
            </a:extLst>
          </p:cNvPr>
          <p:cNvSpPr txBox="1"/>
          <p:nvPr/>
        </p:nvSpPr>
        <p:spPr>
          <a:xfrm>
            <a:off x="613774" y="3133534"/>
            <a:ext cx="5874707" cy="590931"/>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PETER'S QUESTION</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4039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D6B11-6297-BF7C-5E8E-50BCF4B22F52}"/>
            </a:ext>
          </a:extLst>
        </p:cNvPr>
        <p:cNvGrpSpPr/>
        <p:nvPr/>
      </p:nvGrpSpPr>
      <p:grpSpPr>
        <a:xfrm>
          <a:off x="0" y="0"/>
          <a:ext cx="0" cy="0"/>
          <a:chOff x="0" y="0"/>
          <a:chExt cx="0" cy="0"/>
        </a:xfrm>
      </p:grpSpPr>
      <p:pic>
        <p:nvPicPr>
          <p:cNvPr id="3" name="Picture 2" descr="A person standing at a table with a group of people around him&#10;&#10;AI-generated content may be incorrect.">
            <a:extLst>
              <a:ext uri="{FF2B5EF4-FFF2-40B4-BE49-F238E27FC236}">
                <a16:creationId xmlns:a16="http://schemas.microsoft.com/office/drawing/2014/main" id="{163EF0A5-A4CB-D88F-50BF-2B1F7F875A5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791649D-0A08-C10B-3B5F-48D060CB5C46}"/>
              </a:ext>
            </a:extLst>
          </p:cNvPr>
          <p:cNvSpPr txBox="1"/>
          <p:nvPr/>
        </p:nvSpPr>
        <p:spPr>
          <a:xfrm>
            <a:off x="676405" y="2247138"/>
            <a:ext cx="5569908" cy="2363724"/>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Matthew 19:27 </a:t>
            </a:r>
          </a:p>
          <a:p>
            <a:pPr>
              <a:lnSpc>
                <a:spcPct val="90000"/>
              </a:lnSpc>
            </a:pPr>
            <a:r>
              <a:rPr lang="en-US" sz="3200" dirty="0">
                <a:solidFill>
                  <a:schemeClr val="bg1"/>
                </a:solidFill>
                <a:latin typeface="Calibri" panose="020F0502020204030204" pitchFamily="34" charset="0"/>
                <a:cs typeface="Calibri" panose="020F0502020204030204" pitchFamily="34" charset="0"/>
              </a:rPr>
              <a:t>Then Peter answered and said to Him, "See, we have left all and followed You. Therefore what shall we have?" </a:t>
            </a:r>
          </a:p>
        </p:txBody>
      </p:sp>
    </p:spTree>
    <p:extLst>
      <p:ext uri="{BB962C8B-B14F-4D97-AF65-F5344CB8AC3E}">
        <p14:creationId xmlns:p14="http://schemas.microsoft.com/office/powerpoint/2010/main" val="46902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EC9F6-D640-4541-C9E3-9CE3055E8604}"/>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6EBEEB61-7C07-99B0-6820-EB6C60B50B27}"/>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CD7EC2BC-8F12-CC14-98B8-7B78B584EE5F}"/>
              </a:ext>
            </a:extLst>
          </p:cNvPr>
          <p:cNvSpPr txBox="1"/>
          <p:nvPr/>
        </p:nvSpPr>
        <p:spPr>
          <a:xfrm>
            <a:off x="613774" y="2634936"/>
            <a:ext cx="5874707" cy="1588127"/>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A. Never compare yourself with others or other ministries</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289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4E35C-EEE5-9F2A-6357-FAB421EB1940}"/>
            </a:ext>
          </a:extLst>
        </p:cNvPr>
        <p:cNvGrpSpPr/>
        <p:nvPr/>
      </p:nvGrpSpPr>
      <p:grpSpPr>
        <a:xfrm>
          <a:off x="0" y="0"/>
          <a:ext cx="0" cy="0"/>
          <a:chOff x="0" y="0"/>
          <a:chExt cx="0" cy="0"/>
        </a:xfrm>
      </p:grpSpPr>
      <p:pic>
        <p:nvPicPr>
          <p:cNvPr id="3" name="Picture 2" descr="A person standing at a table with a group of people around him&#10;&#10;AI-generated content may be incorrect.">
            <a:extLst>
              <a:ext uri="{FF2B5EF4-FFF2-40B4-BE49-F238E27FC236}">
                <a16:creationId xmlns:a16="http://schemas.microsoft.com/office/drawing/2014/main" id="{DF1CB2D1-EEF5-D8BB-0BCF-20511F06AE26}"/>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0539F01-BF85-D603-39FC-0EB25E4B5BDA}"/>
              </a:ext>
            </a:extLst>
          </p:cNvPr>
          <p:cNvSpPr txBox="1"/>
          <p:nvPr/>
        </p:nvSpPr>
        <p:spPr>
          <a:xfrm>
            <a:off x="526093" y="1582340"/>
            <a:ext cx="6100176" cy="3693319"/>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1 Corinthians 4:6 </a:t>
            </a:r>
          </a:p>
          <a:p>
            <a:pPr>
              <a:lnSpc>
                <a:spcPct val="90000"/>
              </a:lnSpc>
            </a:pPr>
            <a:r>
              <a:rPr lang="en-US" sz="3200" dirty="0">
                <a:solidFill>
                  <a:schemeClr val="bg1"/>
                </a:solidFill>
                <a:latin typeface="Calibri" panose="020F0502020204030204" pitchFamily="34" charset="0"/>
                <a:cs typeface="Calibri" panose="020F0502020204030204" pitchFamily="34" charset="0"/>
              </a:rPr>
              <a:t>Now these things, brethren, I have figuratively transferred to myself and Apollos for your sakes, that you may learn in us not to think beyond what is written, that none of you may be puffed up on behalf of one against the other.</a:t>
            </a:r>
          </a:p>
        </p:txBody>
      </p:sp>
    </p:spTree>
    <p:extLst>
      <p:ext uri="{BB962C8B-B14F-4D97-AF65-F5344CB8AC3E}">
        <p14:creationId xmlns:p14="http://schemas.microsoft.com/office/powerpoint/2010/main" val="244162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8FC6E-6AD1-2332-04E0-93F21349085D}"/>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47DD6FBB-5A4A-9C80-A68A-46D90F8EF74C}"/>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661038C-9189-3E63-24DD-4E365FC4B2F0}"/>
              </a:ext>
            </a:extLst>
          </p:cNvPr>
          <p:cNvSpPr txBox="1"/>
          <p:nvPr/>
        </p:nvSpPr>
        <p:spPr>
          <a:xfrm>
            <a:off x="651352" y="2884235"/>
            <a:ext cx="5874707" cy="1089529"/>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B. God rewards everyone as He sees best</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2495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ED817-48ED-EFCF-3EC2-B3172E6A6C65}"/>
            </a:ext>
          </a:extLst>
        </p:cNvPr>
        <p:cNvGrpSpPr/>
        <p:nvPr/>
      </p:nvGrpSpPr>
      <p:grpSpPr>
        <a:xfrm>
          <a:off x="0" y="0"/>
          <a:ext cx="0" cy="0"/>
          <a:chOff x="0" y="0"/>
          <a:chExt cx="0" cy="0"/>
        </a:xfrm>
      </p:grpSpPr>
      <p:pic>
        <p:nvPicPr>
          <p:cNvPr id="3" name="Picture 2" descr="A person standing at a table with a group of people around him&#10;&#10;AI-generated content may be incorrect.">
            <a:extLst>
              <a:ext uri="{FF2B5EF4-FFF2-40B4-BE49-F238E27FC236}">
                <a16:creationId xmlns:a16="http://schemas.microsoft.com/office/drawing/2014/main" id="{29A8B3B1-E6FE-7DA0-4DF7-38E1519AA9E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842D0B2-FBFC-6556-2314-2E763EA2CEC6}"/>
              </a:ext>
            </a:extLst>
          </p:cNvPr>
          <p:cNvSpPr txBox="1"/>
          <p:nvPr/>
        </p:nvSpPr>
        <p:spPr>
          <a:xfrm>
            <a:off x="526093" y="2025539"/>
            <a:ext cx="6100176" cy="2806922"/>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Hebrews 6:10</a:t>
            </a:r>
          </a:p>
          <a:p>
            <a:pPr>
              <a:lnSpc>
                <a:spcPct val="90000"/>
              </a:lnSpc>
            </a:pPr>
            <a:r>
              <a:rPr lang="en-US" sz="3200" dirty="0">
                <a:solidFill>
                  <a:schemeClr val="bg1"/>
                </a:solidFill>
                <a:latin typeface="Calibri" panose="020F0502020204030204" pitchFamily="34" charset="0"/>
                <a:cs typeface="Calibri" panose="020F0502020204030204" pitchFamily="34" charset="0"/>
              </a:rPr>
              <a:t>For God is not unjust to forget your work and labor of love which you have shown toward His name, in that you have ministered to the saints, and do minister. </a:t>
            </a:r>
          </a:p>
        </p:txBody>
      </p:sp>
    </p:spTree>
    <p:extLst>
      <p:ext uri="{BB962C8B-B14F-4D97-AF65-F5344CB8AC3E}">
        <p14:creationId xmlns:p14="http://schemas.microsoft.com/office/powerpoint/2010/main" val="234468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45EE6-5726-52CA-9B4E-B062D3784C9F}"/>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FEB9939A-5A57-9CFD-B25C-24FDC2C31EB8}"/>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69E73603-8B69-F986-96DD-54B8438CFF48}"/>
              </a:ext>
            </a:extLst>
          </p:cNvPr>
          <p:cNvSpPr txBox="1"/>
          <p:nvPr/>
        </p:nvSpPr>
        <p:spPr>
          <a:xfrm>
            <a:off x="638826" y="2634936"/>
            <a:ext cx="5874707" cy="1588127"/>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C. Keep a humble heart when you are blessed with an early start and long service </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3384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CCF01-9CEB-6801-7F27-D02260B965AF}"/>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D8F2563B-974E-6341-705A-9DC52A79ED97}"/>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D61C3A7-3466-9F92-C4F7-8E483B80A1EA}"/>
              </a:ext>
            </a:extLst>
          </p:cNvPr>
          <p:cNvSpPr txBox="1"/>
          <p:nvPr/>
        </p:nvSpPr>
        <p:spPr>
          <a:xfrm>
            <a:off x="576196" y="2385637"/>
            <a:ext cx="6025019" cy="2086725"/>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D. Don't think you are superior because you are rewarded quicker and same as others who have labored long</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207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859B5-FF2A-B604-CD07-EDE69FCFE9CC}"/>
            </a:ext>
          </a:extLst>
        </p:cNvPr>
        <p:cNvGrpSpPr/>
        <p:nvPr/>
      </p:nvGrpSpPr>
      <p:grpSpPr>
        <a:xfrm>
          <a:off x="0" y="0"/>
          <a:ext cx="0" cy="0"/>
          <a:chOff x="0" y="0"/>
          <a:chExt cx="0" cy="0"/>
        </a:xfrm>
      </p:grpSpPr>
      <p:pic>
        <p:nvPicPr>
          <p:cNvPr id="3" name="Picture 2" descr="A person standing at a table with a group of people around him&#10;&#10;AI-generated content may be incorrect.">
            <a:extLst>
              <a:ext uri="{FF2B5EF4-FFF2-40B4-BE49-F238E27FC236}">
                <a16:creationId xmlns:a16="http://schemas.microsoft.com/office/drawing/2014/main" id="{D2381C51-D651-6A55-DC47-9AB6ADB913A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710E0C4-F377-5608-CE0B-0DB92E27C427}"/>
              </a:ext>
            </a:extLst>
          </p:cNvPr>
          <p:cNvSpPr txBox="1"/>
          <p:nvPr/>
        </p:nvSpPr>
        <p:spPr>
          <a:xfrm>
            <a:off x="626300" y="695944"/>
            <a:ext cx="5899760" cy="5466112"/>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Matthew 19:27-30</a:t>
            </a:r>
          </a:p>
          <a:p>
            <a:pPr>
              <a:lnSpc>
                <a:spcPct val="90000"/>
              </a:lnSpc>
            </a:pPr>
            <a:r>
              <a:rPr lang="en-US" sz="3200" dirty="0">
                <a:solidFill>
                  <a:schemeClr val="bg1"/>
                </a:solidFill>
                <a:latin typeface="Calibri" panose="020F0502020204030204" pitchFamily="34" charset="0"/>
                <a:cs typeface="Calibri" panose="020F0502020204030204" pitchFamily="34" charset="0"/>
              </a:rPr>
              <a:t>27 Then Peter answered and said to Him, "See, we have left all and followed You. Therefore what shall we have?" </a:t>
            </a:r>
          </a:p>
          <a:p>
            <a:pPr>
              <a:lnSpc>
                <a:spcPct val="90000"/>
              </a:lnSpc>
            </a:pPr>
            <a:r>
              <a:rPr lang="en-US" sz="3200" dirty="0">
                <a:solidFill>
                  <a:schemeClr val="bg1"/>
                </a:solidFill>
                <a:latin typeface="Calibri" panose="020F0502020204030204" pitchFamily="34" charset="0"/>
                <a:cs typeface="Calibri" panose="020F0502020204030204" pitchFamily="34" charset="0"/>
              </a:rPr>
              <a:t>28 So Jesus said to them, "Assuredly I say to you, that in the regeneration, when the Son of Man sits on the throne of His glory, you who have followed Me will also sit on twelve thrones, judging the twelve tribes of Israel. </a:t>
            </a:r>
          </a:p>
        </p:txBody>
      </p:sp>
    </p:spTree>
    <p:extLst>
      <p:ext uri="{BB962C8B-B14F-4D97-AF65-F5344CB8AC3E}">
        <p14:creationId xmlns:p14="http://schemas.microsoft.com/office/powerpoint/2010/main" val="1853210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6F6E1-5D7E-5167-3B79-B92B0A2253B5}"/>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94C03936-FF24-B861-7F67-833D71434BD2}"/>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F1A4540-D343-BB30-CAF5-7CD59EC82F27}"/>
              </a:ext>
            </a:extLst>
          </p:cNvPr>
          <p:cNvSpPr txBox="1"/>
          <p:nvPr/>
        </p:nvSpPr>
        <p:spPr>
          <a:xfrm>
            <a:off x="663879" y="2634936"/>
            <a:ext cx="6025019" cy="1588127"/>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E. A right heart is more important than seniority or visibility</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1353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E1969-2754-AC64-7CC8-48EB2474BACA}"/>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4DD8656F-064B-4FF7-75ED-AB94439FA017}"/>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C50C6B50-1BE3-49F0-0229-7843AD2053E7}"/>
              </a:ext>
            </a:extLst>
          </p:cNvPr>
          <p:cNvSpPr txBox="1"/>
          <p:nvPr/>
        </p:nvSpPr>
        <p:spPr>
          <a:xfrm>
            <a:off x="713983" y="2884235"/>
            <a:ext cx="6025019" cy="1089529"/>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KINGDOM LAWS OF STEWARDSHIP</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389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5CA46-40A9-A82D-AED0-8873127FCFBB}"/>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CDF2A96B-D866-1CE3-6C1D-55B085AC4C56}"/>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D83A248-55B4-8E4D-C736-651ACE111710}"/>
              </a:ext>
            </a:extLst>
          </p:cNvPr>
          <p:cNvSpPr txBox="1"/>
          <p:nvPr/>
        </p:nvSpPr>
        <p:spPr>
          <a:xfrm>
            <a:off x="676405" y="2634936"/>
            <a:ext cx="6025019" cy="1588127"/>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1. To whom much is given, much will be required. </a:t>
            </a:r>
          </a:p>
          <a:p>
            <a:pPr>
              <a:lnSpc>
                <a:spcPct val="90000"/>
              </a:lnSpc>
            </a:pPr>
            <a:r>
              <a:rPr lang="en-US" sz="3600" b="1" dirty="0">
                <a:solidFill>
                  <a:schemeClr val="bg1"/>
                </a:solidFill>
                <a:latin typeface="Calibri" panose="020F0502020204030204" pitchFamily="34" charset="0"/>
                <a:cs typeface="Calibri" panose="020F0502020204030204" pitchFamily="34" charset="0"/>
              </a:rPr>
              <a:t>(Luke 12:48)</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3379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7EB8-2F9B-9B0E-DEA6-99A72CBE832D}"/>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D4FCE910-7BDD-14D1-3C11-6438D220193D}"/>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3AA80BB-D752-5DCF-D6D7-29DCEFDE1F33}"/>
              </a:ext>
            </a:extLst>
          </p:cNvPr>
          <p:cNvSpPr txBox="1"/>
          <p:nvPr/>
        </p:nvSpPr>
        <p:spPr>
          <a:xfrm>
            <a:off x="613775" y="1887039"/>
            <a:ext cx="6025019" cy="3083921"/>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2. To everyone who has, more will be given, and he will have abundance; but from him who does not have, even what he has will be taken away.  (Matthew 25:29)</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4076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6CA00-FC97-B797-2EF6-B7773AB48C0A}"/>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F7F56F9D-4C89-1A46-637B-83C752878BF6}"/>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B3136885-E606-EC57-A0E6-350A4A4A0BF1}"/>
              </a:ext>
            </a:extLst>
          </p:cNvPr>
          <p:cNvSpPr txBox="1"/>
          <p:nvPr/>
        </p:nvSpPr>
        <p:spPr>
          <a:xfrm>
            <a:off x="626301" y="2385637"/>
            <a:ext cx="6025019" cy="2086725"/>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3. So the last will be first, and the first last. For many are called, but few chosen. (Matthew 20:16) </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4065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25020-185D-9062-C678-5BC5A96EE449}"/>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B871EA7B-DE83-1312-9BDA-D76EE4895EC9}"/>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85EAF917-A462-CB97-CDBC-9648B80EF4CA}"/>
              </a:ext>
            </a:extLst>
          </p:cNvPr>
          <p:cNvSpPr txBox="1"/>
          <p:nvPr/>
        </p:nvSpPr>
        <p:spPr>
          <a:xfrm>
            <a:off x="739035" y="3133534"/>
            <a:ext cx="6025019" cy="590931"/>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SUMMARY</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7494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7CCCC-B3C5-D70B-7A24-23099CBFAFBF}"/>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30EAA718-4F0D-F23C-C45F-A55D18B6ACAA}"/>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4C2F7BA-AB9D-7FC6-3181-AB036D3E2CB0}"/>
              </a:ext>
            </a:extLst>
          </p:cNvPr>
          <p:cNvSpPr txBox="1"/>
          <p:nvPr/>
        </p:nvSpPr>
        <p:spPr>
          <a:xfrm>
            <a:off x="626301" y="1360741"/>
            <a:ext cx="6025019" cy="4136517"/>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A. Never compare yourself with others or other ministries</a:t>
            </a:r>
          </a:p>
          <a:p>
            <a:pPr>
              <a:lnSpc>
                <a:spcPct val="50000"/>
              </a:lnSpc>
            </a:pPr>
            <a:endParaRPr lang="en-US" sz="3600" b="1" dirty="0">
              <a:solidFill>
                <a:schemeClr val="bg1"/>
              </a:solidFill>
              <a:latin typeface="Calibri" panose="020F0502020204030204" pitchFamily="34" charset="0"/>
              <a:cs typeface="Calibri" panose="020F0502020204030204" pitchFamily="34" charset="0"/>
            </a:endParaRPr>
          </a:p>
          <a:p>
            <a:pPr>
              <a:lnSpc>
                <a:spcPct val="90000"/>
              </a:lnSpc>
            </a:pPr>
            <a:r>
              <a:rPr lang="en-US" sz="3600" b="1" dirty="0">
                <a:solidFill>
                  <a:schemeClr val="bg1"/>
                </a:solidFill>
                <a:latin typeface="Calibri" panose="020F0502020204030204" pitchFamily="34" charset="0"/>
                <a:cs typeface="Calibri" panose="020F0502020204030204" pitchFamily="34" charset="0"/>
              </a:rPr>
              <a:t>B. God rewards everyone as He sees best</a:t>
            </a:r>
          </a:p>
          <a:p>
            <a:pPr>
              <a:lnSpc>
                <a:spcPct val="50000"/>
              </a:lnSpc>
            </a:pPr>
            <a:endParaRPr lang="en-US" sz="3600" b="1" dirty="0">
              <a:solidFill>
                <a:schemeClr val="bg1"/>
              </a:solidFill>
              <a:latin typeface="Calibri" panose="020F0502020204030204" pitchFamily="34" charset="0"/>
              <a:cs typeface="Calibri" panose="020F0502020204030204" pitchFamily="34" charset="0"/>
            </a:endParaRPr>
          </a:p>
          <a:p>
            <a:pPr>
              <a:lnSpc>
                <a:spcPct val="90000"/>
              </a:lnSpc>
            </a:pPr>
            <a:r>
              <a:rPr lang="en-US" sz="3600" b="1" dirty="0">
                <a:solidFill>
                  <a:schemeClr val="bg1"/>
                </a:solidFill>
                <a:latin typeface="Calibri" panose="020F0502020204030204" pitchFamily="34" charset="0"/>
                <a:cs typeface="Calibri" panose="020F0502020204030204" pitchFamily="34" charset="0"/>
              </a:rPr>
              <a:t>C. Keep a humble heart when you are blessed with an early start and long service </a:t>
            </a:r>
          </a:p>
        </p:txBody>
      </p:sp>
    </p:spTree>
    <p:extLst>
      <p:ext uri="{BB962C8B-B14F-4D97-AF65-F5344CB8AC3E}">
        <p14:creationId xmlns:p14="http://schemas.microsoft.com/office/powerpoint/2010/main" val="3254804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66C92-7BC8-6412-40BE-7A65D36934AF}"/>
            </a:ext>
          </a:extLst>
        </p:cNvPr>
        <p:cNvGrpSpPr/>
        <p:nvPr/>
      </p:nvGrpSpPr>
      <p:grpSpPr>
        <a:xfrm>
          <a:off x="0" y="0"/>
          <a:ext cx="0" cy="0"/>
          <a:chOff x="0" y="0"/>
          <a:chExt cx="0" cy="0"/>
        </a:xfrm>
      </p:grpSpPr>
      <p:pic>
        <p:nvPicPr>
          <p:cNvPr id="7" name="Picture 6" descr="A person standing at a table with a group of people around him&#10;&#10;AI-generated content may be incorrect.">
            <a:extLst>
              <a:ext uri="{FF2B5EF4-FFF2-40B4-BE49-F238E27FC236}">
                <a16:creationId xmlns:a16="http://schemas.microsoft.com/office/drawing/2014/main" id="{3FAD72AF-AA5D-4400-0473-33DE01BEA4E7}"/>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4BAA951A-22DE-F222-5A0E-DFCCE847E657}"/>
              </a:ext>
            </a:extLst>
          </p:cNvPr>
          <p:cNvSpPr txBox="1"/>
          <p:nvPr/>
        </p:nvSpPr>
        <p:spPr>
          <a:xfrm>
            <a:off x="638828" y="1499241"/>
            <a:ext cx="6012494" cy="3859518"/>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D. Don't think you are superior because you are rewarded quicker and same as others who have labored long</a:t>
            </a:r>
          </a:p>
          <a:p>
            <a:pPr>
              <a:lnSpc>
                <a:spcPct val="50000"/>
              </a:lnSpc>
            </a:pPr>
            <a:endParaRPr lang="en-US" sz="3600" b="1" dirty="0">
              <a:solidFill>
                <a:schemeClr val="bg1"/>
              </a:solidFill>
              <a:latin typeface="Calibri" panose="020F0502020204030204" pitchFamily="34" charset="0"/>
              <a:cs typeface="Calibri" panose="020F0502020204030204" pitchFamily="34" charset="0"/>
            </a:endParaRPr>
          </a:p>
          <a:p>
            <a:pPr>
              <a:lnSpc>
                <a:spcPct val="90000"/>
              </a:lnSpc>
            </a:pPr>
            <a:r>
              <a:rPr lang="en-US" sz="3600" b="1" dirty="0">
                <a:solidFill>
                  <a:schemeClr val="bg1"/>
                </a:solidFill>
                <a:latin typeface="Calibri" panose="020F0502020204030204" pitchFamily="34" charset="0"/>
                <a:cs typeface="Calibri" panose="020F0502020204030204" pitchFamily="34" charset="0"/>
              </a:rPr>
              <a:t>E. A right heart is more important than seniority or visibility</a:t>
            </a:r>
          </a:p>
        </p:txBody>
      </p:sp>
    </p:spTree>
    <p:extLst>
      <p:ext uri="{BB962C8B-B14F-4D97-AF65-F5344CB8AC3E}">
        <p14:creationId xmlns:p14="http://schemas.microsoft.com/office/powerpoint/2010/main" val="82019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97D30-04A4-7C05-CE5B-B2208F9998BB}"/>
            </a:ext>
          </a:extLst>
        </p:cNvPr>
        <p:cNvGrpSpPr/>
        <p:nvPr/>
      </p:nvGrpSpPr>
      <p:grpSpPr>
        <a:xfrm>
          <a:off x="0" y="0"/>
          <a:ext cx="0" cy="0"/>
          <a:chOff x="0" y="0"/>
          <a:chExt cx="0" cy="0"/>
        </a:xfrm>
      </p:grpSpPr>
      <p:pic>
        <p:nvPicPr>
          <p:cNvPr id="3" name="Picture 2" descr="A person standing at a table with a group of people around him&#10;&#10;AI-generated content may be incorrect.">
            <a:extLst>
              <a:ext uri="{FF2B5EF4-FFF2-40B4-BE49-F238E27FC236}">
                <a16:creationId xmlns:a16="http://schemas.microsoft.com/office/drawing/2014/main" id="{362C49CB-5D94-6CFF-5FBB-798D59CAAA45}"/>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1DDA879-8D3D-BCFF-1AFC-05F989AFD0AA}"/>
              </a:ext>
            </a:extLst>
          </p:cNvPr>
          <p:cNvSpPr txBox="1"/>
          <p:nvPr/>
        </p:nvSpPr>
        <p:spPr>
          <a:xfrm>
            <a:off x="563670" y="1360741"/>
            <a:ext cx="5899760" cy="4136517"/>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Matthew 19:27-30</a:t>
            </a:r>
          </a:p>
          <a:p>
            <a:pPr>
              <a:lnSpc>
                <a:spcPct val="90000"/>
              </a:lnSpc>
            </a:pPr>
            <a:r>
              <a:rPr lang="en-US" sz="3200" dirty="0">
                <a:solidFill>
                  <a:schemeClr val="bg1"/>
                </a:solidFill>
                <a:latin typeface="Calibri" panose="020F0502020204030204" pitchFamily="34" charset="0"/>
                <a:cs typeface="Calibri" panose="020F0502020204030204" pitchFamily="34" charset="0"/>
              </a:rPr>
              <a:t>29 And everyone who has left houses or brothers or sisters or father or mother or wife or children or lands, for My name's sake, shall receive a hundredfold, and inherit eternal life. </a:t>
            </a:r>
          </a:p>
          <a:p>
            <a:pPr>
              <a:lnSpc>
                <a:spcPct val="90000"/>
              </a:lnSpc>
            </a:pPr>
            <a:r>
              <a:rPr lang="en-US" sz="3200" dirty="0">
                <a:solidFill>
                  <a:schemeClr val="bg1"/>
                </a:solidFill>
                <a:latin typeface="Calibri" panose="020F0502020204030204" pitchFamily="34" charset="0"/>
                <a:cs typeface="Calibri" panose="020F0502020204030204" pitchFamily="34" charset="0"/>
              </a:rPr>
              <a:t>30 But many who are first will be last, and the last first. </a:t>
            </a:r>
          </a:p>
        </p:txBody>
      </p:sp>
    </p:spTree>
    <p:extLst>
      <p:ext uri="{BB962C8B-B14F-4D97-AF65-F5344CB8AC3E}">
        <p14:creationId xmlns:p14="http://schemas.microsoft.com/office/powerpoint/2010/main" val="3820888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31642-DA5A-05D8-B004-C0FA02763ED2}"/>
            </a:ext>
          </a:extLst>
        </p:cNvPr>
        <p:cNvGrpSpPr/>
        <p:nvPr/>
      </p:nvGrpSpPr>
      <p:grpSpPr>
        <a:xfrm>
          <a:off x="0" y="0"/>
          <a:ext cx="0" cy="0"/>
          <a:chOff x="0" y="0"/>
          <a:chExt cx="0" cy="0"/>
        </a:xfrm>
      </p:grpSpPr>
      <p:pic>
        <p:nvPicPr>
          <p:cNvPr id="3" name="Picture 2" descr="A person standing at a table with a group of people around him&#10;&#10;AI-generated content may be incorrect.">
            <a:extLst>
              <a:ext uri="{FF2B5EF4-FFF2-40B4-BE49-F238E27FC236}">
                <a16:creationId xmlns:a16="http://schemas.microsoft.com/office/drawing/2014/main" id="{A58DC007-B72C-E2C3-75FC-D9338A08033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075F9F3-BC87-4639-B69A-67D64BEA40C5}"/>
              </a:ext>
            </a:extLst>
          </p:cNvPr>
          <p:cNvSpPr txBox="1"/>
          <p:nvPr/>
        </p:nvSpPr>
        <p:spPr>
          <a:xfrm>
            <a:off x="551144" y="917543"/>
            <a:ext cx="5899760" cy="5022914"/>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Matthew 20:1-16</a:t>
            </a:r>
          </a:p>
          <a:p>
            <a:pPr>
              <a:lnSpc>
                <a:spcPct val="90000"/>
              </a:lnSpc>
            </a:pPr>
            <a:r>
              <a:rPr lang="en-US" sz="3200" dirty="0">
                <a:solidFill>
                  <a:schemeClr val="bg1"/>
                </a:solidFill>
                <a:latin typeface="Calibri" panose="020F0502020204030204" pitchFamily="34" charset="0"/>
                <a:cs typeface="Calibri" panose="020F0502020204030204" pitchFamily="34" charset="0"/>
              </a:rPr>
              <a:t>1 "For the kingdom of heaven is like a landowner who went out early in the morning to hire laborers for his vineyard. </a:t>
            </a:r>
          </a:p>
          <a:p>
            <a:pPr>
              <a:lnSpc>
                <a:spcPct val="90000"/>
              </a:lnSpc>
            </a:pPr>
            <a:r>
              <a:rPr lang="en-US" sz="3200" dirty="0">
                <a:solidFill>
                  <a:schemeClr val="bg1"/>
                </a:solidFill>
                <a:latin typeface="Calibri" panose="020F0502020204030204" pitchFamily="34" charset="0"/>
                <a:cs typeface="Calibri" panose="020F0502020204030204" pitchFamily="34" charset="0"/>
              </a:rPr>
              <a:t>2 Now when he had agreed with the laborers for a denarius a day, he sent them into his vineyard. </a:t>
            </a:r>
          </a:p>
          <a:p>
            <a:pPr>
              <a:lnSpc>
                <a:spcPct val="90000"/>
              </a:lnSpc>
            </a:pPr>
            <a:r>
              <a:rPr lang="en-US" sz="3200" dirty="0">
                <a:solidFill>
                  <a:schemeClr val="bg1"/>
                </a:solidFill>
                <a:latin typeface="Calibri" panose="020F0502020204030204" pitchFamily="34" charset="0"/>
                <a:cs typeface="Calibri" panose="020F0502020204030204" pitchFamily="34" charset="0"/>
              </a:rPr>
              <a:t>3 And he went out about the third hour and saw others standing idle in the marketplace, </a:t>
            </a:r>
          </a:p>
        </p:txBody>
      </p:sp>
    </p:spTree>
    <p:extLst>
      <p:ext uri="{BB962C8B-B14F-4D97-AF65-F5344CB8AC3E}">
        <p14:creationId xmlns:p14="http://schemas.microsoft.com/office/powerpoint/2010/main" val="394172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FFA72-F142-5E89-2191-499FED5C6177}"/>
            </a:ext>
          </a:extLst>
        </p:cNvPr>
        <p:cNvGrpSpPr/>
        <p:nvPr/>
      </p:nvGrpSpPr>
      <p:grpSpPr>
        <a:xfrm>
          <a:off x="0" y="0"/>
          <a:ext cx="0" cy="0"/>
          <a:chOff x="0" y="0"/>
          <a:chExt cx="0" cy="0"/>
        </a:xfrm>
      </p:grpSpPr>
      <p:pic>
        <p:nvPicPr>
          <p:cNvPr id="3" name="Picture 2" descr="A person standing at a table with a group of people around him&#10;&#10;AI-generated content may be incorrect.">
            <a:extLst>
              <a:ext uri="{FF2B5EF4-FFF2-40B4-BE49-F238E27FC236}">
                <a16:creationId xmlns:a16="http://schemas.microsoft.com/office/drawing/2014/main" id="{0FDFA6FA-B958-4EDB-AC61-F70A1384069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5F0689B-F4FA-9004-2F29-CC5463BEBBAF}"/>
              </a:ext>
            </a:extLst>
          </p:cNvPr>
          <p:cNvSpPr txBox="1"/>
          <p:nvPr/>
        </p:nvSpPr>
        <p:spPr>
          <a:xfrm>
            <a:off x="563670" y="695944"/>
            <a:ext cx="5899760" cy="5466112"/>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Matthew 20:1-16</a:t>
            </a:r>
          </a:p>
          <a:p>
            <a:pPr>
              <a:lnSpc>
                <a:spcPct val="90000"/>
              </a:lnSpc>
            </a:pPr>
            <a:r>
              <a:rPr lang="en-US" sz="3200" dirty="0">
                <a:solidFill>
                  <a:schemeClr val="bg1"/>
                </a:solidFill>
                <a:latin typeface="Calibri" panose="020F0502020204030204" pitchFamily="34" charset="0"/>
                <a:cs typeface="Calibri" panose="020F0502020204030204" pitchFamily="34" charset="0"/>
              </a:rPr>
              <a:t>4 and said to them, 'You also go into the vineyard, and whatever is right I will give you.' So they went. </a:t>
            </a:r>
          </a:p>
          <a:p>
            <a:pPr>
              <a:lnSpc>
                <a:spcPct val="90000"/>
              </a:lnSpc>
            </a:pPr>
            <a:r>
              <a:rPr lang="en-US" sz="3200" dirty="0">
                <a:solidFill>
                  <a:schemeClr val="bg1"/>
                </a:solidFill>
                <a:latin typeface="Calibri" panose="020F0502020204030204" pitchFamily="34" charset="0"/>
                <a:cs typeface="Calibri" panose="020F0502020204030204" pitchFamily="34" charset="0"/>
              </a:rPr>
              <a:t>5 Again he went out about the sixth and the ninth hour, and did likewise. </a:t>
            </a:r>
          </a:p>
          <a:p>
            <a:pPr>
              <a:lnSpc>
                <a:spcPct val="90000"/>
              </a:lnSpc>
            </a:pPr>
            <a:r>
              <a:rPr lang="en-US" sz="3200" dirty="0">
                <a:solidFill>
                  <a:schemeClr val="bg1"/>
                </a:solidFill>
                <a:latin typeface="Calibri" panose="020F0502020204030204" pitchFamily="34" charset="0"/>
                <a:cs typeface="Calibri" panose="020F0502020204030204" pitchFamily="34" charset="0"/>
              </a:rPr>
              <a:t>6 And about the eleventh hour he went out and found others standing idle, and said to them, 'Why have you been standing here idle all day?' </a:t>
            </a:r>
          </a:p>
        </p:txBody>
      </p:sp>
    </p:spTree>
    <p:extLst>
      <p:ext uri="{BB962C8B-B14F-4D97-AF65-F5344CB8AC3E}">
        <p14:creationId xmlns:p14="http://schemas.microsoft.com/office/powerpoint/2010/main" val="3871387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B6471-E8AC-F313-9C09-B57261B1C550}"/>
            </a:ext>
          </a:extLst>
        </p:cNvPr>
        <p:cNvGrpSpPr/>
        <p:nvPr/>
      </p:nvGrpSpPr>
      <p:grpSpPr>
        <a:xfrm>
          <a:off x="0" y="0"/>
          <a:ext cx="0" cy="0"/>
          <a:chOff x="0" y="0"/>
          <a:chExt cx="0" cy="0"/>
        </a:xfrm>
      </p:grpSpPr>
      <p:pic>
        <p:nvPicPr>
          <p:cNvPr id="3" name="Picture 2" descr="A person standing at a table with a group of people around him&#10;&#10;AI-generated content may be incorrect.">
            <a:extLst>
              <a:ext uri="{FF2B5EF4-FFF2-40B4-BE49-F238E27FC236}">
                <a16:creationId xmlns:a16="http://schemas.microsoft.com/office/drawing/2014/main" id="{5393BF4F-50CD-F43B-A7EC-426F3A254FF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F7135A9-292D-8DFC-31AA-1A9173663A1A}"/>
              </a:ext>
            </a:extLst>
          </p:cNvPr>
          <p:cNvSpPr txBox="1"/>
          <p:nvPr/>
        </p:nvSpPr>
        <p:spPr>
          <a:xfrm>
            <a:off x="551144" y="474345"/>
            <a:ext cx="5899760" cy="5909310"/>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Matthew 20:1-16</a:t>
            </a:r>
          </a:p>
          <a:p>
            <a:pPr>
              <a:lnSpc>
                <a:spcPct val="90000"/>
              </a:lnSpc>
            </a:pPr>
            <a:r>
              <a:rPr lang="en-US" sz="3200" dirty="0">
                <a:solidFill>
                  <a:schemeClr val="bg1"/>
                </a:solidFill>
                <a:latin typeface="Calibri" panose="020F0502020204030204" pitchFamily="34" charset="0"/>
                <a:cs typeface="Calibri" panose="020F0502020204030204" pitchFamily="34" charset="0"/>
              </a:rPr>
              <a:t>7 They said to him, 'Because no one hired us.' He said to them, 'You also go into the vineyard, and whatever is right you will receive.' </a:t>
            </a:r>
          </a:p>
          <a:p>
            <a:pPr>
              <a:lnSpc>
                <a:spcPct val="90000"/>
              </a:lnSpc>
            </a:pPr>
            <a:r>
              <a:rPr lang="en-US" sz="3200" dirty="0">
                <a:solidFill>
                  <a:schemeClr val="bg1"/>
                </a:solidFill>
                <a:latin typeface="Calibri" panose="020F0502020204030204" pitchFamily="34" charset="0"/>
                <a:cs typeface="Calibri" panose="020F0502020204030204" pitchFamily="34" charset="0"/>
              </a:rPr>
              <a:t>8 "So when evening had come, the owner of the vineyard said to his steward, 'Call the laborers and give them their wages, beginning with the last to the first.' </a:t>
            </a:r>
          </a:p>
          <a:p>
            <a:pPr>
              <a:lnSpc>
                <a:spcPct val="90000"/>
              </a:lnSpc>
            </a:pPr>
            <a:r>
              <a:rPr lang="en-US" sz="3200" dirty="0">
                <a:solidFill>
                  <a:schemeClr val="bg1"/>
                </a:solidFill>
                <a:latin typeface="Calibri" panose="020F0502020204030204" pitchFamily="34" charset="0"/>
                <a:cs typeface="Calibri" panose="020F0502020204030204" pitchFamily="34" charset="0"/>
              </a:rPr>
              <a:t>9 And when those came who were hired about the eleventh hour, they each received a denarius. </a:t>
            </a:r>
          </a:p>
        </p:txBody>
      </p:sp>
    </p:spTree>
    <p:extLst>
      <p:ext uri="{BB962C8B-B14F-4D97-AF65-F5344CB8AC3E}">
        <p14:creationId xmlns:p14="http://schemas.microsoft.com/office/powerpoint/2010/main" val="264654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749E4-A514-27B3-2AB5-83334689D5A5}"/>
            </a:ext>
          </a:extLst>
        </p:cNvPr>
        <p:cNvGrpSpPr/>
        <p:nvPr/>
      </p:nvGrpSpPr>
      <p:grpSpPr>
        <a:xfrm>
          <a:off x="0" y="0"/>
          <a:ext cx="0" cy="0"/>
          <a:chOff x="0" y="0"/>
          <a:chExt cx="0" cy="0"/>
        </a:xfrm>
      </p:grpSpPr>
      <p:pic>
        <p:nvPicPr>
          <p:cNvPr id="3" name="Picture 2" descr="A person standing at a table with a group of people around him&#10;&#10;AI-generated content may be incorrect.">
            <a:extLst>
              <a:ext uri="{FF2B5EF4-FFF2-40B4-BE49-F238E27FC236}">
                <a16:creationId xmlns:a16="http://schemas.microsoft.com/office/drawing/2014/main" id="{2B82BC1D-95F0-3731-A623-B60C512436C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6947D7D-2808-2D75-154C-3E9452B17F04}"/>
              </a:ext>
            </a:extLst>
          </p:cNvPr>
          <p:cNvSpPr txBox="1"/>
          <p:nvPr/>
        </p:nvSpPr>
        <p:spPr>
          <a:xfrm>
            <a:off x="538618" y="474345"/>
            <a:ext cx="5899760" cy="5909310"/>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Matthew 20:1-16</a:t>
            </a:r>
          </a:p>
          <a:p>
            <a:pPr>
              <a:lnSpc>
                <a:spcPct val="90000"/>
              </a:lnSpc>
            </a:pPr>
            <a:r>
              <a:rPr lang="en-US" sz="3200" dirty="0">
                <a:solidFill>
                  <a:schemeClr val="bg1"/>
                </a:solidFill>
                <a:latin typeface="Calibri" panose="020F0502020204030204" pitchFamily="34" charset="0"/>
                <a:cs typeface="Calibri" panose="020F0502020204030204" pitchFamily="34" charset="0"/>
              </a:rPr>
              <a:t>10 But when the first came, they supposed that they would receive more; and they likewise received each a denarius. </a:t>
            </a:r>
          </a:p>
          <a:p>
            <a:pPr>
              <a:lnSpc>
                <a:spcPct val="90000"/>
              </a:lnSpc>
            </a:pPr>
            <a:r>
              <a:rPr lang="en-US" sz="3200" dirty="0">
                <a:solidFill>
                  <a:schemeClr val="bg1"/>
                </a:solidFill>
                <a:latin typeface="Calibri" panose="020F0502020204030204" pitchFamily="34" charset="0"/>
                <a:cs typeface="Calibri" panose="020F0502020204030204" pitchFamily="34" charset="0"/>
              </a:rPr>
              <a:t>11 And when they had received it, they complained against the landowner, </a:t>
            </a:r>
          </a:p>
          <a:p>
            <a:pPr>
              <a:lnSpc>
                <a:spcPct val="90000"/>
              </a:lnSpc>
            </a:pPr>
            <a:r>
              <a:rPr lang="en-US" sz="3200" dirty="0">
                <a:solidFill>
                  <a:schemeClr val="bg1"/>
                </a:solidFill>
                <a:latin typeface="Calibri" panose="020F0502020204030204" pitchFamily="34" charset="0"/>
                <a:cs typeface="Calibri" panose="020F0502020204030204" pitchFamily="34" charset="0"/>
              </a:rPr>
              <a:t>12 saying, 'These last men have worked only one hour, and you made them equal to us who have borne the burden and the heat of the day.' </a:t>
            </a:r>
          </a:p>
        </p:txBody>
      </p:sp>
    </p:spTree>
    <p:extLst>
      <p:ext uri="{BB962C8B-B14F-4D97-AF65-F5344CB8AC3E}">
        <p14:creationId xmlns:p14="http://schemas.microsoft.com/office/powerpoint/2010/main" val="376283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ABF17-FBFD-ED35-0628-87317234C534}"/>
            </a:ext>
          </a:extLst>
        </p:cNvPr>
        <p:cNvGrpSpPr/>
        <p:nvPr/>
      </p:nvGrpSpPr>
      <p:grpSpPr>
        <a:xfrm>
          <a:off x="0" y="0"/>
          <a:ext cx="0" cy="0"/>
          <a:chOff x="0" y="0"/>
          <a:chExt cx="0" cy="0"/>
        </a:xfrm>
      </p:grpSpPr>
      <p:pic>
        <p:nvPicPr>
          <p:cNvPr id="3" name="Picture 2" descr="A person standing at a table with a group of people around him&#10;&#10;AI-generated content may be incorrect.">
            <a:extLst>
              <a:ext uri="{FF2B5EF4-FFF2-40B4-BE49-F238E27FC236}">
                <a16:creationId xmlns:a16="http://schemas.microsoft.com/office/drawing/2014/main" id="{84BB3570-CA08-F085-B2FF-6EE735EC99D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94E2319-49EB-1046-F2C1-6B79F6DDADAD}"/>
              </a:ext>
            </a:extLst>
          </p:cNvPr>
          <p:cNvSpPr txBox="1"/>
          <p:nvPr/>
        </p:nvSpPr>
        <p:spPr>
          <a:xfrm>
            <a:off x="563670" y="1582340"/>
            <a:ext cx="5899760" cy="3693319"/>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Matthew 20:1-16</a:t>
            </a:r>
          </a:p>
          <a:p>
            <a:pPr>
              <a:lnSpc>
                <a:spcPct val="90000"/>
              </a:lnSpc>
            </a:pPr>
            <a:r>
              <a:rPr lang="en-US" sz="3200" dirty="0">
                <a:solidFill>
                  <a:schemeClr val="bg1"/>
                </a:solidFill>
                <a:latin typeface="Calibri" panose="020F0502020204030204" pitchFamily="34" charset="0"/>
                <a:cs typeface="Calibri" panose="020F0502020204030204" pitchFamily="34" charset="0"/>
              </a:rPr>
              <a:t>13 But he answered one of them and said, 'Friend, I am doing you no wrong. Did you not agree with me for a denarius? </a:t>
            </a:r>
          </a:p>
          <a:p>
            <a:pPr>
              <a:lnSpc>
                <a:spcPct val="90000"/>
              </a:lnSpc>
            </a:pPr>
            <a:r>
              <a:rPr lang="en-US" sz="3200" dirty="0">
                <a:solidFill>
                  <a:schemeClr val="bg1"/>
                </a:solidFill>
                <a:latin typeface="Calibri" panose="020F0502020204030204" pitchFamily="34" charset="0"/>
                <a:cs typeface="Calibri" panose="020F0502020204030204" pitchFamily="34" charset="0"/>
              </a:rPr>
              <a:t>14 Take what is yours and go your way. I wish to give to this last man the same as to you. </a:t>
            </a:r>
          </a:p>
        </p:txBody>
      </p:sp>
    </p:spTree>
    <p:extLst>
      <p:ext uri="{BB962C8B-B14F-4D97-AF65-F5344CB8AC3E}">
        <p14:creationId xmlns:p14="http://schemas.microsoft.com/office/powerpoint/2010/main" val="2700073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301</TotalTime>
  <Words>1088</Words>
  <Application>Microsoft Macintosh PowerPoint</Application>
  <PresentationFormat>Widescreen</PresentationFormat>
  <Paragraphs>72</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APCWO Media License</dc:creator>
  <cp:lastModifiedBy>APCWO Media License</cp:lastModifiedBy>
  <cp:revision>68</cp:revision>
  <dcterms:created xsi:type="dcterms:W3CDTF">2026-06-25T12:52:59Z</dcterms:created>
  <dcterms:modified xsi:type="dcterms:W3CDTF">2026-07-17T02:31:51Z</dcterms:modified>
</cp:coreProperties>
</file>