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8" r:id="rId4"/>
    <p:sldId id="279" r:id="rId5"/>
    <p:sldId id="257" r:id="rId6"/>
    <p:sldId id="280" r:id="rId7"/>
    <p:sldId id="281" r:id="rId8"/>
    <p:sldId id="282" r:id="rId9"/>
    <p:sldId id="283" r:id="rId10"/>
    <p:sldId id="288" r:id="rId11"/>
    <p:sldId id="285" r:id="rId12"/>
    <p:sldId id="286" r:id="rId13"/>
    <p:sldId id="287" r:id="rId14"/>
    <p:sldId id="289" r:id="rId15"/>
    <p:sldId id="290" r:id="rId16"/>
    <p:sldId id="291" r:id="rId17"/>
    <p:sldId id="292" r:id="rId18"/>
    <p:sldId id="293" r:id="rId19"/>
    <p:sldId id="294" r:id="rId20"/>
    <p:sldId id="295" r:id="rId21"/>
    <p:sldId id="296" r:id="rId22"/>
    <p:sldId id="297"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666B-D09C-5313-BB79-319EA2FD6A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16B578-D944-1067-5D12-ED82CECE6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B8AE2E-CDB0-BFDC-BFC8-D5DEE6169A46}"/>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5" name="Footer Placeholder 4">
            <a:extLst>
              <a:ext uri="{FF2B5EF4-FFF2-40B4-BE49-F238E27FC236}">
                <a16:creationId xmlns:a16="http://schemas.microsoft.com/office/drawing/2014/main" id="{9AE3135B-2EF1-7B92-1B9C-C5CA0CC9F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F34D-8502-D3A2-E5E3-A910CBBF6A46}"/>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07466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06A4-8F5A-01B4-05D0-5B1461AC486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F88A85-5217-925B-CABD-EF1704B6AD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D8D2B2-1A3B-3BC8-721A-D37E50FD48D2}"/>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5" name="Footer Placeholder 4">
            <a:extLst>
              <a:ext uri="{FF2B5EF4-FFF2-40B4-BE49-F238E27FC236}">
                <a16:creationId xmlns:a16="http://schemas.microsoft.com/office/drawing/2014/main" id="{0F6C2988-A368-836E-876E-C3C1DEF9C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5B291-5EF3-8714-FF52-81C335C1E9C9}"/>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0833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EEA20-136C-5722-FEA4-6B69435DD2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EA58A4-4407-7E11-6ED5-79F1C14147E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6B148C-2168-2D5A-2DAF-8E8F84F49EAE}"/>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5" name="Footer Placeholder 4">
            <a:extLst>
              <a:ext uri="{FF2B5EF4-FFF2-40B4-BE49-F238E27FC236}">
                <a16:creationId xmlns:a16="http://schemas.microsoft.com/office/drawing/2014/main" id="{A696CD5F-03C9-B3B2-542E-C45CFBEE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DB190-C60D-F532-D697-3F010766A8CF}"/>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46311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A441-63BB-DC7D-13D7-0E8CDD1043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601D7C-E74C-ABD4-D8A5-421CD4AF96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8FAA8E-E286-9947-8A29-EC292CCF3D67}"/>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5" name="Footer Placeholder 4">
            <a:extLst>
              <a:ext uri="{FF2B5EF4-FFF2-40B4-BE49-F238E27FC236}">
                <a16:creationId xmlns:a16="http://schemas.microsoft.com/office/drawing/2014/main" id="{4CB96569-BE7C-B1C1-7A38-C1FD2B710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D4A3-1366-436F-5E0B-697C71FD6CC6}"/>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396975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A0CF-E505-29A0-1B55-93E47AD146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A950F60-3628-2622-3226-21D1245F34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D46235-6805-B6C2-337B-16F6F989C7CB}"/>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5" name="Footer Placeholder 4">
            <a:extLst>
              <a:ext uri="{FF2B5EF4-FFF2-40B4-BE49-F238E27FC236}">
                <a16:creationId xmlns:a16="http://schemas.microsoft.com/office/drawing/2014/main" id="{B22973BB-5F35-6A79-7ECA-01843753C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C1572-237D-3406-ACC3-EAF691DE1231}"/>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92396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D8AB-8FCA-228B-39F1-957FC4867F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E2D3B2-ECC5-94B6-BD10-3155482AAB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ECFDE0-CBAD-6259-0BB8-0B81860368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2E1960-7C25-3580-39A5-C161A51F7F6E}"/>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6" name="Footer Placeholder 5">
            <a:extLst>
              <a:ext uri="{FF2B5EF4-FFF2-40B4-BE49-F238E27FC236}">
                <a16:creationId xmlns:a16="http://schemas.microsoft.com/office/drawing/2014/main" id="{C1A1F67B-82D8-5201-79AF-5E43A3CEC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4978-E3A3-B936-6708-D810F42E24D8}"/>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3450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A908-E518-6D40-4668-765C983325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EB8C86-F8EE-8CB7-5ABE-D5FC4A8B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163DCC-A231-BB59-C0D6-090D1BBF60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227F59B-38F1-19A4-6674-80FD91C69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673485-210F-720A-B5FF-D8EE51C68B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210654-0885-BFE7-B5BC-174F75C37F3B}"/>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8" name="Footer Placeholder 7">
            <a:extLst>
              <a:ext uri="{FF2B5EF4-FFF2-40B4-BE49-F238E27FC236}">
                <a16:creationId xmlns:a16="http://schemas.microsoft.com/office/drawing/2014/main" id="{335109C2-2DCF-C5A6-7A4D-63F9A9AD14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979BD7-4283-4ED1-4171-0081E026E8BE}"/>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22394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C310-A7DC-BEA5-D343-65B212FE25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B2B6E1-088C-423A-8A80-0E065B399741}"/>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4" name="Footer Placeholder 3">
            <a:extLst>
              <a:ext uri="{FF2B5EF4-FFF2-40B4-BE49-F238E27FC236}">
                <a16:creationId xmlns:a16="http://schemas.microsoft.com/office/drawing/2014/main" id="{EBAF35BC-E715-7662-1311-CC36D3D9A5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FA17FA-19E4-AFA2-67AF-FD68ECD190B5}"/>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28362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1045F-3EA3-3703-709C-ACEC60F3AC2A}"/>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3" name="Footer Placeholder 2">
            <a:extLst>
              <a:ext uri="{FF2B5EF4-FFF2-40B4-BE49-F238E27FC236}">
                <a16:creationId xmlns:a16="http://schemas.microsoft.com/office/drawing/2014/main" id="{E46670FE-B4B1-D7CD-9A28-0B87FCDC2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3AD69-B28D-7068-8806-52CD06451E23}"/>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32569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8030-7A79-96E5-86E0-3B05597ABB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E540B6-7329-5CFF-79DF-DDF7B272E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B837E1-DC6D-2C8E-C34B-5A7885860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6CE61E-E562-6142-7CD8-CDADED2269A4}"/>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6" name="Footer Placeholder 5">
            <a:extLst>
              <a:ext uri="{FF2B5EF4-FFF2-40B4-BE49-F238E27FC236}">
                <a16:creationId xmlns:a16="http://schemas.microsoft.com/office/drawing/2014/main" id="{56838018-3D6D-9F51-C150-CE2A58094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B4601-F5CC-BD1A-43B0-3CDB2FAE2343}"/>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17800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A653-C5B6-52E1-F6F9-99B8F83167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41F2E2-8A52-5583-8B5A-6CDFD5D6B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BC747-B3CB-F7C3-4869-BA08A5776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35FF5E-3ED2-FE24-302F-7330E202F833}"/>
              </a:ext>
            </a:extLst>
          </p:cNvPr>
          <p:cNvSpPr>
            <a:spLocks noGrp="1"/>
          </p:cNvSpPr>
          <p:nvPr>
            <p:ph type="dt" sz="half" idx="10"/>
          </p:nvPr>
        </p:nvSpPr>
        <p:spPr/>
        <p:txBody>
          <a:bodyPr/>
          <a:lstStyle/>
          <a:p>
            <a:fld id="{9AF5FD77-31CA-0744-BA7D-C48BBE5CD182}" type="datetimeFigureOut">
              <a:rPr lang="en-US" smtClean="0"/>
              <a:t>7/3/26</a:t>
            </a:fld>
            <a:endParaRPr lang="en-US"/>
          </a:p>
        </p:txBody>
      </p:sp>
      <p:sp>
        <p:nvSpPr>
          <p:cNvPr id="6" name="Footer Placeholder 5">
            <a:extLst>
              <a:ext uri="{FF2B5EF4-FFF2-40B4-BE49-F238E27FC236}">
                <a16:creationId xmlns:a16="http://schemas.microsoft.com/office/drawing/2014/main" id="{47B5D072-7AE7-D17D-C4D9-7DDB13E7E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39817-8E99-50BB-2BA2-686E4200E8EC}"/>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49371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91176-0738-C62D-2AA0-491F8FAAE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52F7EC-48C1-3FEC-E9F3-ED553BB92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5C0F04-B752-5AE5-3A28-CDBC262DD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5FD77-31CA-0744-BA7D-C48BBE5CD182}" type="datetimeFigureOut">
              <a:rPr lang="en-US" smtClean="0"/>
              <a:t>7/3/26</a:t>
            </a:fld>
            <a:endParaRPr lang="en-US"/>
          </a:p>
        </p:txBody>
      </p:sp>
      <p:sp>
        <p:nvSpPr>
          <p:cNvPr id="5" name="Footer Placeholder 4">
            <a:extLst>
              <a:ext uri="{FF2B5EF4-FFF2-40B4-BE49-F238E27FC236}">
                <a16:creationId xmlns:a16="http://schemas.microsoft.com/office/drawing/2014/main" id="{CC0D766C-378D-5624-9DAD-E15D5CF9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EA0CA6-0268-4458-816B-32B9E7B72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FC3E4E-ACAD-B94E-925A-D3F1BE1E7CDE}" type="slidenum">
              <a:rPr lang="en-US" smtClean="0"/>
              <a:t>‹#›</a:t>
            </a:fld>
            <a:endParaRPr lang="en-US"/>
          </a:p>
        </p:txBody>
      </p:sp>
    </p:spTree>
    <p:extLst>
      <p:ext uri="{BB962C8B-B14F-4D97-AF65-F5344CB8AC3E}">
        <p14:creationId xmlns:p14="http://schemas.microsoft.com/office/powerpoint/2010/main" val="28476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098A99BC-86FA-37CA-344A-D69F277FE05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240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2733-D36C-CD68-8E44-C10741A38275}"/>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888DCE5B-B804-4AB7-2595-C52FA32F51A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47D6ADC-1029-F420-CF54-FC95B49A9FD3}"/>
              </a:ext>
            </a:extLst>
          </p:cNvPr>
          <p:cNvSpPr txBox="1"/>
          <p:nvPr/>
        </p:nvSpPr>
        <p:spPr>
          <a:xfrm>
            <a:off x="676404" y="2634936"/>
            <a:ext cx="6638795"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A. Faithful</a:t>
            </a:r>
          </a:p>
          <a:p>
            <a:pPr>
              <a:lnSpc>
                <a:spcPct val="90000"/>
              </a:lnSpc>
            </a:pPr>
            <a:r>
              <a:rPr lang="en-US" sz="3600" b="1" dirty="0">
                <a:solidFill>
                  <a:schemeClr val="bg1"/>
                </a:solidFill>
                <a:latin typeface="Calibri" panose="020F0502020204030204" pitchFamily="34" charset="0"/>
                <a:cs typeface="Calibri" panose="020F0502020204030204" pitchFamily="34" charset="0"/>
              </a:rPr>
              <a:t>B. Wise</a:t>
            </a:r>
          </a:p>
          <a:p>
            <a:pPr>
              <a:lnSpc>
                <a:spcPct val="90000"/>
              </a:lnSpc>
            </a:pPr>
            <a:r>
              <a:rPr lang="en-US" sz="3600" b="1" dirty="0">
                <a:solidFill>
                  <a:schemeClr val="bg1"/>
                </a:solidFill>
                <a:latin typeface="Calibri" panose="020F0502020204030204" pitchFamily="34" charset="0"/>
                <a:cs typeface="Calibri" panose="020F0502020204030204" pitchFamily="34" charset="0"/>
              </a:rPr>
              <a:t>C. Committed</a:t>
            </a:r>
          </a:p>
        </p:txBody>
      </p:sp>
    </p:spTree>
    <p:extLst>
      <p:ext uri="{BB962C8B-B14F-4D97-AF65-F5344CB8AC3E}">
        <p14:creationId xmlns:p14="http://schemas.microsoft.com/office/powerpoint/2010/main" val="60700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F8A0-FEB5-A03E-A63C-BF12F7ECB567}"/>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5F9D4B62-E4EC-7DAF-342A-E0AA6009F68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1ED422F-822C-5832-D5D0-127C16ECC5AF}"/>
              </a:ext>
            </a:extLst>
          </p:cNvPr>
          <p:cNvSpPr txBox="1"/>
          <p:nvPr/>
        </p:nvSpPr>
        <p:spPr>
          <a:xfrm>
            <a:off x="713982"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REWARD FOR GOOD STEWARDSHIP</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08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6F76-3EDD-458D-F539-2CF84D908E34}"/>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9CCC6F29-0E43-6F24-04C3-FFB8C69A116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B19723A-956E-FECC-8B10-030CDC968F5A}"/>
              </a:ext>
            </a:extLst>
          </p:cNvPr>
          <p:cNvSpPr txBox="1"/>
          <p:nvPr/>
        </p:nvSpPr>
        <p:spPr>
          <a:xfrm>
            <a:off x="713983" y="2884235"/>
            <a:ext cx="5724396"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THREE WRONG ATTITUDES IN STEWARDSHIP</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384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6CAC-9EFE-007E-82C7-15AAE6EE9F83}"/>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634F8A52-60F4-2198-B611-5AFBFEDBA83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BD229-269B-E99D-D5C6-D2A5E2532008}"/>
              </a:ext>
            </a:extLst>
          </p:cNvPr>
          <p:cNvSpPr txBox="1"/>
          <p:nvPr/>
        </p:nvSpPr>
        <p:spPr>
          <a:xfrm>
            <a:off x="676404" y="2634936"/>
            <a:ext cx="6638795"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A. Complacency and indifference</a:t>
            </a:r>
          </a:p>
          <a:p>
            <a:pPr>
              <a:lnSpc>
                <a:spcPct val="90000"/>
              </a:lnSpc>
            </a:pPr>
            <a:r>
              <a:rPr lang="en-US" sz="3600" b="1" dirty="0">
                <a:solidFill>
                  <a:schemeClr val="bg1"/>
                </a:solidFill>
                <a:latin typeface="Calibri" panose="020F0502020204030204" pitchFamily="34" charset="0"/>
                <a:cs typeface="Calibri" panose="020F0502020204030204" pitchFamily="34" charset="0"/>
              </a:rPr>
              <a:t>B. Abuse</a:t>
            </a:r>
          </a:p>
          <a:p>
            <a:pPr>
              <a:lnSpc>
                <a:spcPct val="90000"/>
              </a:lnSpc>
            </a:pPr>
            <a:r>
              <a:rPr lang="en-US" sz="3600" b="1" dirty="0">
                <a:solidFill>
                  <a:schemeClr val="bg1"/>
                </a:solidFill>
                <a:latin typeface="Calibri" panose="020F0502020204030204" pitchFamily="34" charset="0"/>
                <a:cs typeface="Calibri" panose="020F0502020204030204" pitchFamily="34" charset="0"/>
              </a:rPr>
              <a:t>C. Self-indulgence</a:t>
            </a:r>
          </a:p>
        </p:txBody>
      </p:sp>
    </p:spTree>
    <p:extLst>
      <p:ext uri="{BB962C8B-B14F-4D97-AF65-F5344CB8AC3E}">
        <p14:creationId xmlns:p14="http://schemas.microsoft.com/office/powerpoint/2010/main" val="362068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DA4E-D037-7DCD-6E1A-3B18B1F4F918}"/>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876F486B-EB82-9748-F388-CD5CBD4A9FB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2D1CDC4-44F2-2C23-BDF3-B7B07F83DDFC}"/>
              </a:ext>
            </a:extLst>
          </p:cNvPr>
          <p:cNvSpPr txBox="1"/>
          <p:nvPr/>
        </p:nvSpPr>
        <p:spPr>
          <a:xfrm>
            <a:off x="688931" y="2634936"/>
            <a:ext cx="5724396"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GOOD STEWARDSHIP IS TO KNOW AND DO THE MASTER'S WILL</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40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6224F-B1EE-C2A9-8CD8-CF59BD1E7DFE}"/>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D390AA45-C3DD-EB22-83F5-BA3B5D94B9B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EE7915-2B15-42D2-2543-641CFAE920C7}"/>
              </a:ext>
            </a:extLst>
          </p:cNvPr>
          <p:cNvSpPr txBox="1"/>
          <p:nvPr/>
        </p:nvSpPr>
        <p:spPr>
          <a:xfrm>
            <a:off x="538617" y="3133534"/>
            <a:ext cx="7352780"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KINGDOM LAW OF STEWARDSHIP</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53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2FBA6-C535-0F6E-19BB-A7AF771B0844}"/>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CF016D43-8188-5236-EF4D-6F2FDCDF4F6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BDBE2D-EB06-EB55-9E13-05003886B83C}"/>
              </a:ext>
            </a:extLst>
          </p:cNvPr>
          <p:cNvSpPr txBox="1"/>
          <p:nvPr/>
        </p:nvSpPr>
        <p:spPr>
          <a:xfrm>
            <a:off x="538617" y="2884235"/>
            <a:ext cx="6475958"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To Whom Much is Given, Much Will Be Required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68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82DC-742F-F699-F354-487FE2FF2BF4}"/>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A53FD607-8903-2897-0533-D530F6CDBF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C738476-015B-0646-D54F-A3490937FFB1}"/>
              </a:ext>
            </a:extLst>
          </p:cNvPr>
          <p:cNvSpPr txBox="1"/>
          <p:nvPr/>
        </p:nvSpPr>
        <p:spPr>
          <a:xfrm>
            <a:off x="538617" y="3133534"/>
            <a:ext cx="7352780"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KINGDOM STEWARDSHIP</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96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BC337-E5FF-9F6A-7ABA-F23D1FB7B87C}"/>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411FDC1C-B8FC-D698-534D-3292A13FC71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769A219-2042-970C-D65F-7415FB93D86C}"/>
              </a:ext>
            </a:extLst>
          </p:cNvPr>
          <p:cNvSpPr txBox="1"/>
          <p:nvPr/>
        </p:nvSpPr>
        <p:spPr>
          <a:xfrm>
            <a:off x="538617" y="3133534"/>
            <a:ext cx="7352780"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A. Stewards of the gifts of God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833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60F68-BEDD-76CE-9B76-36FC30E44A42}"/>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C953B074-1BB1-5521-48C7-39F146EABF0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AB4CC4-A9A4-13AE-EA91-CAD0181F0DAD}"/>
              </a:ext>
            </a:extLst>
          </p:cNvPr>
          <p:cNvSpPr txBox="1"/>
          <p:nvPr/>
        </p:nvSpPr>
        <p:spPr>
          <a:xfrm>
            <a:off x="688929" y="2247138"/>
            <a:ext cx="6137755" cy="2363724"/>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1 Peter 4:10</a:t>
            </a:r>
          </a:p>
          <a:p>
            <a:pPr>
              <a:lnSpc>
                <a:spcPct val="90000"/>
              </a:lnSpc>
            </a:pPr>
            <a:r>
              <a:rPr lang="en-US" sz="3200" dirty="0">
                <a:solidFill>
                  <a:schemeClr val="bg1"/>
                </a:solidFill>
                <a:latin typeface="Calibri" panose="020F0502020204030204" pitchFamily="34" charset="0"/>
                <a:cs typeface="Calibri" panose="020F0502020204030204" pitchFamily="34" charset="0"/>
              </a:rPr>
              <a:t>As each one has received a gift, minister it to one another, as good stewards of the manifold grace of God.</a:t>
            </a:r>
          </a:p>
        </p:txBody>
      </p:sp>
    </p:spTree>
    <p:extLst>
      <p:ext uri="{BB962C8B-B14F-4D97-AF65-F5344CB8AC3E}">
        <p14:creationId xmlns:p14="http://schemas.microsoft.com/office/powerpoint/2010/main" val="100231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859B5-FF2A-B604-CD07-EDE69FCFE9CC}"/>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6F188813-2D5D-47FC-AFA2-21FD091B008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D74F57B-987E-0838-C05A-C75C2F44CBF6}"/>
              </a:ext>
            </a:extLst>
          </p:cNvPr>
          <p:cNvSpPr txBox="1"/>
          <p:nvPr/>
        </p:nvSpPr>
        <p:spPr>
          <a:xfrm>
            <a:off x="601247" y="695944"/>
            <a:ext cx="6137755" cy="546611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Luke 12:41-48</a:t>
            </a:r>
          </a:p>
          <a:p>
            <a:pPr>
              <a:lnSpc>
                <a:spcPct val="90000"/>
              </a:lnSpc>
            </a:pPr>
            <a:r>
              <a:rPr lang="en-US" sz="3200" dirty="0">
                <a:solidFill>
                  <a:schemeClr val="bg1"/>
                </a:solidFill>
                <a:latin typeface="Calibri" panose="020F0502020204030204" pitchFamily="34" charset="0"/>
                <a:cs typeface="Calibri" panose="020F0502020204030204" pitchFamily="34" charset="0"/>
              </a:rPr>
              <a:t>41 Then Peter said to Him, "Lord, do You speak this parable only to us, or to all people?" </a:t>
            </a:r>
          </a:p>
          <a:p>
            <a:pPr>
              <a:lnSpc>
                <a:spcPct val="90000"/>
              </a:lnSpc>
            </a:pPr>
            <a:r>
              <a:rPr lang="en-US" sz="3200" dirty="0">
                <a:solidFill>
                  <a:schemeClr val="bg1"/>
                </a:solidFill>
                <a:latin typeface="Calibri" panose="020F0502020204030204" pitchFamily="34" charset="0"/>
                <a:cs typeface="Calibri" panose="020F0502020204030204" pitchFamily="34" charset="0"/>
              </a:rPr>
              <a:t>42 And the Lord said, "Who then is that faithful and wise steward, whom his master will make ruler over his household, to give them their portion of food in due season? </a:t>
            </a:r>
          </a:p>
          <a:p>
            <a:pPr>
              <a:lnSpc>
                <a:spcPct val="90000"/>
              </a:lnSpc>
            </a:pPr>
            <a:r>
              <a:rPr lang="en-US" sz="3200" dirty="0">
                <a:solidFill>
                  <a:schemeClr val="bg1"/>
                </a:solidFill>
                <a:latin typeface="Calibri" panose="020F0502020204030204" pitchFamily="34" charset="0"/>
                <a:cs typeface="Calibri" panose="020F0502020204030204" pitchFamily="34" charset="0"/>
              </a:rPr>
              <a:t>43 Blessed is that servant whom his master will find so doing when he comes.</a:t>
            </a:r>
          </a:p>
        </p:txBody>
      </p:sp>
    </p:spTree>
    <p:extLst>
      <p:ext uri="{BB962C8B-B14F-4D97-AF65-F5344CB8AC3E}">
        <p14:creationId xmlns:p14="http://schemas.microsoft.com/office/powerpoint/2010/main" val="185321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F6E6-00A0-107A-D565-6346DFFCEDBF}"/>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31557A12-AD02-7A5C-24C4-C4420C7C0A6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7FFE8D-6075-9F23-8F9F-292ED746773B}"/>
              </a:ext>
            </a:extLst>
          </p:cNvPr>
          <p:cNvSpPr txBox="1"/>
          <p:nvPr/>
        </p:nvSpPr>
        <p:spPr>
          <a:xfrm>
            <a:off x="538617" y="3133534"/>
            <a:ext cx="7352780"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B. Stewards of the grace of God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644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D2F97-CE5F-2D02-4FA5-B749B87DF13D}"/>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5D3C2A0F-D42A-C53A-D898-F9A9A555B3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6EBAFFB-B0A3-BA1F-1F53-7D9EC49D1C19}"/>
              </a:ext>
            </a:extLst>
          </p:cNvPr>
          <p:cNvSpPr txBox="1"/>
          <p:nvPr/>
        </p:nvSpPr>
        <p:spPr>
          <a:xfrm>
            <a:off x="663877" y="1803939"/>
            <a:ext cx="6137755" cy="3250121"/>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Ephesians 3:1,2</a:t>
            </a:r>
          </a:p>
          <a:p>
            <a:pPr>
              <a:lnSpc>
                <a:spcPct val="90000"/>
              </a:lnSpc>
            </a:pPr>
            <a:r>
              <a:rPr lang="en-US" sz="3200" dirty="0">
                <a:solidFill>
                  <a:schemeClr val="bg1"/>
                </a:solidFill>
                <a:latin typeface="Calibri" panose="020F0502020204030204" pitchFamily="34" charset="0"/>
                <a:cs typeface="Calibri" panose="020F0502020204030204" pitchFamily="34" charset="0"/>
              </a:rPr>
              <a:t>1 For this reason I, Paul, the prisoner of Christ Jesus for you Gentiles— </a:t>
            </a:r>
          </a:p>
          <a:p>
            <a:pPr>
              <a:lnSpc>
                <a:spcPct val="90000"/>
              </a:lnSpc>
            </a:pPr>
            <a:r>
              <a:rPr lang="en-US" sz="3200" dirty="0">
                <a:solidFill>
                  <a:schemeClr val="bg1"/>
                </a:solidFill>
                <a:latin typeface="Calibri" panose="020F0502020204030204" pitchFamily="34" charset="0"/>
                <a:cs typeface="Calibri" panose="020F0502020204030204" pitchFamily="34" charset="0"/>
              </a:rPr>
              <a:t>2 if indeed you have heard of the dispensation of the grace of God which was given to me for you, </a:t>
            </a:r>
          </a:p>
        </p:txBody>
      </p:sp>
    </p:spTree>
    <p:extLst>
      <p:ext uri="{BB962C8B-B14F-4D97-AF65-F5344CB8AC3E}">
        <p14:creationId xmlns:p14="http://schemas.microsoft.com/office/powerpoint/2010/main" val="111911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B9F8-FCAA-02E0-2D25-F3C518400DD6}"/>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2BB2CC51-0728-AF5E-0492-2273545E66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B013379-61E3-9F25-D404-9360A1BD1F2A}"/>
              </a:ext>
            </a:extLst>
          </p:cNvPr>
          <p:cNvSpPr txBox="1"/>
          <p:nvPr/>
        </p:nvSpPr>
        <p:spPr>
          <a:xfrm>
            <a:off x="601247" y="2884235"/>
            <a:ext cx="7352780"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C. Stewards of the mysteries </a:t>
            </a:r>
          </a:p>
          <a:p>
            <a:pPr>
              <a:lnSpc>
                <a:spcPct val="90000"/>
              </a:lnSpc>
            </a:pPr>
            <a:r>
              <a:rPr lang="en-US" sz="3600" b="1" dirty="0">
                <a:solidFill>
                  <a:schemeClr val="bg1"/>
                </a:solidFill>
                <a:latin typeface="Calibri" panose="020F0502020204030204" pitchFamily="34" charset="0"/>
                <a:cs typeface="Calibri" panose="020F0502020204030204" pitchFamily="34" charset="0"/>
              </a:rPr>
              <a:t>of God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38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9F74-5D66-1668-8505-660D7FCF818A}"/>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9A87477B-026A-19B1-2ED6-4F720B6B9E4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15A35BD-AFEF-BDBC-F14C-0F45A137777C}"/>
              </a:ext>
            </a:extLst>
          </p:cNvPr>
          <p:cNvSpPr txBox="1"/>
          <p:nvPr/>
        </p:nvSpPr>
        <p:spPr>
          <a:xfrm>
            <a:off x="626299" y="2025539"/>
            <a:ext cx="6137755" cy="280692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1 Corinthians 4:1,2</a:t>
            </a:r>
          </a:p>
          <a:p>
            <a:pPr>
              <a:lnSpc>
                <a:spcPct val="90000"/>
              </a:lnSpc>
            </a:pPr>
            <a:r>
              <a:rPr lang="en-US" sz="3200" dirty="0">
                <a:solidFill>
                  <a:schemeClr val="bg1"/>
                </a:solidFill>
                <a:latin typeface="Calibri" panose="020F0502020204030204" pitchFamily="34" charset="0"/>
                <a:cs typeface="Calibri" panose="020F0502020204030204" pitchFamily="34" charset="0"/>
              </a:rPr>
              <a:t>1 Let a man so consider us, as servants of Christ and stewards of the mysteries of God. </a:t>
            </a:r>
          </a:p>
          <a:p>
            <a:pPr>
              <a:lnSpc>
                <a:spcPct val="90000"/>
              </a:lnSpc>
            </a:pPr>
            <a:r>
              <a:rPr lang="en-US" sz="3200" dirty="0">
                <a:solidFill>
                  <a:schemeClr val="bg1"/>
                </a:solidFill>
                <a:latin typeface="Calibri" panose="020F0502020204030204" pitchFamily="34" charset="0"/>
                <a:cs typeface="Calibri" panose="020F0502020204030204" pitchFamily="34" charset="0"/>
              </a:rPr>
              <a:t>2 Moreover it is required in stewards that one be found faithful.</a:t>
            </a:r>
          </a:p>
        </p:txBody>
      </p:sp>
    </p:spTree>
    <p:extLst>
      <p:ext uri="{BB962C8B-B14F-4D97-AF65-F5344CB8AC3E}">
        <p14:creationId xmlns:p14="http://schemas.microsoft.com/office/powerpoint/2010/main" val="354944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DB1C8-9F10-924F-30B2-F66B08E8E3DB}"/>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5DA331AB-41F4-6339-AB50-63D059EF5DD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7BD7F47-9F34-AAE8-6260-16E792022B28}"/>
              </a:ext>
            </a:extLst>
          </p:cNvPr>
          <p:cNvSpPr txBox="1"/>
          <p:nvPr/>
        </p:nvSpPr>
        <p:spPr>
          <a:xfrm>
            <a:off x="563669" y="307637"/>
            <a:ext cx="6288068" cy="6795707"/>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Luke 12:41-48</a:t>
            </a:r>
          </a:p>
          <a:p>
            <a:pPr>
              <a:lnSpc>
                <a:spcPct val="90000"/>
              </a:lnSpc>
            </a:pPr>
            <a:r>
              <a:rPr lang="en-US" sz="3200" dirty="0">
                <a:solidFill>
                  <a:schemeClr val="bg1"/>
                </a:solidFill>
                <a:latin typeface="Calibri" panose="020F0502020204030204" pitchFamily="34" charset="0"/>
                <a:cs typeface="Calibri" panose="020F0502020204030204" pitchFamily="34" charset="0"/>
              </a:rPr>
              <a:t>44 Truly, I say to you that he will make him ruler over all that he has. </a:t>
            </a:r>
          </a:p>
          <a:p>
            <a:pPr>
              <a:lnSpc>
                <a:spcPct val="90000"/>
              </a:lnSpc>
            </a:pPr>
            <a:r>
              <a:rPr lang="en-US" sz="3200" dirty="0">
                <a:solidFill>
                  <a:schemeClr val="bg1"/>
                </a:solidFill>
                <a:latin typeface="Calibri" panose="020F0502020204030204" pitchFamily="34" charset="0"/>
                <a:cs typeface="Calibri" panose="020F0502020204030204" pitchFamily="34" charset="0"/>
              </a:rPr>
              <a:t>45 But if that servant says in his heart, 'My master is delaying his coming,' and begins to beat the male and female servants, and to eat and drink and be drunk, </a:t>
            </a:r>
          </a:p>
          <a:p>
            <a:pPr>
              <a:lnSpc>
                <a:spcPct val="90000"/>
              </a:lnSpc>
            </a:pPr>
            <a:r>
              <a:rPr lang="en-US" sz="3200" dirty="0">
                <a:solidFill>
                  <a:schemeClr val="bg1"/>
                </a:solidFill>
                <a:latin typeface="Calibri" panose="020F0502020204030204" pitchFamily="34" charset="0"/>
                <a:cs typeface="Calibri" panose="020F0502020204030204" pitchFamily="34" charset="0"/>
              </a:rPr>
              <a:t>46 the master of that servant will come on a day when he is not looking for him, and at an hour when he is not aware, and will cut him in two and appoint him his portion with the unbelievers. </a:t>
            </a:r>
          </a:p>
          <a:p>
            <a:pPr>
              <a:lnSpc>
                <a:spcPct val="90000"/>
              </a:lnSpc>
            </a:pP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123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7E62-AAFA-04BF-5515-5B3B983D44DA}"/>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6C689577-E344-72F9-3E80-7678DCF6D9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91F6514-4C6A-3B2F-1767-FAE4B6DF8754}"/>
              </a:ext>
            </a:extLst>
          </p:cNvPr>
          <p:cNvSpPr txBox="1"/>
          <p:nvPr/>
        </p:nvSpPr>
        <p:spPr>
          <a:xfrm>
            <a:off x="563669" y="474345"/>
            <a:ext cx="6187860" cy="5909310"/>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Luke 12:41-48</a:t>
            </a:r>
          </a:p>
          <a:p>
            <a:pPr>
              <a:lnSpc>
                <a:spcPct val="90000"/>
              </a:lnSpc>
            </a:pPr>
            <a:r>
              <a:rPr lang="en-US" sz="3200" dirty="0">
                <a:solidFill>
                  <a:schemeClr val="bg1"/>
                </a:solidFill>
                <a:latin typeface="Calibri" panose="020F0502020204030204" pitchFamily="34" charset="0"/>
                <a:cs typeface="Calibri" panose="020F0502020204030204" pitchFamily="34" charset="0"/>
              </a:rPr>
              <a:t>47 And that servant who knew his master's will, and did not prepare himself or do according to his will, shall be beaten with many stripes. </a:t>
            </a:r>
          </a:p>
          <a:p>
            <a:pPr>
              <a:lnSpc>
                <a:spcPct val="90000"/>
              </a:lnSpc>
            </a:pPr>
            <a:r>
              <a:rPr lang="en-US" sz="3200" dirty="0">
                <a:solidFill>
                  <a:schemeClr val="bg1"/>
                </a:solidFill>
                <a:latin typeface="Calibri" panose="020F0502020204030204" pitchFamily="34" charset="0"/>
                <a:cs typeface="Calibri" panose="020F0502020204030204" pitchFamily="34" charset="0"/>
              </a:rPr>
              <a:t>48 But he who did not know, yet committed things deserving of stripes, shall be beaten with few. For everyone to whom much is given, from him much will be required; and to whom much has been committed, of him they will ask the more. </a:t>
            </a:r>
          </a:p>
        </p:txBody>
      </p:sp>
    </p:spTree>
    <p:extLst>
      <p:ext uri="{BB962C8B-B14F-4D97-AF65-F5344CB8AC3E}">
        <p14:creationId xmlns:p14="http://schemas.microsoft.com/office/powerpoint/2010/main" val="5128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4330-02C3-18AF-E398-CF7B3CED6652}"/>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FB43BF71-53CA-745B-684D-593A99388E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4AC89C-6E88-4C55-289E-EA3A7E03B5A5}"/>
              </a:ext>
            </a:extLst>
          </p:cNvPr>
          <p:cNvSpPr txBox="1"/>
          <p:nvPr/>
        </p:nvSpPr>
        <p:spPr>
          <a:xfrm>
            <a:off x="751561" y="3133534"/>
            <a:ext cx="587470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STEWARD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03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1809-9BDF-5BAA-1BAC-78684D2E8842}"/>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3D07E40D-FD8B-B561-C868-80AAABB8F04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0CBC76A-70F9-2D68-FBC5-8FA1371AE004}"/>
              </a:ext>
            </a:extLst>
          </p:cNvPr>
          <p:cNvSpPr txBox="1"/>
          <p:nvPr/>
        </p:nvSpPr>
        <p:spPr>
          <a:xfrm>
            <a:off x="576196" y="2634936"/>
            <a:ext cx="6425853"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Stewardship </a:t>
            </a:r>
            <a:r>
              <a:rPr lang="en-US" sz="3600" b="1" i="1" dirty="0">
                <a:solidFill>
                  <a:schemeClr val="bg1"/>
                </a:solidFill>
                <a:latin typeface="Calibri" panose="020F0502020204030204" pitchFamily="34" charset="0"/>
                <a:cs typeface="Calibri" panose="020F0502020204030204" pitchFamily="34" charset="0"/>
              </a:rPr>
              <a:t>(Greek: </a:t>
            </a:r>
            <a:r>
              <a:rPr lang="en-US" sz="3600" b="1" i="1" dirty="0" err="1">
                <a:solidFill>
                  <a:schemeClr val="bg1"/>
                </a:solidFill>
                <a:latin typeface="Calibri" panose="020F0502020204030204" pitchFamily="34" charset="0"/>
                <a:cs typeface="Calibri" panose="020F0502020204030204" pitchFamily="34" charset="0"/>
              </a:rPr>
              <a:t>oikonomia</a:t>
            </a:r>
            <a:r>
              <a:rPr lang="en-US" sz="3600" b="1" i="1" dirty="0">
                <a:solidFill>
                  <a:schemeClr val="bg1"/>
                </a:solidFill>
                <a:latin typeface="Calibri" panose="020F0502020204030204" pitchFamily="34" charset="0"/>
                <a:cs typeface="Calibri" panose="020F0502020204030204" pitchFamily="34" charset="0"/>
              </a:rPr>
              <a:t>) </a:t>
            </a:r>
            <a:r>
              <a:rPr lang="en-US" sz="3600" b="1" dirty="0">
                <a:solidFill>
                  <a:schemeClr val="bg1"/>
                </a:solidFill>
                <a:latin typeface="Calibri" panose="020F0502020204030204" pitchFamily="34" charset="0"/>
                <a:cs typeface="Calibri" panose="020F0502020204030204" pitchFamily="34" charset="0"/>
              </a:rPr>
              <a:t>= the management of a household, administration</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852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2DC-03D3-5DD4-BBFC-AB661DDA61F3}"/>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4A6708A9-8FA1-5686-AF7C-F12AE501A0C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721AD9-556C-DB4D-8DAC-9C69B481DDCF}"/>
              </a:ext>
            </a:extLst>
          </p:cNvPr>
          <p:cNvSpPr txBox="1"/>
          <p:nvPr/>
        </p:nvSpPr>
        <p:spPr>
          <a:xfrm>
            <a:off x="651353" y="1139142"/>
            <a:ext cx="5874707" cy="4579715"/>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A steward must ensure that:</a:t>
            </a:r>
          </a:p>
          <a:p>
            <a:pPr marL="447675" indent="-447675">
              <a:lnSpc>
                <a:spcPct val="90000"/>
              </a:lnSpc>
              <a:buFont typeface="Arial" panose="020B0604020202020204" pitchFamily="34" charset="0"/>
              <a:buChar char="•"/>
            </a:pPr>
            <a:r>
              <a:rPr lang="en-US" sz="3600" b="1" dirty="0">
                <a:solidFill>
                  <a:schemeClr val="bg1"/>
                </a:solidFill>
                <a:latin typeface="Calibri" panose="020F0502020204030204" pitchFamily="34" charset="0"/>
                <a:cs typeface="Calibri" panose="020F0502020204030204" pitchFamily="34" charset="0"/>
              </a:rPr>
              <a:t>things are functioning properly.</a:t>
            </a:r>
          </a:p>
          <a:p>
            <a:pPr marL="447675" indent="-447675">
              <a:lnSpc>
                <a:spcPct val="90000"/>
              </a:lnSpc>
              <a:buFont typeface="Arial" panose="020B0604020202020204" pitchFamily="34" charset="0"/>
              <a:buChar char="•"/>
            </a:pPr>
            <a:r>
              <a:rPr lang="en-US" sz="3600" b="1" dirty="0">
                <a:solidFill>
                  <a:schemeClr val="bg1"/>
                </a:solidFill>
                <a:latin typeface="Calibri" panose="020F0502020204030204" pitchFamily="34" charset="0"/>
                <a:cs typeface="Calibri" panose="020F0502020204030204" pitchFamily="34" charset="0"/>
              </a:rPr>
              <a:t>things are profitable.</a:t>
            </a:r>
          </a:p>
          <a:p>
            <a:pPr marL="447675" indent="-447675">
              <a:lnSpc>
                <a:spcPct val="90000"/>
              </a:lnSpc>
              <a:buFont typeface="Arial" panose="020B0604020202020204" pitchFamily="34" charset="0"/>
              <a:buChar char="•"/>
            </a:pPr>
            <a:r>
              <a:rPr lang="en-US" sz="3600" b="1" dirty="0">
                <a:solidFill>
                  <a:schemeClr val="bg1"/>
                </a:solidFill>
                <a:latin typeface="Calibri" panose="020F0502020204030204" pitchFamily="34" charset="0"/>
                <a:cs typeface="Calibri" panose="020F0502020204030204" pitchFamily="34" charset="0"/>
              </a:rPr>
              <a:t>everything is accounted for.</a:t>
            </a:r>
          </a:p>
          <a:p>
            <a:pPr marL="447675" indent="-447675">
              <a:lnSpc>
                <a:spcPct val="90000"/>
              </a:lnSpc>
              <a:buFont typeface="Arial" panose="020B0604020202020204" pitchFamily="34" charset="0"/>
              <a:buChar char="•"/>
            </a:pPr>
            <a:r>
              <a:rPr lang="en-US" sz="3600" b="1" dirty="0">
                <a:solidFill>
                  <a:schemeClr val="bg1"/>
                </a:solidFill>
                <a:latin typeface="Calibri" panose="020F0502020204030204" pitchFamily="34" charset="0"/>
                <a:cs typeface="Calibri" panose="020F0502020204030204" pitchFamily="34" charset="0"/>
              </a:rPr>
              <a:t>must protect and safeguard what is in his care.</a:t>
            </a:r>
          </a:p>
          <a:p>
            <a:pPr marL="447675" indent="-447675">
              <a:lnSpc>
                <a:spcPct val="90000"/>
              </a:lnSpc>
              <a:buFont typeface="Arial" panose="020B0604020202020204" pitchFamily="34" charset="0"/>
              <a:buChar char="•"/>
            </a:pPr>
            <a:r>
              <a:rPr lang="en-US" sz="3600" b="1" dirty="0">
                <a:solidFill>
                  <a:schemeClr val="bg1"/>
                </a:solidFill>
                <a:latin typeface="Calibri" panose="020F0502020204030204" pitchFamily="34" charset="0"/>
                <a:cs typeface="Calibri" panose="020F0502020204030204" pitchFamily="34" charset="0"/>
              </a:rPr>
              <a:t>must ensure continuity, that is, train up a successor.</a:t>
            </a:r>
          </a:p>
        </p:txBody>
      </p:sp>
    </p:spTree>
    <p:extLst>
      <p:ext uri="{BB962C8B-B14F-4D97-AF65-F5344CB8AC3E}">
        <p14:creationId xmlns:p14="http://schemas.microsoft.com/office/powerpoint/2010/main" val="351464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AF7D-84BD-4904-7060-67D0615B0CFF}"/>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031AFDAF-9C2F-27EB-A2F0-475CFA6800F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4C51D2-1678-4E2B-2564-69D3CE20BD28}"/>
              </a:ext>
            </a:extLst>
          </p:cNvPr>
          <p:cNvSpPr txBox="1"/>
          <p:nvPr/>
        </p:nvSpPr>
        <p:spPr>
          <a:xfrm>
            <a:off x="751561" y="2634936"/>
            <a:ext cx="5874707"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STEWARDSHIP COMES WITH AUTHORITY AND RESPONSIBILITY</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54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AE0E-C936-37C5-8E5C-2D65D2451492}"/>
            </a:ext>
          </a:extLst>
        </p:cNvPr>
        <p:cNvGrpSpPr/>
        <p:nvPr/>
      </p:nvGrpSpPr>
      <p:grpSpPr>
        <a:xfrm>
          <a:off x="0" y="0"/>
          <a:ext cx="0" cy="0"/>
          <a:chOff x="0" y="0"/>
          <a:chExt cx="0" cy="0"/>
        </a:xfrm>
      </p:grpSpPr>
      <p:pic>
        <p:nvPicPr>
          <p:cNvPr id="3" name="Picture 2" descr="A collage of two people&#10;&#10;AI-generated content may be incorrect.">
            <a:extLst>
              <a:ext uri="{FF2B5EF4-FFF2-40B4-BE49-F238E27FC236}">
                <a16:creationId xmlns:a16="http://schemas.microsoft.com/office/drawing/2014/main" id="{5BB3D258-9802-799C-3865-B1B80F5DC98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F6A5957-D839-A444-B892-28D979E40226}"/>
              </a:ext>
            </a:extLst>
          </p:cNvPr>
          <p:cNvSpPr txBox="1"/>
          <p:nvPr/>
        </p:nvSpPr>
        <p:spPr>
          <a:xfrm>
            <a:off x="713982"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THREE KEY CHARACTERISTICS OF GOOD STEWARDSHIP</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0940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TotalTime>
  <Words>515</Words>
  <Application>Microsoft Macintosh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38</cp:revision>
  <dcterms:created xsi:type="dcterms:W3CDTF">2026-06-25T12:52:59Z</dcterms:created>
  <dcterms:modified xsi:type="dcterms:W3CDTF">2026-07-03T06:26:50Z</dcterms:modified>
</cp:coreProperties>
</file>