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2" d="100"/>
          <a:sy n="102" d="100"/>
        </p:scale>
        <p:origin x="140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2666B-D09C-5313-BB79-319EA2FD6A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016B578-D944-1067-5D12-ED82CECE6D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B8AE2E-CDB0-BFDC-BFC8-D5DEE6169A46}"/>
              </a:ext>
            </a:extLst>
          </p:cNvPr>
          <p:cNvSpPr>
            <a:spLocks noGrp="1"/>
          </p:cNvSpPr>
          <p:nvPr>
            <p:ph type="dt" sz="half" idx="10"/>
          </p:nvPr>
        </p:nvSpPr>
        <p:spPr/>
        <p:txBody>
          <a:bodyPr/>
          <a:lstStyle/>
          <a:p>
            <a:fld id="{9AF5FD77-31CA-0744-BA7D-C48BBE5CD182}" type="datetimeFigureOut">
              <a:rPr lang="en-US" smtClean="0"/>
              <a:t>6/26/26</a:t>
            </a:fld>
            <a:endParaRPr lang="en-US"/>
          </a:p>
        </p:txBody>
      </p:sp>
      <p:sp>
        <p:nvSpPr>
          <p:cNvPr id="5" name="Footer Placeholder 4">
            <a:extLst>
              <a:ext uri="{FF2B5EF4-FFF2-40B4-BE49-F238E27FC236}">
                <a16:creationId xmlns:a16="http://schemas.microsoft.com/office/drawing/2014/main" id="{9AE3135B-2EF1-7B92-1B9C-C5CA0CC9F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CF34D-8502-D3A2-E5E3-A910CBBF6A46}"/>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207466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06A4-8F5A-01B4-05D0-5B1461AC486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F88A85-5217-925B-CABD-EF1704B6AD8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D8D2B2-1A3B-3BC8-721A-D37E50FD48D2}"/>
              </a:ext>
            </a:extLst>
          </p:cNvPr>
          <p:cNvSpPr>
            <a:spLocks noGrp="1"/>
          </p:cNvSpPr>
          <p:nvPr>
            <p:ph type="dt" sz="half" idx="10"/>
          </p:nvPr>
        </p:nvSpPr>
        <p:spPr/>
        <p:txBody>
          <a:bodyPr/>
          <a:lstStyle/>
          <a:p>
            <a:fld id="{9AF5FD77-31CA-0744-BA7D-C48BBE5CD182}" type="datetimeFigureOut">
              <a:rPr lang="en-US" smtClean="0"/>
              <a:t>6/26/26</a:t>
            </a:fld>
            <a:endParaRPr lang="en-US"/>
          </a:p>
        </p:txBody>
      </p:sp>
      <p:sp>
        <p:nvSpPr>
          <p:cNvPr id="5" name="Footer Placeholder 4">
            <a:extLst>
              <a:ext uri="{FF2B5EF4-FFF2-40B4-BE49-F238E27FC236}">
                <a16:creationId xmlns:a16="http://schemas.microsoft.com/office/drawing/2014/main" id="{0F6C2988-A368-836E-876E-C3C1DEF9C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5B291-5EF3-8714-FF52-81C335C1E9C9}"/>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208337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0EEA20-136C-5722-FEA4-6B69435DD21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0EA58A4-4407-7E11-6ED5-79F1C14147E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6B148C-2168-2D5A-2DAF-8E8F84F49EAE}"/>
              </a:ext>
            </a:extLst>
          </p:cNvPr>
          <p:cNvSpPr>
            <a:spLocks noGrp="1"/>
          </p:cNvSpPr>
          <p:nvPr>
            <p:ph type="dt" sz="half" idx="10"/>
          </p:nvPr>
        </p:nvSpPr>
        <p:spPr/>
        <p:txBody>
          <a:bodyPr/>
          <a:lstStyle/>
          <a:p>
            <a:fld id="{9AF5FD77-31CA-0744-BA7D-C48BBE5CD182}" type="datetimeFigureOut">
              <a:rPr lang="en-US" smtClean="0"/>
              <a:t>6/26/26</a:t>
            </a:fld>
            <a:endParaRPr lang="en-US"/>
          </a:p>
        </p:txBody>
      </p:sp>
      <p:sp>
        <p:nvSpPr>
          <p:cNvPr id="5" name="Footer Placeholder 4">
            <a:extLst>
              <a:ext uri="{FF2B5EF4-FFF2-40B4-BE49-F238E27FC236}">
                <a16:creationId xmlns:a16="http://schemas.microsoft.com/office/drawing/2014/main" id="{A696CD5F-03C9-B3B2-542E-C45CFBEE4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DB190-C60D-F532-D697-3F010766A8CF}"/>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146311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A441-63BB-DC7D-13D7-0E8CDD1043F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6601D7C-E74C-ABD4-D8A5-421CD4AF96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8FAA8E-E286-9947-8A29-EC292CCF3D67}"/>
              </a:ext>
            </a:extLst>
          </p:cNvPr>
          <p:cNvSpPr>
            <a:spLocks noGrp="1"/>
          </p:cNvSpPr>
          <p:nvPr>
            <p:ph type="dt" sz="half" idx="10"/>
          </p:nvPr>
        </p:nvSpPr>
        <p:spPr/>
        <p:txBody>
          <a:bodyPr/>
          <a:lstStyle/>
          <a:p>
            <a:fld id="{9AF5FD77-31CA-0744-BA7D-C48BBE5CD182}" type="datetimeFigureOut">
              <a:rPr lang="en-US" smtClean="0"/>
              <a:t>6/26/26</a:t>
            </a:fld>
            <a:endParaRPr lang="en-US"/>
          </a:p>
        </p:txBody>
      </p:sp>
      <p:sp>
        <p:nvSpPr>
          <p:cNvPr id="5" name="Footer Placeholder 4">
            <a:extLst>
              <a:ext uri="{FF2B5EF4-FFF2-40B4-BE49-F238E27FC236}">
                <a16:creationId xmlns:a16="http://schemas.microsoft.com/office/drawing/2014/main" id="{4CB96569-BE7C-B1C1-7A38-C1FD2B710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9D4A3-1366-436F-5E0B-697C71FD6CC6}"/>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396975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CA0CF-E505-29A0-1B55-93E47AD1464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A950F60-3628-2622-3226-21D1245F34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DD46235-6805-B6C2-337B-16F6F989C7CB}"/>
              </a:ext>
            </a:extLst>
          </p:cNvPr>
          <p:cNvSpPr>
            <a:spLocks noGrp="1"/>
          </p:cNvSpPr>
          <p:nvPr>
            <p:ph type="dt" sz="half" idx="10"/>
          </p:nvPr>
        </p:nvSpPr>
        <p:spPr/>
        <p:txBody>
          <a:bodyPr/>
          <a:lstStyle/>
          <a:p>
            <a:fld id="{9AF5FD77-31CA-0744-BA7D-C48BBE5CD182}" type="datetimeFigureOut">
              <a:rPr lang="en-US" smtClean="0"/>
              <a:t>6/26/26</a:t>
            </a:fld>
            <a:endParaRPr lang="en-US"/>
          </a:p>
        </p:txBody>
      </p:sp>
      <p:sp>
        <p:nvSpPr>
          <p:cNvPr id="5" name="Footer Placeholder 4">
            <a:extLst>
              <a:ext uri="{FF2B5EF4-FFF2-40B4-BE49-F238E27FC236}">
                <a16:creationId xmlns:a16="http://schemas.microsoft.com/office/drawing/2014/main" id="{B22973BB-5F35-6A79-7ECA-01843753C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C1572-237D-3406-ACC3-EAF691DE1231}"/>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292396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D8AB-8FCA-228B-39F1-957FC4867F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E2D3B2-ECC5-94B6-BD10-3155482AAB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FECFDE0-CBAD-6259-0BB8-0B81860368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2E1960-7C25-3580-39A5-C161A51F7F6E}"/>
              </a:ext>
            </a:extLst>
          </p:cNvPr>
          <p:cNvSpPr>
            <a:spLocks noGrp="1"/>
          </p:cNvSpPr>
          <p:nvPr>
            <p:ph type="dt" sz="half" idx="10"/>
          </p:nvPr>
        </p:nvSpPr>
        <p:spPr/>
        <p:txBody>
          <a:bodyPr/>
          <a:lstStyle/>
          <a:p>
            <a:fld id="{9AF5FD77-31CA-0744-BA7D-C48BBE5CD182}" type="datetimeFigureOut">
              <a:rPr lang="en-US" smtClean="0"/>
              <a:t>6/26/26</a:t>
            </a:fld>
            <a:endParaRPr lang="en-US"/>
          </a:p>
        </p:txBody>
      </p:sp>
      <p:sp>
        <p:nvSpPr>
          <p:cNvPr id="6" name="Footer Placeholder 5">
            <a:extLst>
              <a:ext uri="{FF2B5EF4-FFF2-40B4-BE49-F238E27FC236}">
                <a16:creationId xmlns:a16="http://schemas.microsoft.com/office/drawing/2014/main" id="{C1A1F67B-82D8-5201-79AF-5E43A3CEC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4978-E3A3-B936-6708-D810F42E24D8}"/>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134503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A908-E518-6D40-4668-765C983325A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EB8C86-F8EE-8CB7-5ABE-D5FC4A8BB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163DCC-A231-BB59-C0D6-090D1BBF60E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227F59B-38F1-19A4-6674-80FD91C692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4673485-210F-720A-B5FF-D8EE51C68B2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2210654-0885-BFE7-B5BC-174F75C37F3B}"/>
              </a:ext>
            </a:extLst>
          </p:cNvPr>
          <p:cNvSpPr>
            <a:spLocks noGrp="1"/>
          </p:cNvSpPr>
          <p:nvPr>
            <p:ph type="dt" sz="half" idx="10"/>
          </p:nvPr>
        </p:nvSpPr>
        <p:spPr/>
        <p:txBody>
          <a:bodyPr/>
          <a:lstStyle/>
          <a:p>
            <a:fld id="{9AF5FD77-31CA-0744-BA7D-C48BBE5CD182}" type="datetimeFigureOut">
              <a:rPr lang="en-US" smtClean="0"/>
              <a:t>6/26/26</a:t>
            </a:fld>
            <a:endParaRPr lang="en-US"/>
          </a:p>
        </p:txBody>
      </p:sp>
      <p:sp>
        <p:nvSpPr>
          <p:cNvPr id="8" name="Footer Placeholder 7">
            <a:extLst>
              <a:ext uri="{FF2B5EF4-FFF2-40B4-BE49-F238E27FC236}">
                <a16:creationId xmlns:a16="http://schemas.microsoft.com/office/drawing/2014/main" id="{335109C2-2DCF-C5A6-7A4D-63F9A9AD14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979BD7-4283-4ED1-4171-0081E026E8BE}"/>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222394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C310-A7DC-BEA5-D343-65B212FE255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7B2B6E1-088C-423A-8A80-0E065B399741}"/>
              </a:ext>
            </a:extLst>
          </p:cNvPr>
          <p:cNvSpPr>
            <a:spLocks noGrp="1"/>
          </p:cNvSpPr>
          <p:nvPr>
            <p:ph type="dt" sz="half" idx="10"/>
          </p:nvPr>
        </p:nvSpPr>
        <p:spPr/>
        <p:txBody>
          <a:bodyPr/>
          <a:lstStyle/>
          <a:p>
            <a:fld id="{9AF5FD77-31CA-0744-BA7D-C48BBE5CD182}" type="datetimeFigureOut">
              <a:rPr lang="en-US" smtClean="0"/>
              <a:t>6/26/26</a:t>
            </a:fld>
            <a:endParaRPr lang="en-US"/>
          </a:p>
        </p:txBody>
      </p:sp>
      <p:sp>
        <p:nvSpPr>
          <p:cNvPr id="4" name="Footer Placeholder 3">
            <a:extLst>
              <a:ext uri="{FF2B5EF4-FFF2-40B4-BE49-F238E27FC236}">
                <a16:creationId xmlns:a16="http://schemas.microsoft.com/office/drawing/2014/main" id="{EBAF35BC-E715-7662-1311-CC36D3D9A5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FA17FA-19E4-AFA2-67AF-FD68ECD190B5}"/>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128362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21045F-3EA3-3703-709C-ACEC60F3AC2A}"/>
              </a:ext>
            </a:extLst>
          </p:cNvPr>
          <p:cNvSpPr>
            <a:spLocks noGrp="1"/>
          </p:cNvSpPr>
          <p:nvPr>
            <p:ph type="dt" sz="half" idx="10"/>
          </p:nvPr>
        </p:nvSpPr>
        <p:spPr/>
        <p:txBody>
          <a:bodyPr/>
          <a:lstStyle/>
          <a:p>
            <a:fld id="{9AF5FD77-31CA-0744-BA7D-C48BBE5CD182}" type="datetimeFigureOut">
              <a:rPr lang="en-US" smtClean="0"/>
              <a:t>6/26/26</a:t>
            </a:fld>
            <a:endParaRPr lang="en-US"/>
          </a:p>
        </p:txBody>
      </p:sp>
      <p:sp>
        <p:nvSpPr>
          <p:cNvPr id="3" name="Footer Placeholder 2">
            <a:extLst>
              <a:ext uri="{FF2B5EF4-FFF2-40B4-BE49-F238E27FC236}">
                <a16:creationId xmlns:a16="http://schemas.microsoft.com/office/drawing/2014/main" id="{E46670FE-B4B1-D7CD-9A28-0B87FCDC21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43AD69-B28D-7068-8806-52CD06451E23}"/>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325697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8030-7A79-96E5-86E0-3B05597ABB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4E540B6-7329-5CFF-79DF-DDF7B272EC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FB837E1-DC6D-2C8E-C34B-5A7885860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6CE61E-E562-6142-7CD8-CDADED2269A4}"/>
              </a:ext>
            </a:extLst>
          </p:cNvPr>
          <p:cNvSpPr>
            <a:spLocks noGrp="1"/>
          </p:cNvSpPr>
          <p:nvPr>
            <p:ph type="dt" sz="half" idx="10"/>
          </p:nvPr>
        </p:nvSpPr>
        <p:spPr/>
        <p:txBody>
          <a:bodyPr/>
          <a:lstStyle/>
          <a:p>
            <a:fld id="{9AF5FD77-31CA-0744-BA7D-C48BBE5CD182}" type="datetimeFigureOut">
              <a:rPr lang="en-US" smtClean="0"/>
              <a:t>6/26/26</a:t>
            </a:fld>
            <a:endParaRPr lang="en-US"/>
          </a:p>
        </p:txBody>
      </p:sp>
      <p:sp>
        <p:nvSpPr>
          <p:cNvPr id="6" name="Footer Placeholder 5">
            <a:extLst>
              <a:ext uri="{FF2B5EF4-FFF2-40B4-BE49-F238E27FC236}">
                <a16:creationId xmlns:a16="http://schemas.microsoft.com/office/drawing/2014/main" id="{56838018-3D6D-9F51-C150-CE2A580948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B4601-F5CC-BD1A-43B0-3CDB2FAE2343}"/>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217800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AA653-C5B6-52E1-F6F9-99B8F83167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341F2E2-8A52-5583-8B5A-6CDFD5D6B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4BC747-B3CB-F7C3-4869-BA08A5776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35FF5E-3ED2-FE24-302F-7330E202F833}"/>
              </a:ext>
            </a:extLst>
          </p:cNvPr>
          <p:cNvSpPr>
            <a:spLocks noGrp="1"/>
          </p:cNvSpPr>
          <p:nvPr>
            <p:ph type="dt" sz="half" idx="10"/>
          </p:nvPr>
        </p:nvSpPr>
        <p:spPr/>
        <p:txBody>
          <a:bodyPr/>
          <a:lstStyle/>
          <a:p>
            <a:fld id="{9AF5FD77-31CA-0744-BA7D-C48BBE5CD182}" type="datetimeFigureOut">
              <a:rPr lang="en-US" smtClean="0"/>
              <a:t>6/26/26</a:t>
            </a:fld>
            <a:endParaRPr lang="en-US"/>
          </a:p>
        </p:txBody>
      </p:sp>
      <p:sp>
        <p:nvSpPr>
          <p:cNvPr id="6" name="Footer Placeholder 5">
            <a:extLst>
              <a:ext uri="{FF2B5EF4-FFF2-40B4-BE49-F238E27FC236}">
                <a16:creationId xmlns:a16="http://schemas.microsoft.com/office/drawing/2014/main" id="{47B5D072-7AE7-D17D-C4D9-7DDB13E7E5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239817-8E99-50BB-2BA2-686E4200E8EC}"/>
              </a:ext>
            </a:extLst>
          </p:cNvPr>
          <p:cNvSpPr>
            <a:spLocks noGrp="1"/>
          </p:cNvSpPr>
          <p:nvPr>
            <p:ph type="sldNum" sz="quarter" idx="12"/>
          </p:nvPr>
        </p:nvSpPr>
        <p:spPr/>
        <p:txBody>
          <a:bodyPr/>
          <a:lstStyle/>
          <a:p>
            <a:fld id="{59FC3E4E-ACAD-B94E-925A-D3F1BE1E7CDE}" type="slidenum">
              <a:rPr lang="en-US" smtClean="0"/>
              <a:t>‹#›</a:t>
            </a:fld>
            <a:endParaRPr lang="en-US"/>
          </a:p>
        </p:txBody>
      </p:sp>
    </p:spTree>
    <p:extLst>
      <p:ext uri="{BB962C8B-B14F-4D97-AF65-F5344CB8AC3E}">
        <p14:creationId xmlns:p14="http://schemas.microsoft.com/office/powerpoint/2010/main" val="49371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191176-0738-C62D-2AA0-491F8FAAE7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852F7EC-48C1-3FEC-E9F3-ED553BB926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5C0F04-B752-5AE5-3A28-CDBC262DD0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F5FD77-31CA-0744-BA7D-C48BBE5CD182}" type="datetimeFigureOut">
              <a:rPr lang="en-US" smtClean="0"/>
              <a:t>6/26/26</a:t>
            </a:fld>
            <a:endParaRPr lang="en-US"/>
          </a:p>
        </p:txBody>
      </p:sp>
      <p:sp>
        <p:nvSpPr>
          <p:cNvPr id="5" name="Footer Placeholder 4">
            <a:extLst>
              <a:ext uri="{FF2B5EF4-FFF2-40B4-BE49-F238E27FC236}">
                <a16:creationId xmlns:a16="http://schemas.microsoft.com/office/drawing/2014/main" id="{CC0D766C-378D-5624-9DAD-E15D5CF9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4EA0CA6-0268-4458-816B-32B9E7B72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FC3E4E-ACAD-B94E-925A-D3F1BE1E7CDE}" type="slidenum">
              <a:rPr lang="en-US" smtClean="0"/>
              <a:t>‹#›</a:t>
            </a:fld>
            <a:endParaRPr lang="en-US"/>
          </a:p>
        </p:txBody>
      </p:sp>
    </p:spTree>
    <p:extLst>
      <p:ext uri="{BB962C8B-B14F-4D97-AF65-F5344CB8AC3E}">
        <p14:creationId xmlns:p14="http://schemas.microsoft.com/office/powerpoint/2010/main" val="28476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untain with smoke and flames&#10;&#10;AI-generated content may be incorrect.">
            <a:extLst>
              <a:ext uri="{FF2B5EF4-FFF2-40B4-BE49-F238E27FC236}">
                <a16:creationId xmlns:a16="http://schemas.microsoft.com/office/drawing/2014/main" id="{07956C06-EC15-021E-0FE1-8BB20D12032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1240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899BA-28E3-AD34-ADC0-53D8AB2AA2E4}"/>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7DE372E1-405D-9346-338A-D3DFFCFB49E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293FC84-621D-31DB-D301-92393AA964A1}"/>
              </a:ext>
            </a:extLst>
          </p:cNvPr>
          <p:cNvSpPr txBox="1"/>
          <p:nvPr/>
        </p:nvSpPr>
        <p:spPr>
          <a:xfrm>
            <a:off x="751561" y="2884235"/>
            <a:ext cx="5874707" cy="1089529"/>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LIGHTNING FLASHING FROM HIS HAND</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6652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63CE8-A17A-CB36-B148-E1E90BD0DA25}"/>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7C87A22A-B9F9-A3B5-4714-F1A9C7E8E8AC}"/>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F48A697-33F1-2D6B-4AB4-ADFC9F90B9CE}"/>
              </a:ext>
            </a:extLst>
          </p:cNvPr>
          <p:cNvSpPr txBox="1"/>
          <p:nvPr/>
        </p:nvSpPr>
        <p:spPr>
          <a:xfrm>
            <a:off x="739035" y="1582340"/>
            <a:ext cx="6338172" cy="3693319"/>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Habakkuk 3:1-4</a:t>
            </a:r>
          </a:p>
          <a:p>
            <a:pPr>
              <a:lnSpc>
                <a:spcPct val="90000"/>
              </a:lnSpc>
            </a:pPr>
            <a:r>
              <a:rPr lang="en-US" sz="3200" dirty="0">
                <a:solidFill>
                  <a:schemeClr val="bg1"/>
                </a:solidFill>
                <a:latin typeface="Calibri" panose="020F0502020204030204" pitchFamily="34" charset="0"/>
                <a:cs typeface="Calibri" panose="020F0502020204030204" pitchFamily="34" charset="0"/>
              </a:rPr>
              <a:t>1 A prayer of Habakkuk the prophet, on </a:t>
            </a:r>
            <a:r>
              <a:rPr lang="en-US" sz="3200" dirty="0" err="1">
                <a:solidFill>
                  <a:schemeClr val="bg1"/>
                </a:solidFill>
                <a:latin typeface="Calibri" panose="020F0502020204030204" pitchFamily="34" charset="0"/>
                <a:cs typeface="Calibri" panose="020F0502020204030204" pitchFamily="34" charset="0"/>
              </a:rPr>
              <a:t>Shigionoth</a:t>
            </a:r>
            <a:r>
              <a:rPr lang="en-US" sz="3200" dirty="0">
                <a:solidFill>
                  <a:schemeClr val="bg1"/>
                </a:solidFill>
                <a:latin typeface="Calibri" panose="020F0502020204030204" pitchFamily="34" charset="0"/>
                <a:cs typeface="Calibri" panose="020F0502020204030204" pitchFamily="34" charset="0"/>
              </a:rPr>
              <a:t>. </a:t>
            </a:r>
          </a:p>
          <a:p>
            <a:pPr>
              <a:lnSpc>
                <a:spcPct val="90000"/>
              </a:lnSpc>
            </a:pPr>
            <a:r>
              <a:rPr lang="en-US" sz="3200" dirty="0">
                <a:solidFill>
                  <a:schemeClr val="bg1"/>
                </a:solidFill>
                <a:latin typeface="Calibri" panose="020F0502020204030204" pitchFamily="34" charset="0"/>
                <a:cs typeface="Calibri" panose="020F0502020204030204" pitchFamily="34" charset="0"/>
              </a:rPr>
              <a:t>2 O LORD, I have heard Your speech and was afraid; O LORD, revive Your work in the midst of the years! In the midst of the years make it known; In wrath remember mercy. </a:t>
            </a:r>
          </a:p>
        </p:txBody>
      </p:sp>
    </p:spTree>
    <p:extLst>
      <p:ext uri="{BB962C8B-B14F-4D97-AF65-F5344CB8AC3E}">
        <p14:creationId xmlns:p14="http://schemas.microsoft.com/office/powerpoint/2010/main" val="212008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F85BC-CD15-7590-0CCA-4BE03D2CEE20}"/>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FD0F68A4-E9B7-DB9A-2CD2-76D990D0091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A12BDD4B-D4E1-C191-393E-D20D4F6AF6B8}"/>
              </a:ext>
            </a:extLst>
          </p:cNvPr>
          <p:cNvSpPr txBox="1"/>
          <p:nvPr/>
        </p:nvSpPr>
        <p:spPr>
          <a:xfrm>
            <a:off x="713982" y="1670022"/>
            <a:ext cx="6338172" cy="3693319"/>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Habakkuk 3:1-4</a:t>
            </a:r>
          </a:p>
          <a:p>
            <a:pPr>
              <a:lnSpc>
                <a:spcPct val="90000"/>
              </a:lnSpc>
            </a:pPr>
            <a:r>
              <a:rPr lang="en-US" sz="3200" dirty="0">
                <a:solidFill>
                  <a:schemeClr val="bg1"/>
                </a:solidFill>
                <a:latin typeface="Calibri" panose="020F0502020204030204" pitchFamily="34" charset="0"/>
                <a:cs typeface="Calibri" panose="020F0502020204030204" pitchFamily="34" charset="0"/>
              </a:rPr>
              <a:t>3 God came from Teman, The Holy One from Mount Paran. Selah. His glory covered the heavens, And the earth was full of His praise. </a:t>
            </a:r>
          </a:p>
          <a:p>
            <a:pPr>
              <a:lnSpc>
                <a:spcPct val="90000"/>
              </a:lnSpc>
            </a:pPr>
            <a:r>
              <a:rPr lang="en-US" sz="3200" dirty="0">
                <a:solidFill>
                  <a:schemeClr val="bg1"/>
                </a:solidFill>
                <a:latin typeface="Calibri" panose="020F0502020204030204" pitchFamily="34" charset="0"/>
                <a:cs typeface="Calibri" panose="020F0502020204030204" pitchFamily="34" charset="0"/>
              </a:rPr>
              <a:t>4 His brightness was like the light; He had rays flashing from His hand, And there His power was hidden. </a:t>
            </a:r>
          </a:p>
        </p:txBody>
      </p:sp>
    </p:spTree>
    <p:extLst>
      <p:ext uri="{BB962C8B-B14F-4D97-AF65-F5344CB8AC3E}">
        <p14:creationId xmlns:p14="http://schemas.microsoft.com/office/powerpoint/2010/main" val="36403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C4A25-82E8-F817-3616-CD69D1621D9C}"/>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43E5870A-97F5-92BD-D5D5-5F659ADD9A50}"/>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429C4A8-6F0C-CEE1-3758-8E4C8179244F}"/>
              </a:ext>
            </a:extLst>
          </p:cNvPr>
          <p:cNvSpPr txBox="1"/>
          <p:nvPr/>
        </p:nvSpPr>
        <p:spPr>
          <a:xfrm>
            <a:off x="751561" y="2884235"/>
            <a:ext cx="5874707" cy="1089529"/>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THE LORD'S DELIVERANCE COMES LIKE LIGHTNING</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981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13C78-12AF-3750-8CFB-AA3DF3EA8A1A}"/>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E6E2685E-6160-A5FF-D05E-4D8A3BA7EC50}"/>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795D671-3A1C-E461-5F73-751B432377D7}"/>
              </a:ext>
            </a:extLst>
          </p:cNvPr>
          <p:cNvSpPr txBox="1"/>
          <p:nvPr/>
        </p:nvSpPr>
        <p:spPr>
          <a:xfrm>
            <a:off x="663878" y="1803939"/>
            <a:ext cx="6338172" cy="3250121"/>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2 Samuel 22:14,15 </a:t>
            </a:r>
          </a:p>
          <a:p>
            <a:pPr>
              <a:lnSpc>
                <a:spcPct val="90000"/>
              </a:lnSpc>
            </a:pPr>
            <a:r>
              <a:rPr lang="en-US" sz="3200" dirty="0">
                <a:solidFill>
                  <a:schemeClr val="bg1"/>
                </a:solidFill>
                <a:latin typeface="Calibri" panose="020F0502020204030204" pitchFamily="34" charset="0"/>
                <a:cs typeface="Calibri" panose="020F0502020204030204" pitchFamily="34" charset="0"/>
              </a:rPr>
              <a:t>14 "The LORD thundered from heaven, And the Most High uttered His voice. </a:t>
            </a:r>
          </a:p>
          <a:p>
            <a:pPr>
              <a:lnSpc>
                <a:spcPct val="90000"/>
              </a:lnSpc>
            </a:pPr>
            <a:r>
              <a:rPr lang="en-US" sz="3200" dirty="0">
                <a:solidFill>
                  <a:schemeClr val="bg1"/>
                </a:solidFill>
                <a:latin typeface="Calibri" panose="020F0502020204030204" pitchFamily="34" charset="0"/>
                <a:cs typeface="Calibri" panose="020F0502020204030204" pitchFamily="34" charset="0"/>
              </a:rPr>
              <a:t>15 He sent out arrows and scattered them; Lightning bolts, and He vanquished them.</a:t>
            </a:r>
          </a:p>
        </p:txBody>
      </p:sp>
    </p:spTree>
    <p:extLst>
      <p:ext uri="{BB962C8B-B14F-4D97-AF65-F5344CB8AC3E}">
        <p14:creationId xmlns:p14="http://schemas.microsoft.com/office/powerpoint/2010/main" val="2302190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E9FA6-85D2-D8B7-36F3-845DDEEFF1DC}"/>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0F208C6B-4D37-46DF-FA2A-ADD377B8E12A}"/>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15ADC21-D0FB-ACDB-45DE-2D8B72FB4012}"/>
              </a:ext>
            </a:extLst>
          </p:cNvPr>
          <p:cNvSpPr txBox="1"/>
          <p:nvPr/>
        </p:nvSpPr>
        <p:spPr>
          <a:xfrm>
            <a:off x="789139" y="695944"/>
            <a:ext cx="6576165" cy="5466112"/>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Zechariah 9:14-16</a:t>
            </a:r>
          </a:p>
          <a:p>
            <a:pPr>
              <a:lnSpc>
                <a:spcPct val="90000"/>
              </a:lnSpc>
            </a:pPr>
            <a:r>
              <a:rPr lang="en-US" sz="3200" dirty="0">
                <a:solidFill>
                  <a:schemeClr val="bg1"/>
                </a:solidFill>
                <a:latin typeface="Calibri" panose="020F0502020204030204" pitchFamily="34" charset="0"/>
                <a:cs typeface="Calibri" panose="020F0502020204030204" pitchFamily="34" charset="0"/>
              </a:rPr>
              <a:t>14 Then the LORD will be seen over them, And His arrow will go forth like lightning. The Lord GOD will blow the trumpet, And go with whirlwinds from the south. </a:t>
            </a:r>
          </a:p>
          <a:p>
            <a:pPr>
              <a:lnSpc>
                <a:spcPct val="90000"/>
              </a:lnSpc>
            </a:pPr>
            <a:r>
              <a:rPr lang="en-US" sz="3200" dirty="0">
                <a:solidFill>
                  <a:schemeClr val="bg1"/>
                </a:solidFill>
                <a:latin typeface="Calibri" panose="020F0502020204030204" pitchFamily="34" charset="0"/>
                <a:cs typeface="Calibri" panose="020F0502020204030204" pitchFamily="34" charset="0"/>
              </a:rPr>
              <a:t>15 The LORD of hosts will defend them; They shall devour and subdue with slingstones. They shall drink and roar as if with wine; They shall be filled with blood like basins, Like the corners of the altar. </a:t>
            </a:r>
          </a:p>
        </p:txBody>
      </p:sp>
    </p:spTree>
    <p:extLst>
      <p:ext uri="{BB962C8B-B14F-4D97-AF65-F5344CB8AC3E}">
        <p14:creationId xmlns:p14="http://schemas.microsoft.com/office/powerpoint/2010/main" val="1025014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91BE8-D980-E3A1-316B-3708A37C790A}"/>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F0E41C85-7A1C-6D17-08C4-7F5CE2E8AB0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AA32C9D7-EFEC-F5C3-E51F-EEC37FD6C2C3}"/>
              </a:ext>
            </a:extLst>
          </p:cNvPr>
          <p:cNvSpPr txBox="1"/>
          <p:nvPr/>
        </p:nvSpPr>
        <p:spPr>
          <a:xfrm>
            <a:off x="789139" y="2025539"/>
            <a:ext cx="6576165" cy="2806922"/>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Zechariah 9:14-16</a:t>
            </a:r>
          </a:p>
          <a:p>
            <a:pPr>
              <a:lnSpc>
                <a:spcPct val="90000"/>
              </a:lnSpc>
            </a:pPr>
            <a:r>
              <a:rPr lang="en-US" sz="3200" dirty="0">
                <a:solidFill>
                  <a:schemeClr val="bg1"/>
                </a:solidFill>
                <a:latin typeface="Calibri" panose="020F0502020204030204" pitchFamily="34" charset="0"/>
                <a:cs typeface="Calibri" panose="020F0502020204030204" pitchFamily="34" charset="0"/>
              </a:rPr>
              <a:t>16 The LORD their God will save them in that day, As the flock of His people. For they shall be like the jewels of a crown, Lifted like a banner over His land—</a:t>
            </a:r>
          </a:p>
        </p:txBody>
      </p:sp>
    </p:spTree>
    <p:extLst>
      <p:ext uri="{BB962C8B-B14F-4D97-AF65-F5344CB8AC3E}">
        <p14:creationId xmlns:p14="http://schemas.microsoft.com/office/powerpoint/2010/main" val="208150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F3BA4-270D-4B17-BA2E-FF2406CF82EE}"/>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2A7D8AAF-A242-8FDB-B53F-149B51442CE7}"/>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6D2E96F-6DDD-CACF-54CC-B908F3839B3B}"/>
              </a:ext>
            </a:extLst>
          </p:cNvPr>
          <p:cNvSpPr txBox="1"/>
          <p:nvPr/>
        </p:nvSpPr>
        <p:spPr>
          <a:xfrm>
            <a:off x="751561" y="2884235"/>
            <a:ext cx="5874707" cy="1089529"/>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ENCOUNTERING THE LIGHTNINGS OF GOD</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9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02EDD-B13B-4C2A-38E0-A53571003A75}"/>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AEAC02DB-D9D1-B71D-E7AF-FAAC0DA809AB}"/>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FD90CEC-E311-0C41-ADDC-6084089A1DFF}"/>
              </a:ext>
            </a:extLst>
          </p:cNvPr>
          <p:cNvSpPr txBox="1"/>
          <p:nvPr/>
        </p:nvSpPr>
        <p:spPr>
          <a:xfrm>
            <a:off x="739035" y="695944"/>
            <a:ext cx="6375749" cy="5466112"/>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Acts 9:1-6</a:t>
            </a:r>
          </a:p>
          <a:p>
            <a:pPr>
              <a:lnSpc>
                <a:spcPct val="90000"/>
              </a:lnSpc>
            </a:pPr>
            <a:r>
              <a:rPr lang="en-US" sz="3200" dirty="0">
                <a:solidFill>
                  <a:schemeClr val="bg1"/>
                </a:solidFill>
                <a:latin typeface="Calibri" panose="020F0502020204030204" pitchFamily="34" charset="0"/>
                <a:cs typeface="Calibri" panose="020F0502020204030204" pitchFamily="34" charset="0"/>
              </a:rPr>
              <a:t>1 Then Saul, still breathing threats and murder against the disciples of the Lord, went to the high priest </a:t>
            </a:r>
          </a:p>
          <a:p>
            <a:pPr>
              <a:lnSpc>
                <a:spcPct val="90000"/>
              </a:lnSpc>
            </a:pPr>
            <a:r>
              <a:rPr lang="en-US" sz="3200" dirty="0">
                <a:solidFill>
                  <a:schemeClr val="bg1"/>
                </a:solidFill>
                <a:latin typeface="Calibri" panose="020F0502020204030204" pitchFamily="34" charset="0"/>
                <a:cs typeface="Calibri" panose="020F0502020204030204" pitchFamily="34" charset="0"/>
              </a:rPr>
              <a:t>2 and asked letters from him to the synagogues of Damascus, so that if he found any who were of the Way, whether men or women, he might bring them bound to Jerusalem. </a:t>
            </a:r>
          </a:p>
          <a:p>
            <a:pPr>
              <a:lnSpc>
                <a:spcPct val="90000"/>
              </a:lnSpc>
            </a:pPr>
            <a:r>
              <a:rPr lang="en-US" sz="3200" dirty="0">
                <a:solidFill>
                  <a:schemeClr val="bg1"/>
                </a:solidFill>
                <a:latin typeface="Calibri" panose="020F0502020204030204" pitchFamily="34" charset="0"/>
                <a:cs typeface="Calibri" panose="020F0502020204030204" pitchFamily="34" charset="0"/>
              </a:rPr>
              <a:t>3 As he journeyed he came near Damascus, and suddenly a light shone around him from heaven. </a:t>
            </a:r>
          </a:p>
        </p:txBody>
      </p:sp>
    </p:spTree>
    <p:extLst>
      <p:ext uri="{BB962C8B-B14F-4D97-AF65-F5344CB8AC3E}">
        <p14:creationId xmlns:p14="http://schemas.microsoft.com/office/powerpoint/2010/main" val="2107183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BC541-8B58-F47B-3103-0D4AC0F005B0}"/>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E6F2AAB7-D522-A329-86EF-2245AC5C8D4B}"/>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F48A24B-CF80-A455-A845-5D1E554ECDA9}"/>
              </a:ext>
            </a:extLst>
          </p:cNvPr>
          <p:cNvSpPr txBox="1"/>
          <p:nvPr/>
        </p:nvSpPr>
        <p:spPr>
          <a:xfrm>
            <a:off x="701456" y="474345"/>
            <a:ext cx="6375749" cy="5909310"/>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Acts 9:1-6</a:t>
            </a:r>
          </a:p>
          <a:p>
            <a:pPr>
              <a:lnSpc>
                <a:spcPct val="90000"/>
              </a:lnSpc>
            </a:pPr>
            <a:r>
              <a:rPr lang="en-US" sz="3200" dirty="0">
                <a:solidFill>
                  <a:schemeClr val="bg1"/>
                </a:solidFill>
                <a:latin typeface="Calibri" panose="020F0502020204030204" pitchFamily="34" charset="0"/>
                <a:cs typeface="Calibri" panose="020F0502020204030204" pitchFamily="34" charset="0"/>
              </a:rPr>
              <a:t>4 Then he fell to the ground, and heard a voice saying to him, "Saul, Saul, why are you persecuting Me?" </a:t>
            </a:r>
          </a:p>
          <a:p>
            <a:pPr>
              <a:lnSpc>
                <a:spcPct val="90000"/>
              </a:lnSpc>
            </a:pPr>
            <a:r>
              <a:rPr lang="en-US" sz="3200" dirty="0">
                <a:solidFill>
                  <a:schemeClr val="bg1"/>
                </a:solidFill>
                <a:latin typeface="Calibri" panose="020F0502020204030204" pitchFamily="34" charset="0"/>
                <a:cs typeface="Calibri" panose="020F0502020204030204" pitchFamily="34" charset="0"/>
              </a:rPr>
              <a:t>5 And he said, "Who are You, Lord?" Then the Lord said, "I am Jesus, whom you are persecuting. It is hard for you to kick against the goads." </a:t>
            </a:r>
          </a:p>
          <a:p>
            <a:pPr>
              <a:lnSpc>
                <a:spcPct val="90000"/>
              </a:lnSpc>
            </a:pPr>
            <a:r>
              <a:rPr lang="en-US" sz="3200" dirty="0">
                <a:solidFill>
                  <a:schemeClr val="bg1"/>
                </a:solidFill>
                <a:latin typeface="Calibri" panose="020F0502020204030204" pitchFamily="34" charset="0"/>
                <a:cs typeface="Calibri" panose="020F0502020204030204" pitchFamily="34" charset="0"/>
              </a:rPr>
              <a:t>6 So he, trembling and astonished, said, "Lord, what do You want me to do?" Then the Lord said to him, "Arise and go into the city, and you will be told what you must do." </a:t>
            </a:r>
          </a:p>
        </p:txBody>
      </p:sp>
    </p:spTree>
    <p:extLst>
      <p:ext uri="{BB962C8B-B14F-4D97-AF65-F5344CB8AC3E}">
        <p14:creationId xmlns:p14="http://schemas.microsoft.com/office/powerpoint/2010/main" val="42790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04330-02C3-18AF-E398-CF7B3CED6652}"/>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B3E22E5E-19FB-0CA2-2603-41D75E988823}"/>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11E19E7-0B16-E654-00D2-7952E64ECD4A}"/>
              </a:ext>
            </a:extLst>
          </p:cNvPr>
          <p:cNvSpPr txBox="1"/>
          <p:nvPr/>
        </p:nvSpPr>
        <p:spPr>
          <a:xfrm>
            <a:off x="751561" y="2884235"/>
            <a:ext cx="5874707" cy="1089529"/>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HEAVENLY COUNTENANCE LIKE LIGHTNING</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8030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0AB5D-AEE4-A5D5-58AA-50092993FB87}"/>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F10BEF47-2795-1EA0-AC7A-68B74A9572D0}"/>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5A6F55-60B3-BB74-5728-8382A84FFBA9}"/>
              </a:ext>
            </a:extLst>
          </p:cNvPr>
          <p:cNvSpPr txBox="1"/>
          <p:nvPr/>
        </p:nvSpPr>
        <p:spPr>
          <a:xfrm>
            <a:off x="701457" y="3133534"/>
            <a:ext cx="6663847" cy="590931"/>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HIS COMING IS LIKE LIGHTNING</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8033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648CA-0912-0768-FB30-D096FC328EE9}"/>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0F6C5799-8840-BC36-F2F0-A11B421927CC}"/>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80CB285-B025-CF43-4FA9-A786FD09B312}"/>
              </a:ext>
            </a:extLst>
          </p:cNvPr>
          <p:cNvSpPr txBox="1"/>
          <p:nvPr/>
        </p:nvSpPr>
        <p:spPr>
          <a:xfrm>
            <a:off x="726509" y="2468737"/>
            <a:ext cx="6413328" cy="1920526"/>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Matthew 24:27 (Luke 17:24)</a:t>
            </a:r>
          </a:p>
          <a:p>
            <a:pPr>
              <a:lnSpc>
                <a:spcPct val="90000"/>
              </a:lnSpc>
            </a:pPr>
            <a:r>
              <a:rPr lang="en-US" sz="3200" dirty="0">
                <a:solidFill>
                  <a:schemeClr val="bg1"/>
                </a:solidFill>
                <a:latin typeface="Calibri" panose="020F0502020204030204" pitchFamily="34" charset="0"/>
                <a:cs typeface="Calibri" panose="020F0502020204030204" pitchFamily="34" charset="0"/>
              </a:rPr>
              <a:t>For as the lightning comes from the east and flashes to the west, so also will the coming of the Son of Man be.</a:t>
            </a:r>
          </a:p>
        </p:txBody>
      </p:sp>
    </p:spTree>
    <p:extLst>
      <p:ext uri="{BB962C8B-B14F-4D97-AF65-F5344CB8AC3E}">
        <p14:creationId xmlns:p14="http://schemas.microsoft.com/office/powerpoint/2010/main" val="3298679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859B5-FF2A-B604-CD07-EDE69FCFE9CC}"/>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4F3CBCF3-6386-ECA6-87C2-0E26D159316B}"/>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1304823-82E4-844D-5CCD-939CBBA162CD}"/>
              </a:ext>
            </a:extLst>
          </p:cNvPr>
          <p:cNvSpPr txBox="1"/>
          <p:nvPr/>
        </p:nvSpPr>
        <p:spPr>
          <a:xfrm>
            <a:off x="789137" y="917543"/>
            <a:ext cx="6137755" cy="5022914"/>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Daniel 10:5,6</a:t>
            </a:r>
          </a:p>
          <a:p>
            <a:pPr>
              <a:lnSpc>
                <a:spcPct val="90000"/>
              </a:lnSpc>
            </a:pPr>
            <a:r>
              <a:rPr lang="en-US" sz="3200" dirty="0">
                <a:solidFill>
                  <a:schemeClr val="bg1"/>
                </a:solidFill>
                <a:latin typeface="Calibri" panose="020F0502020204030204" pitchFamily="34" charset="0"/>
                <a:cs typeface="Calibri" panose="020F0502020204030204" pitchFamily="34" charset="0"/>
              </a:rPr>
              <a:t>5 I lifted my eyes and looked, and behold, a certain man clothed in linen, whose waist was girded with gold of Uphaz! </a:t>
            </a:r>
          </a:p>
          <a:p>
            <a:pPr>
              <a:lnSpc>
                <a:spcPct val="90000"/>
              </a:lnSpc>
            </a:pPr>
            <a:r>
              <a:rPr lang="en-US" sz="3200" dirty="0">
                <a:solidFill>
                  <a:schemeClr val="bg1"/>
                </a:solidFill>
                <a:latin typeface="Calibri" panose="020F0502020204030204" pitchFamily="34" charset="0"/>
                <a:cs typeface="Calibri" panose="020F0502020204030204" pitchFamily="34" charset="0"/>
              </a:rPr>
              <a:t>6 His body was like beryl, his face like the appearance of lightning, his eyes like torches of fire, his arms and feet like burnished bronze in color, and the sound of his words like the voice of a multitude. </a:t>
            </a:r>
          </a:p>
        </p:txBody>
      </p:sp>
    </p:spTree>
    <p:extLst>
      <p:ext uri="{BB962C8B-B14F-4D97-AF65-F5344CB8AC3E}">
        <p14:creationId xmlns:p14="http://schemas.microsoft.com/office/powerpoint/2010/main" val="1853210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D4C83-9DF5-0D59-8AC4-BB9E099A1A9F}"/>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CCF9806D-3B95-B2F8-FE3A-23EC8AF807CB}"/>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660F24A7-AC68-B8B6-2D4E-0329628DA495}"/>
              </a:ext>
            </a:extLst>
          </p:cNvPr>
          <p:cNvSpPr txBox="1"/>
          <p:nvPr/>
        </p:nvSpPr>
        <p:spPr>
          <a:xfrm>
            <a:off x="613773" y="252746"/>
            <a:ext cx="7014578" cy="6352508"/>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Matthew 28:1-4</a:t>
            </a:r>
          </a:p>
          <a:p>
            <a:pPr>
              <a:lnSpc>
                <a:spcPct val="90000"/>
              </a:lnSpc>
            </a:pPr>
            <a:r>
              <a:rPr lang="en-US" sz="3200" dirty="0">
                <a:solidFill>
                  <a:schemeClr val="bg1"/>
                </a:solidFill>
                <a:latin typeface="Calibri" panose="020F0502020204030204" pitchFamily="34" charset="0"/>
                <a:cs typeface="Calibri" panose="020F0502020204030204" pitchFamily="34" charset="0"/>
              </a:rPr>
              <a:t>1 Now after the Sabbath, as the first day of the week began to dawn, Mary Magdalene and the other Mary came to see the tomb. </a:t>
            </a:r>
          </a:p>
          <a:p>
            <a:pPr>
              <a:lnSpc>
                <a:spcPct val="90000"/>
              </a:lnSpc>
            </a:pPr>
            <a:r>
              <a:rPr lang="en-US" sz="3200" dirty="0">
                <a:solidFill>
                  <a:schemeClr val="bg1"/>
                </a:solidFill>
                <a:latin typeface="Calibri" panose="020F0502020204030204" pitchFamily="34" charset="0"/>
                <a:cs typeface="Calibri" panose="020F0502020204030204" pitchFamily="34" charset="0"/>
              </a:rPr>
              <a:t>2 And behold, there was a great earthquake; for an angel of the Lord descended from heaven, and came and rolled back the stone from the door, and sat on it. </a:t>
            </a:r>
          </a:p>
          <a:p>
            <a:pPr>
              <a:lnSpc>
                <a:spcPct val="90000"/>
              </a:lnSpc>
            </a:pPr>
            <a:r>
              <a:rPr lang="en-US" sz="3200" dirty="0">
                <a:solidFill>
                  <a:schemeClr val="bg1"/>
                </a:solidFill>
                <a:latin typeface="Calibri" panose="020F0502020204030204" pitchFamily="34" charset="0"/>
                <a:cs typeface="Calibri" panose="020F0502020204030204" pitchFamily="34" charset="0"/>
              </a:rPr>
              <a:t>3 His countenance was like lightning, and his clothing as white as snow. </a:t>
            </a:r>
          </a:p>
          <a:p>
            <a:pPr>
              <a:lnSpc>
                <a:spcPct val="90000"/>
              </a:lnSpc>
            </a:pPr>
            <a:r>
              <a:rPr lang="en-US" sz="3200" dirty="0">
                <a:solidFill>
                  <a:schemeClr val="bg1"/>
                </a:solidFill>
                <a:latin typeface="Calibri" panose="020F0502020204030204" pitchFamily="34" charset="0"/>
                <a:cs typeface="Calibri" panose="020F0502020204030204" pitchFamily="34" charset="0"/>
              </a:rPr>
              <a:t>4 And the guards shook for fear of him, and became like dead men. </a:t>
            </a:r>
          </a:p>
        </p:txBody>
      </p:sp>
    </p:spTree>
    <p:extLst>
      <p:ext uri="{BB962C8B-B14F-4D97-AF65-F5344CB8AC3E}">
        <p14:creationId xmlns:p14="http://schemas.microsoft.com/office/powerpoint/2010/main" val="3412928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344E2-24AA-A556-1380-6493F3E7EB3E}"/>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592A4846-5319-72B2-AD0B-DFFA0274751F}"/>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A9689DD-749B-4609-B341-219E222C3447}"/>
              </a:ext>
            </a:extLst>
          </p:cNvPr>
          <p:cNvSpPr txBox="1"/>
          <p:nvPr/>
        </p:nvSpPr>
        <p:spPr>
          <a:xfrm>
            <a:off x="751561" y="2884235"/>
            <a:ext cx="5874707" cy="1089529"/>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THE LIGHTNING OF HIS PRESENCE</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1122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8ECD5-96A5-CD23-CCF9-C40B3C4AE230}"/>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B6F63E92-B029-1A53-0355-2191616DC77F}"/>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A6CCEDC3-3C23-C471-3897-35682008E75D}"/>
              </a:ext>
            </a:extLst>
          </p:cNvPr>
          <p:cNvSpPr txBox="1"/>
          <p:nvPr/>
        </p:nvSpPr>
        <p:spPr>
          <a:xfrm>
            <a:off x="613773" y="1139142"/>
            <a:ext cx="6688901" cy="4579715"/>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Exodus 20:18-21 </a:t>
            </a:r>
          </a:p>
          <a:p>
            <a:pPr>
              <a:lnSpc>
                <a:spcPct val="90000"/>
              </a:lnSpc>
            </a:pPr>
            <a:r>
              <a:rPr lang="en-US" sz="3200" dirty="0">
                <a:solidFill>
                  <a:schemeClr val="bg1"/>
                </a:solidFill>
                <a:latin typeface="Calibri" panose="020F0502020204030204" pitchFamily="34" charset="0"/>
                <a:cs typeface="Calibri" panose="020F0502020204030204" pitchFamily="34" charset="0"/>
              </a:rPr>
              <a:t>18 Now all the people witnessed the </a:t>
            </a:r>
            <a:r>
              <a:rPr lang="en-US" sz="3200" dirty="0" err="1">
                <a:solidFill>
                  <a:schemeClr val="bg1"/>
                </a:solidFill>
                <a:latin typeface="Calibri" panose="020F0502020204030204" pitchFamily="34" charset="0"/>
                <a:cs typeface="Calibri" panose="020F0502020204030204" pitchFamily="34" charset="0"/>
              </a:rPr>
              <a:t>thunderings</a:t>
            </a:r>
            <a:r>
              <a:rPr lang="en-US" sz="3200" dirty="0">
                <a:solidFill>
                  <a:schemeClr val="bg1"/>
                </a:solidFill>
                <a:latin typeface="Calibri" panose="020F0502020204030204" pitchFamily="34" charset="0"/>
                <a:cs typeface="Calibri" panose="020F0502020204030204" pitchFamily="34" charset="0"/>
              </a:rPr>
              <a:t>, the lightning flashes, the sound of the trumpet, and the mountain smoking; and when the people saw it, they trembled and stood afar off.</a:t>
            </a:r>
          </a:p>
          <a:p>
            <a:pPr>
              <a:lnSpc>
                <a:spcPct val="90000"/>
              </a:lnSpc>
            </a:pPr>
            <a:r>
              <a:rPr lang="en-US" sz="3200" dirty="0">
                <a:solidFill>
                  <a:schemeClr val="bg1"/>
                </a:solidFill>
                <a:latin typeface="Calibri" panose="020F0502020204030204" pitchFamily="34" charset="0"/>
                <a:cs typeface="Calibri" panose="020F0502020204030204" pitchFamily="34" charset="0"/>
              </a:rPr>
              <a:t>19 Then they said to Moses, "You speak with us, and we will hear; but let not God speak with us, lest we die." </a:t>
            </a:r>
          </a:p>
        </p:txBody>
      </p:sp>
    </p:spTree>
    <p:extLst>
      <p:ext uri="{BB962C8B-B14F-4D97-AF65-F5344CB8AC3E}">
        <p14:creationId xmlns:p14="http://schemas.microsoft.com/office/powerpoint/2010/main" val="3022188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458C9-BFAE-E3CE-E4DC-E2D7F71D3166}"/>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89F5076D-E500-9FC7-60C0-962B45EDFE48}"/>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EBBEC8EC-8D87-AE03-EF50-BEB0AE2DDC32}"/>
              </a:ext>
            </a:extLst>
          </p:cNvPr>
          <p:cNvSpPr txBox="1"/>
          <p:nvPr/>
        </p:nvSpPr>
        <p:spPr>
          <a:xfrm>
            <a:off x="626300" y="1582340"/>
            <a:ext cx="6338172" cy="3693319"/>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Exodus 20:18-21 </a:t>
            </a:r>
          </a:p>
          <a:p>
            <a:pPr>
              <a:lnSpc>
                <a:spcPct val="90000"/>
              </a:lnSpc>
            </a:pPr>
            <a:r>
              <a:rPr lang="en-US" sz="3200" dirty="0">
                <a:solidFill>
                  <a:schemeClr val="bg1"/>
                </a:solidFill>
                <a:latin typeface="Calibri" panose="020F0502020204030204" pitchFamily="34" charset="0"/>
                <a:cs typeface="Calibri" panose="020F0502020204030204" pitchFamily="34" charset="0"/>
              </a:rPr>
              <a:t>20 And Moses said to the people, "Do not fear; for God has come to test you, and that His fear may be before you, so that you may not sin." </a:t>
            </a:r>
          </a:p>
          <a:p>
            <a:pPr>
              <a:lnSpc>
                <a:spcPct val="90000"/>
              </a:lnSpc>
            </a:pPr>
            <a:r>
              <a:rPr lang="en-US" sz="3200" dirty="0">
                <a:solidFill>
                  <a:schemeClr val="bg1"/>
                </a:solidFill>
                <a:latin typeface="Calibri" panose="020F0502020204030204" pitchFamily="34" charset="0"/>
                <a:cs typeface="Calibri" panose="020F0502020204030204" pitchFamily="34" charset="0"/>
              </a:rPr>
              <a:t>21 So the people stood afar off, but Moses drew near the thick darkness where God was. </a:t>
            </a:r>
          </a:p>
        </p:txBody>
      </p:sp>
    </p:spTree>
    <p:extLst>
      <p:ext uri="{BB962C8B-B14F-4D97-AF65-F5344CB8AC3E}">
        <p14:creationId xmlns:p14="http://schemas.microsoft.com/office/powerpoint/2010/main" val="273390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0CA9C-3475-9F99-F23F-4409E716306C}"/>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EB2860E6-E596-AFCA-6A3F-6D47F0637349}"/>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C518D6E-F911-092A-0F2F-CC8EBFDD8A51}"/>
              </a:ext>
            </a:extLst>
          </p:cNvPr>
          <p:cNvSpPr txBox="1"/>
          <p:nvPr/>
        </p:nvSpPr>
        <p:spPr>
          <a:xfrm>
            <a:off x="751561" y="2884235"/>
            <a:ext cx="5874707" cy="1089529"/>
          </a:xfrm>
          <a:prstGeom prst="rect">
            <a:avLst/>
          </a:prstGeom>
          <a:noFill/>
        </p:spPr>
        <p:txBody>
          <a:bodyPr wrap="square" rtlCol="0">
            <a:spAutoFit/>
          </a:bodyPr>
          <a:lstStyle/>
          <a:p>
            <a:pPr>
              <a:lnSpc>
                <a:spcPct val="90000"/>
              </a:lnSpc>
            </a:pPr>
            <a:r>
              <a:rPr lang="en-US" sz="3600" b="1" dirty="0">
                <a:solidFill>
                  <a:schemeClr val="bg1"/>
                </a:solidFill>
                <a:latin typeface="Calibri" panose="020F0502020204030204" pitchFamily="34" charset="0"/>
                <a:cs typeface="Calibri" panose="020F0502020204030204" pitchFamily="34" charset="0"/>
              </a:rPr>
              <a:t>FROM HIS THRONE PROCEED LIGHTNINGS</a:t>
            </a:r>
            <a:endParaRPr lang="en-IN"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9364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128FE-66B2-D5CA-7D70-20EC14766C31}"/>
            </a:ext>
          </a:extLst>
        </p:cNvPr>
        <p:cNvGrpSpPr/>
        <p:nvPr/>
      </p:nvGrpSpPr>
      <p:grpSpPr>
        <a:xfrm>
          <a:off x="0" y="0"/>
          <a:ext cx="0" cy="0"/>
          <a:chOff x="0" y="0"/>
          <a:chExt cx="0" cy="0"/>
        </a:xfrm>
      </p:grpSpPr>
      <p:pic>
        <p:nvPicPr>
          <p:cNvPr id="5" name="Picture 4" descr="A mountain with smoke and lightning&#10;&#10;AI-generated content may be incorrect.">
            <a:extLst>
              <a:ext uri="{FF2B5EF4-FFF2-40B4-BE49-F238E27FC236}">
                <a16:creationId xmlns:a16="http://schemas.microsoft.com/office/drawing/2014/main" id="{C49D6F6E-D6DF-FA75-36B8-91B020A3291F}"/>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2EAC0FF-D6C1-C341-9461-6B6A6C26324D}"/>
              </a:ext>
            </a:extLst>
          </p:cNvPr>
          <p:cNvSpPr txBox="1"/>
          <p:nvPr/>
        </p:nvSpPr>
        <p:spPr>
          <a:xfrm>
            <a:off x="688930" y="2025539"/>
            <a:ext cx="6338172" cy="2806922"/>
          </a:xfrm>
          <a:prstGeom prst="rect">
            <a:avLst/>
          </a:prstGeom>
          <a:noFill/>
        </p:spPr>
        <p:txBody>
          <a:bodyPr wrap="square" rtlCol="0">
            <a:spAutoFit/>
          </a:bodyPr>
          <a:lstStyle/>
          <a:p>
            <a:pPr>
              <a:lnSpc>
                <a:spcPct val="90000"/>
              </a:lnSpc>
            </a:pPr>
            <a:r>
              <a:rPr lang="en-US" sz="3600" dirty="0">
                <a:solidFill>
                  <a:schemeClr val="bg1"/>
                </a:solidFill>
                <a:latin typeface="Calibri" panose="020F0502020204030204" pitchFamily="34" charset="0"/>
                <a:cs typeface="Calibri" panose="020F0502020204030204" pitchFamily="34" charset="0"/>
              </a:rPr>
              <a:t>Revelation 4:5</a:t>
            </a:r>
          </a:p>
          <a:p>
            <a:pPr>
              <a:lnSpc>
                <a:spcPct val="90000"/>
              </a:lnSpc>
            </a:pPr>
            <a:r>
              <a:rPr lang="en-US" sz="3200" dirty="0">
                <a:solidFill>
                  <a:schemeClr val="bg1"/>
                </a:solidFill>
                <a:latin typeface="Calibri" panose="020F0502020204030204" pitchFamily="34" charset="0"/>
                <a:cs typeface="Calibri" panose="020F0502020204030204" pitchFamily="34" charset="0"/>
              </a:rPr>
              <a:t>And from the throne proceeded lightnings, </a:t>
            </a:r>
            <a:r>
              <a:rPr lang="en-US" sz="3200" dirty="0" err="1">
                <a:solidFill>
                  <a:schemeClr val="bg1"/>
                </a:solidFill>
                <a:latin typeface="Calibri" panose="020F0502020204030204" pitchFamily="34" charset="0"/>
                <a:cs typeface="Calibri" panose="020F0502020204030204" pitchFamily="34" charset="0"/>
              </a:rPr>
              <a:t>thunderings</a:t>
            </a:r>
            <a:r>
              <a:rPr lang="en-US" sz="3200" dirty="0">
                <a:solidFill>
                  <a:schemeClr val="bg1"/>
                </a:solidFill>
                <a:latin typeface="Calibri" panose="020F0502020204030204" pitchFamily="34" charset="0"/>
                <a:cs typeface="Calibri" panose="020F0502020204030204" pitchFamily="34" charset="0"/>
              </a:rPr>
              <a:t>, and voices. Seven lamps of fire were burning before the throne, which are the seven Spirits of God.</a:t>
            </a:r>
          </a:p>
        </p:txBody>
      </p:sp>
    </p:spTree>
    <p:extLst>
      <p:ext uri="{BB962C8B-B14F-4D97-AF65-F5344CB8AC3E}">
        <p14:creationId xmlns:p14="http://schemas.microsoft.com/office/powerpoint/2010/main" val="90740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TotalTime>
  <Words>856</Words>
  <Application>Microsoft Macintosh PowerPoint</Application>
  <PresentationFormat>Widescreen</PresentationFormat>
  <Paragraphs>47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APCWO Media License</dc:creator>
  <cp:lastModifiedBy>APCWO Media License</cp:lastModifiedBy>
  <cp:revision>15</cp:revision>
  <dcterms:created xsi:type="dcterms:W3CDTF">2026-06-25T12:52:59Z</dcterms:created>
  <dcterms:modified xsi:type="dcterms:W3CDTF">2026-06-26T10:34:43Z</dcterms:modified>
</cp:coreProperties>
</file>