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58"/>
  </p:normalViewPr>
  <p:slideViewPr>
    <p:cSldViewPr snapToGrid="0">
      <p:cViewPr varScale="1">
        <p:scale>
          <a:sx n="102" d="100"/>
          <a:sy n="102" d="100"/>
        </p:scale>
        <p:origin x="179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676E-1C68-9A12-AF0A-4C3AE8396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89801-CC69-7359-B9B7-2ED7BB0C5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50E90-0755-9B6B-F162-2DEDA7809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0AC3F4-F7B9-54B4-76CB-2A75548717FB}"/>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40480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36F6-9D1C-6C1F-2388-47AFA9558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2D271-5613-4E68-F5F2-420132D1C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DED6E-3095-E615-2043-32487198A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96D396-FEF3-ABE2-B530-036EAB8FF019}"/>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79264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28BB-E3A9-7515-6305-02E5B5C5B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122DE-05A3-A8B1-549D-662B03C97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089F5-2DE3-6F91-8EE8-45289F460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030457-F933-FEB8-E01C-3A2B4C00702E}"/>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40889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5D12-DEEC-25F8-EF43-82B83D198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8EBB4-0D54-C997-4598-1AD6C2D3D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CEF9D-A57B-E84E-8397-C9B3C37035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8898C-2B43-408A-9E90-B6E3A3DEC4AF}"/>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72254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45D3-CCB2-FCBB-BC66-C61EAE56A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42BCE-A235-CE37-66BB-A7EE0EA97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91CF2-CF1C-9E2C-F31E-8C8731E04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5A1DB-4D62-EF7E-74A6-F7BF93460015}"/>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97067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490B-518F-B1B9-B542-ACF1F8B8A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E6AAA-A3B2-FDF2-0024-399BBA0D2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04441-7AB3-CAFC-1BDA-D73A82472E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DECD9F-5B99-0571-C554-0FCA70F1C87A}"/>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2802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C7BB-53B9-21C4-4F5B-1680CC18E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F2FE8-1CB5-B883-9A57-5180AEF89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7E5C9-67FF-3559-2107-AD8A417574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72B18-3F96-924B-3942-C048211D7766}"/>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94331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3E6E4-2300-AD38-C989-45D15DAFC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356D4-1BD5-EB2B-2FE1-257F3D73A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4EA87-6B5A-AD56-305C-A934BD046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109D5-084B-07FB-0A1A-DE4CA98BC5CF}"/>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71280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49E3-6093-C9CA-E4BB-3D4ADAE8A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9913C-973D-E902-9C3E-D9E06C296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B0003-162F-11FB-A069-61C0DBC415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628084-4DC3-83F8-CDAD-E4D3F47E8905}"/>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02384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F39D-A25B-DC63-2732-CEF8C077B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6D248-1F8F-A36C-D5E2-96EF4EF23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CDEC3-3C8C-C0CE-5277-81A1B240BF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B99FD-BD16-B00E-F21B-7C2D6B333134}"/>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49708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975E4-9742-917F-35B4-54CD52CE4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B8978-A3F2-AF2F-BF32-19EBF6EDD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5761E-21CB-CA0A-827D-152201BD1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25FE25-968B-355A-6081-813F5ABEB572}"/>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387793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B1F5E-4FBD-E5ED-ECC3-3D47FA99E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D3E54-BBEA-753D-0A6C-5B91955DF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B5215-645C-45FA-CD6A-079CFA77B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8C607-1C4E-9522-E3E3-5AAAEF53B734}"/>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1956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94F0-2051-0EA9-7BBB-D681C2BBB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B5AA1-31A2-26FA-00D3-49C862DCB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677DD-D1A2-2CB4-9FCF-FA4ED8063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7648A-1B91-6134-60A1-6779469BD47E}"/>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27514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33A7A-06CE-8E4D-2CAE-10698537C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00338-8D44-4258-2F8D-F4CE925A3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A7802-8A6D-AD7D-2DE3-6F7886C491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6E7218-A68D-6AD9-116B-0B45DA9212E0}"/>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6662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C3E7-D779-5CE1-33CD-AA229B28B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E7702-EF03-A965-628B-CF6BA97FF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C726E-B313-A00E-D8D8-478BC93BE5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41062-EAB5-FD77-6AFB-6267E76C12B6}"/>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09028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B2FE-853C-FC50-C75F-4EE6F97A3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6A278-C725-966D-2B85-2CB4C8B4A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99974-CA30-567D-77C6-EF9F845302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35C64-70AC-FF51-BC4A-DAB2DE68F9E4}"/>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85662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81A4-5AB3-3903-133E-460508B4A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58120-06C2-CDEB-F070-C89FAB18C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6DB7C-5BD8-C7B5-411F-CB1371FF1D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B5A61-4EAA-29D9-D796-3BE222E16136}"/>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0749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9909-A68A-B940-1339-EB61C5059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DE6EA-DC43-9513-8641-20BF8482E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D82F7-A293-B994-A50D-A51A147084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40E62-B1EC-86DF-6020-413883FC512F}"/>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88993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A3C1-2B18-0AD3-D539-7D28D66EC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0E3EA-0620-1A07-5794-E07B3005F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358A9-FCE1-6CDD-CAC1-1C47AFFEB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FCB4CE-B52D-C723-25DD-EFDF3045BCA6}"/>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33017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D30D2-6BDF-8928-3E6F-F9F45DCD2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3DB74-2C60-1961-4ED8-2D6758FD6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D03A0-3813-E938-837A-77D203630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7BD1D0-A009-D7C5-3659-B3FEB5C17FF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90992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6/11/26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6/11/26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44" name="Rectangle 14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group of men walking on a beach&#10;&#10;AI-generated content may be incorrect.">
            <a:extLst>
              <a:ext uri="{FF2B5EF4-FFF2-40B4-BE49-F238E27FC236}">
                <a16:creationId xmlns:a16="http://schemas.microsoft.com/office/drawing/2014/main" id="{F6A039A7-B002-D70C-DBBF-2E597B681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CFF59-08FD-F796-27A6-FF55303DAEF7}"/>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0545079D-6B98-BE9F-AB29-A7CEC073D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6468601-7701-7EE6-B75F-A5CF31023968}"/>
              </a:ext>
            </a:extLst>
          </p:cNvPr>
          <p:cNvSpPr txBox="1"/>
          <p:nvPr/>
        </p:nvSpPr>
        <p:spPr>
          <a:xfrm>
            <a:off x="716371" y="2884235"/>
            <a:ext cx="6774194" cy="1089529"/>
          </a:xfrm>
          <a:prstGeom prst="rect">
            <a:avLst/>
          </a:prstGeom>
          <a:noFill/>
        </p:spPr>
        <p:txBody>
          <a:bodyPr wrap="square" rtlCol="0">
            <a:spAutoFit/>
          </a:bodyPr>
          <a:lstStyle/>
          <a:p>
            <a:pPr>
              <a:lnSpc>
                <a:spcPct val="90000"/>
              </a:lnSpc>
            </a:pPr>
            <a:r>
              <a:rPr lang="en-US" sz="3600" b="1" dirty="0">
                <a:solidFill>
                  <a:schemeClr val="bg1"/>
                </a:solidFill>
              </a:rPr>
              <a:t>WHEN WE FELLOWSHIP WITH GOD WE KNOW HIS HEART</a:t>
            </a:r>
          </a:p>
        </p:txBody>
      </p:sp>
    </p:spTree>
    <p:extLst>
      <p:ext uri="{BB962C8B-B14F-4D97-AF65-F5344CB8AC3E}">
        <p14:creationId xmlns:p14="http://schemas.microsoft.com/office/powerpoint/2010/main" val="406216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2512-37B6-E1BB-9A9D-30BFC8705EC6}"/>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62649443-31ED-C950-102D-EABD79CEC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6E4E66F-687C-C585-4431-FFCA455319BD}"/>
              </a:ext>
            </a:extLst>
          </p:cNvPr>
          <p:cNvSpPr txBox="1"/>
          <p:nvPr/>
        </p:nvSpPr>
        <p:spPr>
          <a:xfrm>
            <a:off x="575111" y="695944"/>
            <a:ext cx="6702511" cy="5466112"/>
          </a:xfrm>
          <a:prstGeom prst="rect">
            <a:avLst/>
          </a:prstGeom>
          <a:noFill/>
        </p:spPr>
        <p:txBody>
          <a:bodyPr wrap="square" rtlCol="0">
            <a:spAutoFit/>
          </a:bodyPr>
          <a:lstStyle/>
          <a:p>
            <a:pPr>
              <a:lnSpc>
                <a:spcPct val="90000"/>
              </a:lnSpc>
            </a:pPr>
            <a:r>
              <a:rPr lang="en-US" sz="3600" dirty="0">
                <a:solidFill>
                  <a:schemeClr val="bg1"/>
                </a:solidFill>
              </a:rPr>
              <a:t>John 5:19,20</a:t>
            </a:r>
          </a:p>
          <a:p>
            <a:pPr>
              <a:lnSpc>
                <a:spcPct val="90000"/>
              </a:lnSpc>
            </a:pPr>
            <a:r>
              <a:rPr lang="en-US" sz="3200" dirty="0">
                <a:solidFill>
                  <a:schemeClr val="bg1"/>
                </a:solidFill>
              </a:rPr>
              <a:t>19 Then Jesus answered and said to them, "Most assuredly, I say to you, the Son can do nothing of Himself, but what He sees the Father do; for whatever He does, the Son also does in like manner. </a:t>
            </a:r>
          </a:p>
          <a:p>
            <a:pPr>
              <a:lnSpc>
                <a:spcPct val="90000"/>
              </a:lnSpc>
            </a:pPr>
            <a:r>
              <a:rPr lang="en-US" sz="3200" dirty="0">
                <a:solidFill>
                  <a:schemeClr val="bg1"/>
                </a:solidFill>
              </a:rPr>
              <a:t>20 For the Father loves the Son, and shows Him all things that He Himself does; and He will show Him greater works than these, that you may marvel. </a:t>
            </a:r>
          </a:p>
        </p:txBody>
      </p:sp>
    </p:spTree>
    <p:extLst>
      <p:ext uri="{BB962C8B-B14F-4D97-AF65-F5344CB8AC3E}">
        <p14:creationId xmlns:p14="http://schemas.microsoft.com/office/powerpoint/2010/main" val="80886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57BA-0571-08D4-4D00-3A2986A33BEC}"/>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6FEFB2BB-8873-C9A0-4905-75AFCF7C0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8B58F8D-CB75-BBB6-274D-E1FEBC956F25}"/>
              </a:ext>
            </a:extLst>
          </p:cNvPr>
          <p:cNvSpPr txBox="1"/>
          <p:nvPr/>
        </p:nvSpPr>
        <p:spPr>
          <a:xfrm>
            <a:off x="716371" y="2884235"/>
            <a:ext cx="6774194" cy="1089529"/>
          </a:xfrm>
          <a:prstGeom prst="rect">
            <a:avLst/>
          </a:prstGeom>
          <a:noFill/>
        </p:spPr>
        <p:txBody>
          <a:bodyPr wrap="square" rtlCol="0">
            <a:spAutoFit/>
          </a:bodyPr>
          <a:lstStyle/>
          <a:p>
            <a:pPr>
              <a:lnSpc>
                <a:spcPct val="90000"/>
              </a:lnSpc>
            </a:pPr>
            <a:r>
              <a:rPr lang="en-US" sz="3600" b="1" dirty="0">
                <a:solidFill>
                  <a:schemeClr val="bg1"/>
                </a:solidFill>
              </a:rPr>
              <a:t>WHEN WE FELLOWSHIP WITH GOD WE PARTNER WITH HIM</a:t>
            </a:r>
          </a:p>
        </p:txBody>
      </p:sp>
    </p:spTree>
    <p:extLst>
      <p:ext uri="{BB962C8B-B14F-4D97-AF65-F5344CB8AC3E}">
        <p14:creationId xmlns:p14="http://schemas.microsoft.com/office/powerpoint/2010/main" val="113675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F071-AAE6-0041-1EFF-7AB35BB96DA4}"/>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5D0289FA-6FEB-4F6A-485E-AFAAE1C36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165AC581-4DD8-8697-602C-15C2383D5319}"/>
              </a:ext>
            </a:extLst>
          </p:cNvPr>
          <p:cNvSpPr txBox="1"/>
          <p:nvPr/>
        </p:nvSpPr>
        <p:spPr>
          <a:xfrm>
            <a:off x="716371" y="2884235"/>
            <a:ext cx="6774194" cy="1089529"/>
          </a:xfrm>
          <a:prstGeom prst="rect">
            <a:avLst/>
          </a:prstGeom>
          <a:noFill/>
        </p:spPr>
        <p:txBody>
          <a:bodyPr wrap="square" rtlCol="0">
            <a:spAutoFit/>
          </a:bodyPr>
          <a:lstStyle/>
          <a:p>
            <a:pPr>
              <a:lnSpc>
                <a:spcPct val="90000"/>
              </a:lnSpc>
            </a:pPr>
            <a:r>
              <a:rPr lang="en-US" sz="3600" b="1" dirty="0">
                <a:solidFill>
                  <a:schemeClr val="bg1"/>
                </a:solidFill>
              </a:rPr>
              <a:t>FELLOWSHIP IN HIS BODY AND BLOOD</a:t>
            </a:r>
          </a:p>
        </p:txBody>
      </p:sp>
    </p:spTree>
    <p:extLst>
      <p:ext uri="{BB962C8B-B14F-4D97-AF65-F5344CB8AC3E}">
        <p14:creationId xmlns:p14="http://schemas.microsoft.com/office/powerpoint/2010/main" val="301857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63E4-D068-CE7C-CEDB-2A2A737A637C}"/>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5CC7E7F0-33EA-84B4-3B1F-07B0680F0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FE807B8-2192-423B-A423-C386D063B1A5}"/>
              </a:ext>
            </a:extLst>
          </p:cNvPr>
          <p:cNvSpPr txBox="1"/>
          <p:nvPr/>
        </p:nvSpPr>
        <p:spPr>
          <a:xfrm>
            <a:off x="700371" y="2025539"/>
            <a:ext cx="6439465" cy="2806922"/>
          </a:xfrm>
          <a:prstGeom prst="rect">
            <a:avLst/>
          </a:prstGeom>
          <a:noFill/>
        </p:spPr>
        <p:txBody>
          <a:bodyPr wrap="square" rtlCol="0">
            <a:spAutoFit/>
          </a:bodyPr>
          <a:lstStyle/>
          <a:p>
            <a:pPr>
              <a:lnSpc>
                <a:spcPct val="90000"/>
              </a:lnSpc>
            </a:pPr>
            <a:r>
              <a:rPr lang="en-US" sz="3600" dirty="0">
                <a:solidFill>
                  <a:schemeClr val="bg1"/>
                </a:solidFill>
              </a:rPr>
              <a:t>1 Corinthians 10:16</a:t>
            </a:r>
          </a:p>
          <a:p>
            <a:pPr>
              <a:lnSpc>
                <a:spcPct val="90000"/>
              </a:lnSpc>
            </a:pPr>
            <a:r>
              <a:rPr lang="en-US" sz="3200" dirty="0">
                <a:solidFill>
                  <a:schemeClr val="bg1"/>
                </a:solidFill>
              </a:rPr>
              <a:t>The cup of blessing which we bless, is it not the communion of the blood of Christ? The bread which we break, is it not the communion of the body of Christ? </a:t>
            </a:r>
          </a:p>
        </p:txBody>
      </p:sp>
    </p:spTree>
    <p:extLst>
      <p:ext uri="{BB962C8B-B14F-4D97-AF65-F5344CB8AC3E}">
        <p14:creationId xmlns:p14="http://schemas.microsoft.com/office/powerpoint/2010/main" val="233248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1BD1-47A0-1B8A-F3D9-869CC1F8073B}"/>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BED4C3B4-E550-AC6F-6B3C-F5812E4D1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576262B-BBA1-D053-31D0-952F97A80EE1}"/>
              </a:ext>
            </a:extLst>
          </p:cNvPr>
          <p:cNvSpPr txBox="1"/>
          <p:nvPr/>
        </p:nvSpPr>
        <p:spPr>
          <a:xfrm>
            <a:off x="703845" y="2733923"/>
            <a:ext cx="6774194" cy="1089529"/>
          </a:xfrm>
          <a:prstGeom prst="rect">
            <a:avLst/>
          </a:prstGeom>
          <a:noFill/>
        </p:spPr>
        <p:txBody>
          <a:bodyPr wrap="square" rtlCol="0">
            <a:spAutoFit/>
          </a:bodyPr>
          <a:lstStyle/>
          <a:p>
            <a:pPr>
              <a:lnSpc>
                <a:spcPct val="90000"/>
              </a:lnSpc>
            </a:pPr>
            <a:r>
              <a:rPr lang="en-US" sz="3600" b="1" dirty="0">
                <a:solidFill>
                  <a:schemeClr val="bg1"/>
                </a:solidFill>
              </a:rPr>
              <a:t>HOW TO MAINTAIN OUR FELLOWSHIP WITH GOD</a:t>
            </a:r>
          </a:p>
        </p:txBody>
      </p:sp>
    </p:spTree>
    <p:extLst>
      <p:ext uri="{BB962C8B-B14F-4D97-AF65-F5344CB8AC3E}">
        <p14:creationId xmlns:p14="http://schemas.microsoft.com/office/powerpoint/2010/main" val="251014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493B-5B0B-5C5C-0DAF-1D60D4150100}"/>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E3CF6BE9-E82B-A0D0-3F71-D96909DD5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D856FF0-4E47-6928-D6E8-6189D5DAA919}"/>
              </a:ext>
            </a:extLst>
          </p:cNvPr>
          <p:cNvSpPr txBox="1"/>
          <p:nvPr/>
        </p:nvSpPr>
        <p:spPr>
          <a:xfrm>
            <a:off x="716371" y="2884235"/>
            <a:ext cx="6774194" cy="590931"/>
          </a:xfrm>
          <a:prstGeom prst="rect">
            <a:avLst/>
          </a:prstGeom>
          <a:noFill/>
        </p:spPr>
        <p:txBody>
          <a:bodyPr wrap="square" rtlCol="0">
            <a:spAutoFit/>
          </a:bodyPr>
          <a:lstStyle/>
          <a:p>
            <a:pPr>
              <a:lnSpc>
                <a:spcPct val="90000"/>
              </a:lnSpc>
            </a:pPr>
            <a:r>
              <a:rPr lang="en-US" sz="3600" b="1" dirty="0">
                <a:solidFill>
                  <a:schemeClr val="bg1"/>
                </a:solidFill>
              </a:rPr>
              <a:t>A. WALK IN THE LIGHT</a:t>
            </a:r>
          </a:p>
        </p:txBody>
      </p:sp>
    </p:spTree>
    <p:extLst>
      <p:ext uri="{BB962C8B-B14F-4D97-AF65-F5344CB8AC3E}">
        <p14:creationId xmlns:p14="http://schemas.microsoft.com/office/powerpoint/2010/main" val="35320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C3A3-D1CE-963E-27E6-F11665071D85}"/>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3390EBF8-F6A9-1B8E-8158-90D6CD340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1ED6CCA-9D6F-BE61-92B4-B3E35EBB83FA}"/>
              </a:ext>
            </a:extLst>
          </p:cNvPr>
          <p:cNvSpPr txBox="1"/>
          <p:nvPr/>
        </p:nvSpPr>
        <p:spPr>
          <a:xfrm>
            <a:off x="600162" y="585046"/>
            <a:ext cx="6439465" cy="5466112"/>
          </a:xfrm>
          <a:prstGeom prst="rect">
            <a:avLst/>
          </a:prstGeom>
          <a:noFill/>
        </p:spPr>
        <p:txBody>
          <a:bodyPr wrap="square" rtlCol="0">
            <a:spAutoFit/>
          </a:bodyPr>
          <a:lstStyle/>
          <a:p>
            <a:pPr>
              <a:lnSpc>
                <a:spcPct val="90000"/>
              </a:lnSpc>
            </a:pPr>
            <a:r>
              <a:rPr lang="en-US" sz="3600" dirty="0">
                <a:solidFill>
                  <a:schemeClr val="bg1"/>
                </a:solidFill>
              </a:rPr>
              <a:t>1 John 1:5-10</a:t>
            </a:r>
          </a:p>
          <a:p>
            <a:pPr>
              <a:lnSpc>
                <a:spcPct val="90000"/>
              </a:lnSpc>
            </a:pPr>
            <a:r>
              <a:rPr lang="en-US" sz="3200" dirty="0">
                <a:solidFill>
                  <a:schemeClr val="bg1"/>
                </a:solidFill>
              </a:rPr>
              <a:t>5 This is the message which we have heard from Him and declare to you, that God is light and in Him is no darkness at all. </a:t>
            </a:r>
          </a:p>
          <a:p>
            <a:pPr>
              <a:lnSpc>
                <a:spcPct val="90000"/>
              </a:lnSpc>
            </a:pPr>
            <a:r>
              <a:rPr lang="en-US" sz="3200" dirty="0">
                <a:solidFill>
                  <a:schemeClr val="bg1"/>
                </a:solidFill>
              </a:rPr>
              <a:t>6 If we say that we have fellowship with Him, and walk in darkness, we lie and do not practice the truth. </a:t>
            </a:r>
          </a:p>
          <a:p>
            <a:pPr>
              <a:lnSpc>
                <a:spcPct val="90000"/>
              </a:lnSpc>
            </a:pPr>
            <a:r>
              <a:rPr lang="en-US" sz="3200" dirty="0">
                <a:solidFill>
                  <a:schemeClr val="bg1"/>
                </a:solidFill>
              </a:rPr>
              <a:t>7 But if we walk in the light as He is in the light, we have fellowship with one another, and the blood of Jesus Christ His Son cleanses us from all sin. </a:t>
            </a:r>
          </a:p>
        </p:txBody>
      </p:sp>
    </p:spTree>
    <p:extLst>
      <p:ext uri="{BB962C8B-B14F-4D97-AF65-F5344CB8AC3E}">
        <p14:creationId xmlns:p14="http://schemas.microsoft.com/office/powerpoint/2010/main" val="63747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56E7F-E17F-D1D0-3332-471FE869EA23}"/>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C2AA5F10-EEBA-3158-ACE0-9507BAD5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4B3D36C-E6A4-EA64-7E77-FB92A200864B}"/>
              </a:ext>
            </a:extLst>
          </p:cNvPr>
          <p:cNvSpPr txBox="1"/>
          <p:nvPr/>
        </p:nvSpPr>
        <p:spPr>
          <a:xfrm>
            <a:off x="612688" y="1139142"/>
            <a:ext cx="6439465" cy="4579715"/>
          </a:xfrm>
          <a:prstGeom prst="rect">
            <a:avLst/>
          </a:prstGeom>
          <a:noFill/>
        </p:spPr>
        <p:txBody>
          <a:bodyPr wrap="square" rtlCol="0">
            <a:spAutoFit/>
          </a:bodyPr>
          <a:lstStyle/>
          <a:p>
            <a:pPr>
              <a:lnSpc>
                <a:spcPct val="90000"/>
              </a:lnSpc>
            </a:pPr>
            <a:r>
              <a:rPr lang="en-US" sz="3600" dirty="0">
                <a:solidFill>
                  <a:schemeClr val="bg1"/>
                </a:solidFill>
              </a:rPr>
              <a:t>1 John 1:5-10</a:t>
            </a:r>
          </a:p>
          <a:p>
            <a:pPr>
              <a:lnSpc>
                <a:spcPct val="90000"/>
              </a:lnSpc>
            </a:pPr>
            <a:r>
              <a:rPr lang="en-US" sz="3200" dirty="0">
                <a:solidFill>
                  <a:schemeClr val="bg1"/>
                </a:solidFill>
              </a:rPr>
              <a:t>8 If we say that we have no sin, we deceive ourselves, and the truth is not in us. </a:t>
            </a:r>
          </a:p>
          <a:p>
            <a:pPr>
              <a:lnSpc>
                <a:spcPct val="90000"/>
              </a:lnSpc>
            </a:pPr>
            <a:r>
              <a:rPr lang="en-US" sz="3200" dirty="0">
                <a:solidFill>
                  <a:schemeClr val="bg1"/>
                </a:solidFill>
              </a:rPr>
              <a:t>9 If we confess our sins, He is faithful and just to forgive us our sins and to cleanse us from all unrighteousness. </a:t>
            </a:r>
          </a:p>
          <a:p>
            <a:pPr>
              <a:lnSpc>
                <a:spcPct val="90000"/>
              </a:lnSpc>
            </a:pPr>
            <a:r>
              <a:rPr lang="en-US" sz="3200" dirty="0">
                <a:solidFill>
                  <a:schemeClr val="bg1"/>
                </a:solidFill>
              </a:rPr>
              <a:t>10 If we say that we have not sinned, we make Him a liar, and His word is not in us. </a:t>
            </a:r>
          </a:p>
        </p:txBody>
      </p:sp>
    </p:spTree>
    <p:extLst>
      <p:ext uri="{BB962C8B-B14F-4D97-AF65-F5344CB8AC3E}">
        <p14:creationId xmlns:p14="http://schemas.microsoft.com/office/powerpoint/2010/main" val="267323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65C1-32A0-4F16-B9DF-24F921998039}"/>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25C412D0-BBCF-3E1C-447D-8318D7F9C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55E2BBB-E12A-6399-11E0-659F5BF8969C}"/>
              </a:ext>
            </a:extLst>
          </p:cNvPr>
          <p:cNvSpPr txBox="1"/>
          <p:nvPr/>
        </p:nvSpPr>
        <p:spPr>
          <a:xfrm>
            <a:off x="716371" y="2884235"/>
            <a:ext cx="6774194" cy="590931"/>
          </a:xfrm>
          <a:prstGeom prst="rect">
            <a:avLst/>
          </a:prstGeom>
          <a:noFill/>
        </p:spPr>
        <p:txBody>
          <a:bodyPr wrap="square" rtlCol="0">
            <a:spAutoFit/>
          </a:bodyPr>
          <a:lstStyle/>
          <a:p>
            <a:pPr>
              <a:lnSpc>
                <a:spcPct val="90000"/>
              </a:lnSpc>
            </a:pPr>
            <a:r>
              <a:rPr lang="en-US" sz="3600" b="1" dirty="0">
                <a:solidFill>
                  <a:schemeClr val="bg1"/>
                </a:solidFill>
              </a:rPr>
              <a:t>B. WALK IN LOVE</a:t>
            </a:r>
          </a:p>
        </p:txBody>
      </p:sp>
    </p:spTree>
    <p:extLst>
      <p:ext uri="{BB962C8B-B14F-4D97-AF65-F5344CB8AC3E}">
        <p14:creationId xmlns:p14="http://schemas.microsoft.com/office/powerpoint/2010/main" val="40295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alking on the beach&#10;&#10;AI-generated content may be incorrect.">
            <a:extLst>
              <a:ext uri="{FF2B5EF4-FFF2-40B4-BE49-F238E27FC236}">
                <a16:creationId xmlns:a16="http://schemas.microsoft.com/office/drawing/2014/main" id="{E580EE99-5708-935D-4879-581DED013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C8B1A7D-0A1B-C3D4-7860-BDC854164B1C}"/>
              </a:ext>
            </a:extLst>
          </p:cNvPr>
          <p:cNvSpPr txBox="1"/>
          <p:nvPr/>
        </p:nvSpPr>
        <p:spPr>
          <a:xfrm>
            <a:off x="728897" y="2963330"/>
            <a:ext cx="6774194" cy="590931"/>
          </a:xfrm>
          <a:prstGeom prst="rect">
            <a:avLst/>
          </a:prstGeom>
          <a:noFill/>
        </p:spPr>
        <p:txBody>
          <a:bodyPr wrap="square" rtlCol="0">
            <a:spAutoFit/>
          </a:bodyPr>
          <a:lstStyle/>
          <a:p>
            <a:pPr>
              <a:lnSpc>
                <a:spcPct val="90000"/>
              </a:lnSpc>
            </a:pPr>
            <a:r>
              <a:rPr lang="en-US" sz="3600" b="1" dirty="0">
                <a:solidFill>
                  <a:schemeClr val="bg1"/>
                </a:solidFill>
              </a:rPr>
              <a:t>FELLOWSHIP WITH GOD</a:t>
            </a:r>
          </a:p>
        </p:txBody>
      </p:sp>
    </p:spTree>
    <p:extLst>
      <p:ext uri="{BB962C8B-B14F-4D97-AF65-F5344CB8AC3E}">
        <p14:creationId xmlns:p14="http://schemas.microsoft.com/office/powerpoint/2010/main" val="79211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3BBE6-F8CC-8719-8E37-CA7148B5A47A}"/>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72FD03BF-45E2-BBBD-FF0B-411C91584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EE7B46D-52AD-E8DB-E2CD-D2740A891F68}"/>
              </a:ext>
            </a:extLst>
          </p:cNvPr>
          <p:cNvSpPr txBox="1"/>
          <p:nvPr/>
        </p:nvSpPr>
        <p:spPr>
          <a:xfrm>
            <a:off x="600162" y="585046"/>
            <a:ext cx="6439465" cy="5466112"/>
          </a:xfrm>
          <a:prstGeom prst="rect">
            <a:avLst/>
          </a:prstGeom>
          <a:noFill/>
        </p:spPr>
        <p:txBody>
          <a:bodyPr wrap="square" rtlCol="0">
            <a:spAutoFit/>
          </a:bodyPr>
          <a:lstStyle/>
          <a:p>
            <a:pPr>
              <a:lnSpc>
                <a:spcPct val="90000"/>
              </a:lnSpc>
            </a:pPr>
            <a:r>
              <a:rPr lang="en-US" sz="3600" dirty="0">
                <a:solidFill>
                  <a:schemeClr val="bg1"/>
                </a:solidFill>
              </a:rPr>
              <a:t>1 John 2:9-11</a:t>
            </a:r>
          </a:p>
          <a:p>
            <a:pPr>
              <a:lnSpc>
                <a:spcPct val="90000"/>
              </a:lnSpc>
            </a:pPr>
            <a:r>
              <a:rPr lang="en-US" sz="3200" dirty="0">
                <a:solidFill>
                  <a:schemeClr val="bg1"/>
                </a:solidFill>
              </a:rPr>
              <a:t>9 He who says he is in the light, and hates his brother, is in darkness until now. </a:t>
            </a:r>
          </a:p>
          <a:p>
            <a:pPr>
              <a:lnSpc>
                <a:spcPct val="90000"/>
              </a:lnSpc>
            </a:pPr>
            <a:r>
              <a:rPr lang="en-US" sz="3200" dirty="0">
                <a:solidFill>
                  <a:schemeClr val="bg1"/>
                </a:solidFill>
              </a:rPr>
              <a:t>10 He who loves his brother abides in the light, and there is no cause for stumbling in him. </a:t>
            </a:r>
          </a:p>
          <a:p>
            <a:pPr>
              <a:lnSpc>
                <a:spcPct val="90000"/>
              </a:lnSpc>
            </a:pPr>
            <a:r>
              <a:rPr lang="en-US" sz="3200" dirty="0">
                <a:solidFill>
                  <a:schemeClr val="bg1"/>
                </a:solidFill>
              </a:rPr>
              <a:t>11 But he who hates his brother is in darkness and walks in darkness, and does not know where he is going, because the darkness has blinded his eyes. </a:t>
            </a:r>
          </a:p>
        </p:txBody>
      </p:sp>
    </p:spTree>
    <p:extLst>
      <p:ext uri="{BB962C8B-B14F-4D97-AF65-F5344CB8AC3E}">
        <p14:creationId xmlns:p14="http://schemas.microsoft.com/office/powerpoint/2010/main" val="24197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713B-E1F9-36D1-1A58-D7FA5E3E18BF}"/>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613368F1-E582-348C-AE64-1491B3984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965A8C3-43D5-9C1A-CF79-4CA0EE3CB5AD}"/>
              </a:ext>
            </a:extLst>
          </p:cNvPr>
          <p:cNvSpPr txBox="1"/>
          <p:nvPr/>
        </p:nvSpPr>
        <p:spPr>
          <a:xfrm>
            <a:off x="703844" y="2784027"/>
            <a:ext cx="7087345" cy="1089529"/>
          </a:xfrm>
          <a:prstGeom prst="rect">
            <a:avLst/>
          </a:prstGeom>
          <a:noFill/>
        </p:spPr>
        <p:txBody>
          <a:bodyPr wrap="square" rtlCol="0">
            <a:spAutoFit/>
          </a:bodyPr>
          <a:lstStyle/>
          <a:p>
            <a:pPr>
              <a:lnSpc>
                <a:spcPct val="90000"/>
              </a:lnSpc>
            </a:pPr>
            <a:r>
              <a:rPr lang="en-US" sz="3600" b="1" dirty="0">
                <a:solidFill>
                  <a:schemeClr val="bg1"/>
                </a:solidFill>
              </a:rPr>
              <a:t>C. WALK WITH A CLEAR CONSCIENCE</a:t>
            </a:r>
          </a:p>
        </p:txBody>
      </p:sp>
    </p:spTree>
    <p:extLst>
      <p:ext uri="{BB962C8B-B14F-4D97-AF65-F5344CB8AC3E}">
        <p14:creationId xmlns:p14="http://schemas.microsoft.com/office/powerpoint/2010/main" val="201573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07C72-A4ED-199B-6464-3C41EA6DE083}"/>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6BEDCB49-27FB-1587-6017-676B604E0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1FA1622-C9A4-D77C-1BA5-AD21C7F11FDF}"/>
              </a:ext>
            </a:extLst>
          </p:cNvPr>
          <p:cNvSpPr txBox="1"/>
          <p:nvPr/>
        </p:nvSpPr>
        <p:spPr>
          <a:xfrm>
            <a:off x="662793" y="1803939"/>
            <a:ext cx="6439465" cy="3250121"/>
          </a:xfrm>
          <a:prstGeom prst="rect">
            <a:avLst/>
          </a:prstGeom>
          <a:noFill/>
        </p:spPr>
        <p:txBody>
          <a:bodyPr wrap="square" rtlCol="0">
            <a:spAutoFit/>
          </a:bodyPr>
          <a:lstStyle/>
          <a:p>
            <a:pPr>
              <a:lnSpc>
                <a:spcPct val="90000"/>
              </a:lnSpc>
            </a:pPr>
            <a:r>
              <a:rPr lang="en-US" sz="3600" dirty="0">
                <a:solidFill>
                  <a:schemeClr val="bg1"/>
                </a:solidFill>
              </a:rPr>
              <a:t>1 John 3:20,21</a:t>
            </a:r>
          </a:p>
          <a:p>
            <a:pPr>
              <a:lnSpc>
                <a:spcPct val="90000"/>
              </a:lnSpc>
            </a:pPr>
            <a:r>
              <a:rPr lang="en-US" sz="3200" dirty="0">
                <a:solidFill>
                  <a:schemeClr val="bg1"/>
                </a:solidFill>
              </a:rPr>
              <a:t>20 For if our heart condemns us, God is greater than our heart, and knows all things. </a:t>
            </a:r>
          </a:p>
          <a:p>
            <a:pPr>
              <a:lnSpc>
                <a:spcPct val="90000"/>
              </a:lnSpc>
            </a:pPr>
            <a:r>
              <a:rPr lang="en-US" sz="3200" dirty="0">
                <a:solidFill>
                  <a:schemeClr val="bg1"/>
                </a:solidFill>
              </a:rPr>
              <a:t>21 Beloved, if our heart does not condemn us, we have confidence toward God. </a:t>
            </a:r>
          </a:p>
        </p:txBody>
      </p:sp>
    </p:spTree>
    <p:extLst>
      <p:ext uri="{BB962C8B-B14F-4D97-AF65-F5344CB8AC3E}">
        <p14:creationId xmlns:p14="http://schemas.microsoft.com/office/powerpoint/2010/main" val="107148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732BA-8094-AAFE-ACE6-A7D063E0A037}"/>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7AAC2FBF-2D6F-EDDF-1D33-B7DB3D54E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CE1D01-AC20-7CAD-0287-089FE16FE57E}"/>
              </a:ext>
            </a:extLst>
          </p:cNvPr>
          <p:cNvSpPr txBox="1"/>
          <p:nvPr/>
        </p:nvSpPr>
        <p:spPr>
          <a:xfrm>
            <a:off x="725424" y="2468737"/>
            <a:ext cx="6207204" cy="1920526"/>
          </a:xfrm>
          <a:prstGeom prst="rect">
            <a:avLst/>
          </a:prstGeom>
          <a:noFill/>
        </p:spPr>
        <p:txBody>
          <a:bodyPr wrap="square" rtlCol="0">
            <a:spAutoFit/>
          </a:bodyPr>
          <a:lstStyle/>
          <a:p>
            <a:pPr>
              <a:lnSpc>
                <a:spcPct val="90000"/>
              </a:lnSpc>
            </a:pPr>
            <a:r>
              <a:rPr lang="en-US" sz="3600" dirty="0">
                <a:solidFill>
                  <a:schemeClr val="bg1"/>
                </a:solidFill>
              </a:rPr>
              <a:t>1 Corinthians 1:9 </a:t>
            </a:r>
          </a:p>
          <a:p>
            <a:pPr>
              <a:lnSpc>
                <a:spcPct val="90000"/>
              </a:lnSpc>
            </a:pPr>
            <a:r>
              <a:rPr lang="en-US" sz="3200" dirty="0">
                <a:solidFill>
                  <a:schemeClr val="bg1"/>
                </a:solidFill>
              </a:rPr>
              <a:t>God is faithful, by whom you were called into the fellowship of His Son, Jesus Christ our Lord. </a:t>
            </a:r>
          </a:p>
        </p:txBody>
      </p:sp>
    </p:spTree>
    <p:extLst>
      <p:ext uri="{BB962C8B-B14F-4D97-AF65-F5344CB8AC3E}">
        <p14:creationId xmlns:p14="http://schemas.microsoft.com/office/powerpoint/2010/main" val="305308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517FD-AEA5-BA44-3F70-D508127A7E08}"/>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70747DA5-C4AA-F179-F347-01C4E1231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E14E640-10CD-1B96-D622-B3F19A34593E}"/>
              </a:ext>
            </a:extLst>
          </p:cNvPr>
          <p:cNvSpPr txBox="1"/>
          <p:nvPr/>
        </p:nvSpPr>
        <p:spPr>
          <a:xfrm>
            <a:off x="650268" y="2247138"/>
            <a:ext cx="6207204" cy="2363724"/>
          </a:xfrm>
          <a:prstGeom prst="rect">
            <a:avLst/>
          </a:prstGeom>
          <a:noFill/>
        </p:spPr>
        <p:txBody>
          <a:bodyPr wrap="square" rtlCol="0">
            <a:spAutoFit/>
          </a:bodyPr>
          <a:lstStyle/>
          <a:p>
            <a:pPr>
              <a:lnSpc>
                <a:spcPct val="90000"/>
              </a:lnSpc>
            </a:pPr>
            <a:r>
              <a:rPr lang="en-US" sz="3600" dirty="0">
                <a:solidFill>
                  <a:schemeClr val="bg1"/>
                </a:solidFill>
              </a:rPr>
              <a:t>2 Corinthians 13:14 </a:t>
            </a:r>
          </a:p>
          <a:p>
            <a:pPr>
              <a:lnSpc>
                <a:spcPct val="90000"/>
              </a:lnSpc>
            </a:pPr>
            <a:r>
              <a:rPr lang="en-US" sz="3200" dirty="0">
                <a:solidFill>
                  <a:schemeClr val="bg1"/>
                </a:solidFill>
              </a:rPr>
              <a:t>The grace of the Lord Jesus Christ, and the love of God, and the communion of the Holy Spirit be with you all. Amen. </a:t>
            </a:r>
          </a:p>
        </p:txBody>
      </p:sp>
    </p:spTree>
    <p:extLst>
      <p:ext uri="{BB962C8B-B14F-4D97-AF65-F5344CB8AC3E}">
        <p14:creationId xmlns:p14="http://schemas.microsoft.com/office/powerpoint/2010/main" val="350645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CCD2D-CB39-B372-A193-8D99EE5A34E2}"/>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8BCEBE85-E8FE-0131-5A19-4100276D2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1F7BF4-FF53-1496-B81E-422E4F0B7085}"/>
              </a:ext>
            </a:extLst>
          </p:cNvPr>
          <p:cNvSpPr txBox="1"/>
          <p:nvPr/>
        </p:nvSpPr>
        <p:spPr>
          <a:xfrm>
            <a:off x="612689" y="1139142"/>
            <a:ext cx="6639881" cy="4579715"/>
          </a:xfrm>
          <a:prstGeom prst="rect">
            <a:avLst/>
          </a:prstGeom>
          <a:noFill/>
        </p:spPr>
        <p:txBody>
          <a:bodyPr wrap="square" rtlCol="0">
            <a:spAutoFit/>
          </a:bodyPr>
          <a:lstStyle/>
          <a:p>
            <a:pPr>
              <a:lnSpc>
                <a:spcPct val="90000"/>
              </a:lnSpc>
            </a:pPr>
            <a:r>
              <a:rPr lang="en-US" sz="3600" dirty="0">
                <a:solidFill>
                  <a:schemeClr val="bg1"/>
                </a:solidFill>
              </a:rPr>
              <a:t>1 John 1:1-4 </a:t>
            </a:r>
          </a:p>
          <a:p>
            <a:pPr>
              <a:lnSpc>
                <a:spcPct val="90000"/>
              </a:lnSpc>
            </a:pPr>
            <a:r>
              <a:rPr lang="en-US" sz="3200" dirty="0">
                <a:solidFill>
                  <a:schemeClr val="bg1"/>
                </a:solidFill>
              </a:rPr>
              <a:t>1 That which was from the beginning, which we have heard, which we have seen with our eyes, which we have looked upon, and our hands have handled, concerning the Word of life— </a:t>
            </a:r>
          </a:p>
          <a:p>
            <a:pPr>
              <a:lnSpc>
                <a:spcPct val="90000"/>
              </a:lnSpc>
            </a:pPr>
            <a:r>
              <a:rPr lang="en-US" sz="3200" dirty="0">
                <a:solidFill>
                  <a:schemeClr val="bg1"/>
                </a:solidFill>
              </a:rPr>
              <a:t>2 the life was manifested, and we have seen, and bear witness, and declare to you that eternal life which was with the Father and was manifested to us— </a:t>
            </a:r>
          </a:p>
        </p:txBody>
      </p:sp>
    </p:spTree>
    <p:extLst>
      <p:ext uri="{BB962C8B-B14F-4D97-AF65-F5344CB8AC3E}">
        <p14:creationId xmlns:p14="http://schemas.microsoft.com/office/powerpoint/2010/main" val="42879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09B1-87E5-BFB0-BB7E-3764B8FC80F7}"/>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2223BDAC-723B-08BA-A430-A39ED36B2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305D2C-1576-2EE4-C53F-56916AC9B4CF}"/>
              </a:ext>
            </a:extLst>
          </p:cNvPr>
          <p:cNvSpPr txBox="1"/>
          <p:nvPr/>
        </p:nvSpPr>
        <p:spPr>
          <a:xfrm>
            <a:off x="637741" y="1582340"/>
            <a:ext cx="6639881" cy="3693319"/>
          </a:xfrm>
          <a:prstGeom prst="rect">
            <a:avLst/>
          </a:prstGeom>
          <a:noFill/>
        </p:spPr>
        <p:txBody>
          <a:bodyPr wrap="square" rtlCol="0">
            <a:spAutoFit/>
          </a:bodyPr>
          <a:lstStyle/>
          <a:p>
            <a:pPr>
              <a:lnSpc>
                <a:spcPct val="90000"/>
              </a:lnSpc>
            </a:pPr>
            <a:r>
              <a:rPr lang="en-US" sz="3600" dirty="0">
                <a:solidFill>
                  <a:schemeClr val="bg1"/>
                </a:solidFill>
              </a:rPr>
              <a:t>1 John 1:1-4 </a:t>
            </a:r>
          </a:p>
          <a:p>
            <a:pPr>
              <a:lnSpc>
                <a:spcPct val="90000"/>
              </a:lnSpc>
            </a:pPr>
            <a:r>
              <a:rPr lang="en-US" sz="3200" dirty="0">
                <a:solidFill>
                  <a:schemeClr val="bg1"/>
                </a:solidFill>
              </a:rPr>
              <a:t>3 that which we have seen and heard we declare to you, that you also may have fellowship with us; and truly our fellowship is with the Father and with His Son Jesus Christ. </a:t>
            </a:r>
          </a:p>
          <a:p>
            <a:pPr>
              <a:lnSpc>
                <a:spcPct val="90000"/>
              </a:lnSpc>
            </a:pPr>
            <a:r>
              <a:rPr lang="en-US" sz="3200" dirty="0">
                <a:solidFill>
                  <a:schemeClr val="bg1"/>
                </a:solidFill>
              </a:rPr>
              <a:t>4 And these things we write to you that your joy may be full. </a:t>
            </a:r>
          </a:p>
        </p:txBody>
      </p:sp>
    </p:spTree>
    <p:extLst>
      <p:ext uri="{BB962C8B-B14F-4D97-AF65-F5344CB8AC3E}">
        <p14:creationId xmlns:p14="http://schemas.microsoft.com/office/powerpoint/2010/main" val="64870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39BC-5775-4FB6-A70B-7A85388B1332}"/>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52228BA7-D0FD-934E-FB9F-29B2604F8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6893288-AB37-405A-CA48-2C45052EA114}"/>
              </a:ext>
            </a:extLst>
          </p:cNvPr>
          <p:cNvSpPr txBox="1"/>
          <p:nvPr/>
        </p:nvSpPr>
        <p:spPr>
          <a:xfrm>
            <a:off x="666267" y="2385637"/>
            <a:ext cx="6774194" cy="2086725"/>
          </a:xfrm>
          <a:prstGeom prst="rect">
            <a:avLst/>
          </a:prstGeom>
          <a:noFill/>
        </p:spPr>
        <p:txBody>
          <a:bodyPr wrap="square" rtlCol="0">
            <a:spAutoFit/>
          </a:bodyPr>
          <a:lstStyle/>
          <a:p>
            <a:pPr>
              <a:lnSpc>
                <a:spcPct val="90000"/>
              </a:lnSpc>
            </a:pPr>
            <a:r>
              <a:rPr lang="en-US" sz="3600" b="1" dirty="0">
                <a:solidFill>
                  <a:schemeClr val="bg1"/>
                </a:solidFill>
              </a:rPr>
              <a:t>Biblical </a:t>
            </a:r>
            <a:r>
              <a:rPr lang="en-US" sz="3600" b="1" i="1" dirty="0" err="1">
                <a:solidFill>
                  <a:schemeClr val="bg1"/>
                </a:solidFill>
              </a:rPr>
              <a:t>koinōnia</a:t>
            </a:r>
            <a:r>
              <a:rPr lang="en-US" sz="3600" b="1" dirty="0">
                <a:solidFill>
                  <a:schemeClr val="bg1"/>
                </a:solidFill>
              </a:rPr>
              <a:t> means sharing and participating in life, identity, mission, resources, joy, and suffering. </a:t>
            </a:r>
          </a:p>
        </p:txBody>
      </p:sp>
    </p:spTree>
    <p:extLst>
      <p:ext uri="{BB962C8B-B14F-4D97-AF65-F5344CB8AC3E}">
        <p14:creationId xmlns:p14="http://schemas.microsoft.com/office/powerpoint/2010/main" val="272955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B9A9-E56D-E781-B857-8B06033E8E61}"/>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7D5CF44A-E842-7A46-3940-D9976CC14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5DE36A7-613A-0D63-1F36-1946115C3A8E}"/>
              </a:ext>
            </a:extLst>
          </p:cNvPr>
          <p:cNvSpPr txBox="1"/>
          <p:nvPr/>
        </p:nvSpPr>
        <p:spPr>
          <a:xfrm>
            <a:off x="628689" y="2136338"/>
            <a:ext cx="6774194" cy="2585323"/>
          </a:xfrm>
          <a:prstGeom prst="rect">
            <a:avLst/>
          </a:prstGeom>
          <a:noFill/>
        </p:spPr>
        <p:txBody>
          <a:bodyPr wrap="square" rtlCol="0">
            <a:spAutoFit/>
          </a:bodyPr>
          <a:lstStyle/>
          <a:p>
            <a:pPr>
              <a:lnSpc>
                <a:spcPct val="90000"/>
              </a:lnSpc>
            </a:pPr>
            <a:r>
              <a:rPr lang="en-US" sz="3600" b="1" i="1" dirty="0">
                <a:solidFill>
                  <a:schemeClr val="bg1"/>
                </a:solidFill>
              </a:rPr>
              <a:t>koinonia</a:t>
            </a:r>
            <a:r>
              <a:rPr lang="en-US" sz="3600" b="1" dirty="0">
                <a:solidFill>
                  <a:schemeClr val="bg1"/>
                </a:solidFill>
              </a:rPr>
              <a:t> includes INTIMACY (closeness, personal knowledge, affection) and PARTNERSHIP (participation, commitment, responsibility, purpose).</a:t>
            </a:r>
          </a:p>
        </p:txBody>
      </p:sp>
    </p:spTree>
    <p:extLst>
      <p:ext uri="{BB962C8B-B14F-4D97-AF65-F5344CB8AC3E}">
        <p14:creationId xmlns:p14="http://schemas.microsoft.com/office/powerpoint/2010/main" val="128295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8720-2897-19A7-FDC0-0F4600221F41}"/>
            </a:ext>
          </a:extLst>
        </p:cNvPr>
        <p:cNvGrpSpPr/>
        <p:nvPr/>
      </p:nvGrpSpPr>
      <p:grpSpPr>
        <a:xfrm>
          <a:off x="0" y="0"/>
          <a:ext cx="0" cy="0"/>
          <a:chOff x="0" y="0"/>
          <a:chExt cx="0" cy="0"/>
        </a:xfrm>
      </p:grpSpPr>
      <p:pic>
        <p:nvPicPr>
          <p:cNvPr id="5" name="Picture 4" descr="A person walking on the beach&#10;&#10;AI-generated content may be incorrect.">
            <a:extLst>
              <a:ext uri="{FF2B5EF4-FFF2-40B4-BE49-F238E27FC236}">
                <a16:creationId xmlns:a16="http://schemas.microsoft.com/office/drawing/2014/main" id="{B49CB9C9-3E61-EB18-B83E-50775E714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5ACE59C-14FA-1A81-5ED4-C9294A9B4BDD}"/>
              </a:ext>
            </a:extLst>
          </p:cNvPr>
          <p:cNvSpPr txBox="1"/>
          <p:nvPr/>
        </p:nvSpPr>
        <p:spPr>
          <a:xfrm>
            <a:off x="716371" y="2136338"/>
            <a:ext cx="6774194" cy="2363724"/>
          </a:xfrm>
          <a:prstGeom prst="rect">
            <a:avLst/>
          </a:prstGeom>
          <a:noFill/>
        </p:spPr>
        <p:txBody>
          <a:bodyPr wrap="square" rtlCol="0">
            <a:spAutoFit/>
          </a:bodyPr>
          <a:lstStyle/>
          <a:p>
            <a:pPr>
              <a:lnSpc>
                <a:spcPct val="90000"/>
              </a:lnSpc>
            </a:pPr>
            <a:r>
              <a:rPr lang="en-US" sz="3600" b="1" dirty="0">
                <a:solidFill>
                  <a:schemeClr val="bg1"/>
                </a:solidFill>
              </a:rPr>
              <a:t>The privilege of </a:t>
            </a:r>
            <a:r>
              <a:rPr lang="en-US" sz="3600" b="1" i="1" dirty="0">
                <a:solidFill>
                  <a:schemeClr val="bg1"/>
                </a:solidFill>
              </a:rPr>
              <a:t>koinonia</a:t>
            </a:r>
            <a:r>
              <a:rPr lang="en-US" sz="3600" b="1" dirty="0">
                <a:solidFill>
                  <a:schemeClr val="bg1"/>
                </a:solidFill>
              </a:rPr>
              <a:t> is intimacy.</a:t>
            </a:r>
          </a:p>
          <a:p>
            <a:pPr>
              <a:lnSpc>
                <a:spcPct val="50000"/>
              </a:lnSpc>
            </a:pPr>
            <a:endParaRPr lang="en-US" sz="3600" b="1" dirty="0">
              <a:solidFill>
                <a:schemeClr val="bg1"/>
              </a:solidFill>
            </a:endParaRPr>
          </a:p>
          <a:p>
            <a:pPr>
              <a:lnSpc>
                <a:spcPct val="90000"/>
              </a:lnSpc>
            </a:pPr>
            <a:r>
              <a:rPr lang="en-US" sz="3600" b="1" dirty="0">
                <a:solidFill>
                  <a:schemeClr val="bg1"/>
                </a:solidFill>
              </a:rPr>
              <a:t>The responsibility of </a:t>
            </a:r>
            <a:r>
              <a:rPr lang="en-US" sz="3600" b="1" i="1" dirty="0">
                <a:solidFill>
                  <a:schemeClr val="bg1"/>
                </a:solidFill>
              </a:rPr>
              <a:t>koinonia</a:t>
            </a:r>
            <a:r>
              <a:rPr lang="en-US" sz="3600" b="1" dirty="0">
                <a:solidFill>
                  <a:schemeClr val="bg1"/>
                </a:solidFill>
              </a:rPr>
              <a:t> is partnership.</a:t>
            </a:r>
          </a:p>
        </p:txBody>
      </p:sp>
    </p:spTree>
    <p:extLst>
      <p:ext uri="{BB962C8B-B14F-4D97-AF65-F5344CB8AC3E}">
        <p14:creationId xmlns:p14="http://schemas.microsoft.com/office/powerpoint/2010/main" val="174593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17841</TotalTime>
  <Words>720</Words>
  <Application>Microsoft Macintosh PowerPoint</Application>
  <PresentationFormat>Widescreen</PresentationFormat>
  <Paragraphs>65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3405</cp:revision>
  <dcterms:created xsi:type="dcterms:W3CDTF">2022-04-28T10:27:37Z</dcterms:created>
  <dcterms:modified xsi:type="dcterms:W3CDTF">2026-06-11T08:19:42Z</dcterms:modified>
</cp:coreProperties>
</file>