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47" r:id="rId2"/>
    <p:sldId id="369" r:id="rId3"/>
    <p:sldId id="450" r:id="rId4"/>
    <p:sldId id="467" r:id="rId5"/>
    <p:sldId id="468" r:id="rId6"/>
    <p:sldId id="469" r:id="rId7"/>
    <p:sldId id="470" r:id="rId8"/>
    <p:sldId id="471" r:id="rId9"/>
    <p:sldId id="472" r:id="rId10"/>
    <p:sldId id="473" r:id="rId11"/>
    <p:sldId id="474" r:id="rId12"/>
    <p:sldId id="475" r:id="rId13"/>
    <p:sldId id="476" r:id="rId14"/>
    <p:sldId id="477" r:id="rId15"/>
    <p:sldId id="478" r:id="rId16"/>
    <p:sldId id="479" r:id="rId17"/>
    <p:sldId id="4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BCBA8"/>
    <a:srgbClr val="ABB1E0"/>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36" autoAdjust="0"/>
    <p:restoredTop sz="94635"/>
  </p:normalViewPr>
  <p:slideViewPr>
    <p:cSldViewPr snapToGrid="0">
      <p:cViewPr varScale="1">
        <p:scale>
          <a:sx n="96" d="100"/>
          <a:sy n="96" d="100"/>
        </p:scale>
        <p:origin x="200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5/15/26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488FA-52F1-DBF5-F3D1-34F1F3CBE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EDF98-78F1-E101-4F41-1774324BF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5E5C6A-60B3-F122-FC8D-8FF8784E04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BDBDF1-7384-DC0F-7137-B7E558833BF2}"/>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549963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FB486-FA68-DB20-7762-ED43ED9B0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F2B1D0-B0AF-C579-F4F1-8B353BF149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F6C9A-9F81-A12D-226D-7FBE74D2E2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32F4CD-AECB-474C-0093-F0178E076FAE}"/>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3529492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E1701-2B8D-C17B-4430-997413D26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3609FD-AA7C-F631-4C3A-4864C5EC57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AEF38A-E630-2214-D043-1C9A9428E0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3BA140-4EB0-B0BB-15F2-2CF41518117B}"/>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3963525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054F8-5A99-A3AE-381B-D3EF8BA27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CEA38-C9E5-960D-A8E9-BB6A8940C6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BA4D8E-AC54-65A4-A1EC-885018730E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7A172B-A6ED-6E82-CAB0-E504A89E61D4}"/>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1850705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A2155-2089-4FE8-B848-DA8696859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915CDD-FF35-5E36-B260-BB437E07DF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D5BBDC-C035-AA0B-CD97-D76EDAE653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19803E-883A-DC0D-2E66-84A3EC0C5A4E}"/>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2245317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7C0B3-C2EC-FCB2-6C6D-D680E989C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FFDCE-3A02-0144-850C-CD22CD46AD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2F4238-8AD3-0881-9125-C412334F12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2A3117-2077-288A-4C53-7ACE71FC30C2}"/>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2445917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18D65-1CFA-E429-18CE-DE4332040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517E4-1609-1F50-A2F4-370985DCE7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115B45-9ED3-C0EA-0502-D77A38696E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9999C-A2E5-5E09-EE74-A4C6DB870C35}"/>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1724269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13103-A539-256E-5BF4-C0DF853F92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ACC38-ADD9-BED6-2EB1-1C615073E1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49CEDD-7B33-A69D-29C2-68BDC4F5C8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7F5BBE-C028-47AB-48FA-C4B3ED539471}"/>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343555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8E3B8-CB0F-9A5E-3072-E871408C8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0510A6-A6BB-1C99-4726-EDC710D518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027C7-2DE6-16FA-3FC6-75344859FF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996307-C220-9631-A14D-AEA60D87AFAE}"/>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464807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FF838-52A3-98F2-5638-807F32485D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88076-C118-3C57-86E6-5289366CA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CB868E-A1ED-7239-6423-BEF9FD143C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E455BA-CC7F-B67F-2F2B-7AB4C2202242}"/>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908566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9041-21DF-FCB0-7ECA-F8D55C5D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9AC064-42F8-72B9-11EE-096541BFC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950448-C660-3521-DDEF-BEFBDBD55B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2EC4A7-8AC6-5C03-00F2-203D071600F9}"/>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245942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FDBBA-CDB4-E402-4262-CF4D2728F7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C4E5A-B4C2-DAEC-EDCA-C8745260BE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50E86-35AD-609B-F138-C822DF4A52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9E3430-56D1-5141-CB8F-CA2072039FB6}"/>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2935639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17479-EF5B-E510-DC67-815C0DFE1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6C2FB6-8FB0-A949-F092-EFFC6ABD1B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5ACB7-15A8-E6EE-BDC9-CDB1EB5F65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E43472-CD42-369E-8995-1872422D5E84}"/>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3832645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56641-0182-060D-D574-69511CE8E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F2FFB3-8E14-40A9-616A-65A2B7640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E50FE9-0DB0-0D68-B448-26965FF56D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A6FC31-2B69-6E73-1BE0-477285AA5B66}"/>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806518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C618E-35E0-697D-4C9F-0CE4FE834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EF1F6C-9DC7-3EA2-5E09-D0CD636EF2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87F9CA-E4EE-FA60-95BA-2C7450FF72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C8FB59-5E9A-823D-A564-D0B88C348549}"/>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2707646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3D816-078D-8036-D318-007F07857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4D84C-D511-027A-B925-27E5927E5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344C3-4C38-D11D-1192-2D63D705B1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706CA5-594D-7C58-F99D-24B8647CF6BE}"/>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2042679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5/15/26</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5/15/26</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139" name="Rectangle 13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reading a book&#10;&#10;AI-generated content may be incorrect.">
            <a:extLst>
              <a:ext uri="{FF2B5EF4-FFF2-40B4-BE49-F238E27FC236}">
                <a16:creationId xmlns:a16="http://schemas.microsoft.com/office/drawing/2014/main" id="{1AF4289F-1D3F-EDEC-D5B5-9DC0AEBCC1F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63488-912C-A372-8297-984D730A228E}"/>
            </a:ext>
          </a:extLst>
        </p:cNvPr>
        <p:cNvGrpSpPr/>
        <p:nvPr/>
      </p:nvGrpSpPr>
      <p:grpSpPr>
        <a:xfrm>
          <a:off x="0" y="0"/>
          <a:ext cx="0" cy="0"/>
          <a:chOff x="0" y="0"/>
          <a:chExt cx="0" cy="0"/>
        </a:xfrm>
      </p:grpSpPr>
      <p:pic>
        <p:nvPicPr>
          <p:cNvPr id="5" name="Picture 4" descr="A person reading a book&#10;&#10;AI-generated content may be incorrect.">
            <a:extLst>
              <a:ext uri="{FF2B5EF4-FFF2-40B4-BE49-F238E27FC236}">
                <a16:creationId xmlns:a16="http://schemas.microsoft.com/office/drawing/2014/main" id="{98A28015-E4C6-1A89-6AC7-39E9B9C0856D}"/>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61A4C37-2B49-EC0B-8D8A-F6A0928FE1E1}"/>
              </a:ext>
            </a:extLst>
          </p:cNvPr>
          <p:cNvSpPr txBox="1"/>
          <p:nvPr/>
        </p:nvSpPr>
        <p:spPr>
          <a:xfrm>
            <a:off x="678793" y="2883378"/>
            <a:ext cx="6062172" cy="1089529"/>
          </a:xfrm>
          <a:prstGeom prst="rect">
            <a:avLst/>
          </a:prstGeom>
          <a:noFill/>
        </p:spPr>
        <p:txBody>
          <a:bodyPr wrap="square" rtlCol="0">
            <a:spAutoFit/>
          </a:bodyPr>
          <a:lstStyle/>
          <a:p>
            <a:pPr>
              <a:lnSpc>
                <a:spcPct val="90000"/>
              </a:lnSpc>
            </a:pPr>
            <a:r>
              <a:rPr lang="en-US" sz="3600" b="1" dirty="0">
                <a:solidFill>
                  <a:schemeClr val="bg1"/>
                </a:solidFill>
              </a:rPr>
              <a:t>WAYS TO PRACTICE BIBLICAL MEDITATION</a:t>
            </a:r>
          </a:p>
        </p:txBody>
      </p:sp>
    </p:spTree>
    <p:extLst>
      <p:ext uri="{BB962C8B-B14F-4D97-AF65-F5344CB8AC3E}">
        <p14:creationId xmlns:p14="http://schemas.microsoft.com/office/powerpoint/2010/main" val="944813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44379-024B-87A8-74A7-E8C8DF357F68}"/>
            </a:ext>
          </a:extLst>
        </p:cNvPr>
        <p:cNvGrpSpPr/>
        <p:nvPr/>
      </p:nvGrpSpPr>
      <p:grpSpPr>
        <a:xfrm>
          <a:off x="0" y="0"/>
          <a:ext cx="0" cy="0"/>
          <a:chOff x="0" y="0"/>
          <a:chExt cx="0" cy="0"/>
        </a:xfrm>
      </p:grpSpPr>
      <p:pic>
        <p:nvPicPr>
          <p:cNvPr id="5" name="Picture 4" descr="A person reading a book&#10;&#10;AI-generated content may be incorrect.">
            <a:extLst>
              <a:ext uri="{FF2B5EF4-FFF2-40B4-BE49-F238E27FC236}">
                <a16:creationId xmlns:a16="http://schemas.microsoft.com/office/drawing/2014/main" id="{0903C459-5AEF-CE8B-4042-249DB6031CDF}"/>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FEDF935-43D7-170A-02AB-C5C1D429E15C}"/>
              </a:ext>
            </a:extLst>
          </p:cNvPr>
          <p:cNvSpPr txBox="1"/>
          <p:nvPr/>
        </p:nvSpPr>
        <p:spPr>
          <a:xfrm>
            <a:off x="666267" y="1996982"/>
            <a:ext cx="6410938" cy="2862322"/>
          </a:xfrm>
          <a:prstGeom prst="rect">
            <a:avLst/>
          </a:prstGeom>
          <a:noFill/>
        </p:spPr>
        <p:txBody>
          <a:bodyPr wrap="square" rtlCol="0">
            <a:spAutoFit/>
          </a:bodyPr>
          <a:lstStyle/>
          <a:p>
            <a:pPr>
              <a:lnSpc>
                <a:spcPct val="90000"/>
              </a:lnSpc>
            </a:pPr>
            <a:r>
              <a:rPr lang="en-US" sz="3600" b="1" dirty="0">
                <a:solidFill>
                  <a:schemeClr val="bg1"/>
                </a:solidFill>
              </a:rPr>
              <a:t>1. SCRIPTURE REPETITION THROUGHOUT THE DAY</a:t>
            </a:r>
          </a:p>
          <a:p>
            <a:pPr>
              <a:lnSpc>
                <a:spcPct val="50000"/>
              </a:lnSpc>
            </a:pPr>
            <a:endParaRPr lang="en-US" sz="3600" b="1" dirty="0">
              <a:solidFill>
                <a:schemeClr val="bg1"/>
              </a:solidFill>
            </a:endParaRPr>
          </a:p>
          <a:p>
            <a:pPr>
              <a:lnSpc>
                <a:spcPct val="90000"/>
              </a:lnSpc>
            </a:pPr>
            <a:r>
              <a:rPr lang="en-US" sz="3600" b="1" dirty="0">
                <a:solidFill>
                  <a:schemeClr val="bg1"/>
                </a:solidFill>
              </a:rPr>
              <a:t>Choose one verse in the morning and quietly repeat it throughout the day.</a:t>
            </a:r>
          </a:p>
        </p:txBody>
      </p:sp>
    </p:spTree>
    <p:extLst>
      <p:ext uri="{BB962C8B-B14F-4D97-AF65-F5344CB8AC3E}">
        <p14:creationId xmlns:p14="http://schemas.microsoft.com/office/powerpoint/2010/main" val="3688281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FA7FF-2481-F656-5857-98E2E2E57856}"/>
            </a:ext>
          </a:extLst>
        </p:cNvPr>
        <p:cNvGrpSpPr/>
        <p:nvPr/>
      </p:nvGrpSpPr>
      <p:grpSpPr>
        <a:xfrm>
          <a:off x="0" y="0"/>
          <a:ext cx="0" cy="0"/>
          <a:chOff x="0" y="0"/>
          <a:chExt cx="0" cy="0"/>
        </a:xfrm>
      </p:grpSpPr>
      <p:pic>
        <p:nvPicPr>
          <p:cNvPr id="5" name="Picture 4" descr="A person reading a book&#10;&#10;AI-generated content may be incorrect.">
            <a:extLst>
              <a:ext uri="{FF2B5EF4-FFF2-40B4-BE49-F238E27FC236}">
                <a16:creationId xmlns:a16="http://schemas.microsoft.com/office/drawing/2014/main" id="{DA5A1751-554A-2581-6D53-F8C5A5C6F755}"/>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7C7F13E-031A-3C69-9DCA-2C87CB57F5D6}"/>
              </a:ext>
            </a:extLst>
          </p:cNvPr>
          <p:cNvSpPr txBox="1"/>
          <p:nvPr/>
        </p:nvSpPr>
        <p:spPr>
          <a:xfrm>
            <a:off x="666267" y="2246281"/>
            <a:ext cx="6410938" cy="2862322"/>
          </a:xfrm>
          <a:prstGeom prst="rect">
            <a:avLst/>
          </a:prstGeom>
          <a:noFill/>
        </p:spPr>
        <p:txBody>
          <a:bodyPr wrap="square" rtlCol="0">
            <a:spAutoFit/>
          </a:bodyPr>
          <a:lstStyle/>
          <a:p>
            <a:pPr>
              <a:lnSpc>
                <a:spcPct val="90000"/>
              </a:lnSpc>
            </a:pPr>
            <a:r>
              <a:rPr lang="en-US" sz="3600" b="1" dirty="0">
                <a:solidFill>
                  <a:schemeClr val="bg1"/>
                </a:solidFill>
              </a:rPr>
              <a:t>2. MEDITATIVE JOURNALING</a:t>
            </a:r>
          </a:p>
          <a:p>
            <a:pPr>
              <a:lnSpc>
                <a:spcPct val="50000"/>
              </a:lnSpc>
            </a:pPr>
            <a:endParaRPr lang="en-US" sz="3600" b="1" dirty="0">
              <a:solidFill>
                <a:schemeClr val="bg1"/>
              </a:solidFill>
            </a:endParaRPr>
          </a:p>
          <a:p>
            <a:pPr>
              <a:lnSpc>
                <a:spcPct val="90000"/>
              </a:lnSpc>
            </a:pPr>
            <a:r>
              <a:rPr lang="en-US" sz="3600" b="1" dirty="0">
                <a:solidFill>
                  <a:schemeClr val="bg1"/>
                </a:solidFill>
              </a:rPr>
              <a:t>After reading Scripture, write your reflections as a journal entry or conversationally with God.</a:t>
            </a:r>
          </a:p>
        </p:txBody>
      </p:sp>
    </p:spTree>
    <p:extLst>
      <p:ext uri="{BB962C8B-B14F-4D97-AF65-F5344CB8AC3E}">
        <p14:creationId xmlns:p14="http://schemas.microsoft.com/office/powerpoint/2010/main" val="3604317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59E79-874C-CFBC-322F-5177C2904B62}"/>
            </a:ext>
          </a:extLst>
        </p:cNvPr>
        <p:cNvGrpSpPr/>
        <p:nvPr/>
      </p:nvGrpSpPr>
      <p:grpSpPr>
        <a:xfrm>
          <a:off x="0" y="0"/>
          <a:ext cx="0" cy="0"/>
          <a:chOff x="0" y="0"/>
          <a:chExt cx="0" cy="0"/>
        </a:xfrm>
      </p:grpSpPr>
      <p:pic>
        <p:nvPicPr>
          <p:cNvPr id="5" name="Picture 4" descr="A person reading a book&#10;&#10;AI-generated content may be incorrect.">
            <a:extLst>
              <a:ext uri="{FF2B5EF4-FFF2-40B4-BE49-F238E27FC236}">
                <a16:creationId xmlns:a16="http://schemas.microsoft.com/office/drawing/2014/main" id="{2EE557DE-41BC-BD4F-5C39-F8CE360D3805}"/>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835628E-11D2-D46D-49DD-E608B5B07ADC}"/>
              </a:ext>
            </a:extLst>
          </p:cNvPr>
          <p:cNvSpPr txBox="1"/>
          <p:nvPr/>
        </p:nvSpPr>
        <p:spPr>
          <a:xfrm>
            <a:off x="616162" y="1747683"/>
            <a:ext cx="6573777" cy="3360920"/>
          </a:xfrm>
          <a:prstGeom prst="rect">
            <a:avLst/>
          </a:prstGeom>
          <a:noFill/>
        </p:spPr>
        <p:txBody>
          <a:bodyPr wrap="square" rtlCol="0">
            <a:spAutoFit/>
          </a:bodyPr>
          <a:lstStyle/>
          <a:p>
            <a:pPr>
              <a:lnSpc>
                <a:spcPct val="90000"/>
              </a:lnSpc>
            </a:pPr>
            <a:r>
              <a:rPr lang="en-US" sz="3600" b="1" dirty="0">
                <a:solidFill>
                  <a:schemeClr val="bg1"/>
                </a:solidFill>
              </a:rPr>
              <a:t>3. SCRIPTURE MEMORIZATION WITH REFLECTION</a:t>
            </a:r>
          </a:p>
          <a:p>
            <a:pPr>
              <a:lnSpc>
                <a:spcPct val="50000"/>
              </a:lnSpc>
            </a:pPr>
            <a:endParaRPr lang="en-US" sz="3600" b="1" dirty="0">
              <a:solidFill>
                <a:schemeClr val="bg1"/>
              </a:solidFill>
            </a:endParaRPr>
          </a:p>
          <a:p>
            <a:pPr>
              <a:lnSpc>
                <a:spcPct val="90000"/>
              </a:lnSpc>
            </a:pPr>
            <a:r>
              <a:rPr lang="en-US" sz="3600" b="1" dirty="0">
                <a:solidFill>
                  <a:schemeClr val="bg1"/>
                </a:solidFill>
              </a:rPr>
              <a:t>Memorization becomes meditation when believers deeply ponder what they memorize.</a:t>
            </a:r>
          </a:p>
        </p:txBody>
      </p:sp>
    </p:spTree>
    <p:extLst>
      <p:ext uri="{BB962C8B-B14F-4D97-AF65-F5344CB8AC3E}">
        <p14:creationId xmlns:p14="http://schemas.microsoft.com/office/powerpoint/2010/main" val="879665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8DDD2-36EB-E4EE-AB01-42E08433EC75}"/>
            </a:ext>
          </a:extLst>
        </p:cNvPr>
        <p:cNvGrpSpPr/>
        <p:nvPr/>
      </p:nvGrpSpPr>
      <p:grpSpPr>
        <a:xfrm>
          <a:off x="0" y="0"/>
          <a:ext cx="0" cy="0"/>
          <a:chOff x="0" y="0"/>
          <a:chExt cx="0" cy="0"/>
        </a:xfrm>
      </p:grpSpPr>
      <p:pic>
        <p:nvPicPr>
          <p:cNvPr id="5" name="Picture 4" descr="A person reading a book&#10;&#10;AI-generated content may be incorrect.">
            <a:extLst>
              <a:ext uri="{FF2B5EF4-FFF2-40B4-BE49-F238E27FC236}">
                <a16:creationId xmlns:a16="http://schemas.microsoft.com/office/drawing/2014/main" id="{47D02D7B-5433-D8A6-B6A1-7F2CB78B2025}"/>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F18AF36-9EBA-B5D7-B1D7-2D1B27CA266C}"/>
              </a:ext>
            </a:extLst>
          </p:cNvPr>
          <p:cNvSpPr txBox="1"/>
          <p:nvPr/>
        </p:nvSpPr>
        <p:spPr>
          <a:xfrm>
            <a:off x="603636" y="1660001"/>
            <a:ext cx="6573777" cy="3859518"/>
          </a:xfrm>
          <a:prstGeom prst="rect">
            <a:avLst/>
          </a:prstGeom>
          <a:noFill/>
        </p:spPr>
        <p:txBody>
          <a:bodyPr wrap="square" rtlCol="0">
            <a:spAutoFit/>
          </a:bodyPr>
          <a:lstStyle/>
          <a:p>
            <a:pPr>
              <a:lnSpc>
                <a:spcPct val="90000"/>
              </a:lnSpc>
            </a:pPr>
            <a:r>
              <a:rPr lang="en-US" sz="3600" b="1" dirty="0">
                <a:solidFill>
                  <a:schemeClr val="bg1"/>
                </a:solidFill>
              </a:rPr>
              <a:t>4. MEDITATING DURING DAILY WORK</a:t>
            </a:r>
          </a:p>
          <a:p>
            <a:pPr>
              <a:lnSpc>
                <a:spcPct val="50000"/>
              </a:lnSpc>
            </a:pPr>
            <a:endParaRPr lang="en-US" sz="3600" b="1" dirty="0">
              <a:solidFill>
                <a:schemeClr val="bg1"/>
              </a:solidFill>
            </a:endParaRPr>
          </a:p>
          <a:p>
            <a:pPr>
              <a:lnSpc>
                <a:spcPct val="90000"/>
              </a:lnSpc>
            </a:pPr>
            <a:r>
              <a:rPr lang="en-US" sz="3600" b="1" dirty="0">
                <a:solidFill>
                  <a:schemeClr val="bg1"/>
                </a:solidFill>
              </a:rPr>
              <a:t>Biblical meditation does not require isolation. It can happen while cooking, driving, coding, walking, exercising, doing housework.</a:t>
            </a:r>
          </a:p>
        </p:txBody>
      </p:sp>
    </p:spTree>
    <p:extLst>
      <p:ext uri="{BB962C8B-B14F-4D97-AF65-F5344CB8AC3E}">
        <p14:creationId xmlns:p14="http://schemas.microsoft.com/office/powerpoint/2010/main" val="3806244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7746A-EAC4-E1E6-CBF0-B6D355CF03FD}"/>
            </a:ext>
          </a:extLst>
        </p:cNvPr>
        <p:cNvGrpSpPr/>
        <p:nvPr/>
      </p:nvGrpSpPr>
      <p:grpSpPr>
        <a:xfrm>
          <a:off x="0" y="0"/>
          <a:ext cx="0" cy="0"/>
          <a:chOff x="0" y="0"/>
          <a:chExt cx="0" cy="0"/>
        </a:xfrm>
      </p:grpSpPr>
      <p:pic>
        <p:nvPicPr>
          <p:cNvPr id="5" name="Picture 4" descr="A person reading a book&#10;&#10;AI-generated content may be incorrect.">
            <a:extLst>
              <a:ext uri="{FF2B5EF4-FFF2-40B4-BE49-F238E27FC236}">
                <a16:creationId xmlns:a16="http://schemas.microsoft.com/office/drawing/2014/main" id="{5C44F900-E76D-6746-FC43-39F145715AB0}"/>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56DEA32-2B3A-01A9-D2CD-0E41DBCCFE23}"/>
              </a:ext>
            </a:extLst>
          </p:cNvPr>
          <p:cNvSpPr txBox="1"/>
          <p:nvPr/>
        </p:nvSpPr>
        <p:spPr>
          <a:xfrm>
            <a:off x="603636" y="1996982"/>
            <a:ext cx="6573777" cy="2862322"/>
          </a:xfrm>
          <a:prstGeom prst="rect">
            <a:avLst/>
          </a:prstGeom>
          <a:noFill/>
        </p:spPr>
        <p:txBody>
          <a:bodyPr wrap="square" rtlCol="0">
            <a:spAutoFit/>
          </a:bodyPr>
          <a:lstStyle/>
          <a:p>
            <a:pPr>
              <a:lnSpc>
                <a:spcPct val="90000"/>
              </a:lnSpc>
            </a:pPr>
            <a:r>
              <a:rPr lang="en-US" sz="3600" b="1" dirty="0">
                <a:solidFill>
                  <a:schemeClr val="bg1"/>
                </a:solidFill>
              </a:rPr>
              <a:t>5. WORD MEDITATION BEFORE SLEEP</a:t>
            </a:r>
          </a:p>
          <a:p>
            <a:pPr>
              <a:lnSpc>
                <a:spcPct val="50000"/>
              </a:lnSpc>
            </a:pPr>
            <a:endParaRPr lang="en-US" sz="3600" b="1" dirty="0">
              <a:solidFill>
                <a:schemeClr val="bg1"/>
              </a:solidFill>
            </a:endParaRPr>
          </a:p>
          <a:p>
            <a:pPr>
              <a:lnSpc>
                <a:spcPct val="90000"/>
              </a:lnSpc>
            </a:pPr>
            <a:r>
              <a:rPr lang="en-US" sz="3600" b="1" dirty="0">
                <a:solidFill>
                  <a:schemeClr val="bg1"/>
                </a:solidFill>
              </a:rPr>
              <a:t>The Psalms repeatedly mention meditating at night </a:t>
            </a:r>
          </a:p>
          <a:p>
            <a:pPr>
              <a:lnSpc>
                <a:spcPct val="90000"/>
              </a:lnSpc>
            </a:pPr>
            <a:r>
              <a:rPr lang="en-US" sz="3600" b="1" dirty="0">
                <a:solidFill>
                  <a:schemeClr val="bg1"/>
                </a:solidFill>
              </a:rPr>
              <a:t>(Psalm 63:6).</a:t>
            </a:r>
          </a:p>
        </p:txBody>
      </p:sp>
    </p:spTree>
    <p:extLst>
      <p:ext uri="{BB962C8B-B14F-4D97-AF65-F5344CB8AC3E}">
        <p14:creationId xmlns:p14="http://schemas.microsoft.com/office/powerpoint/2010/main" val="2085209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A369B-C4A1-2B1E-BBDA-E421B8A98F97}"/>
            </a:ext>
          </a:extLst>
        </p:cNvPr>
        <p:cNvGrpSpPr/>
        <p:nvPr/>
      </p:nvGrpSpPr>
      <p:grpSpPr>
        <a:xfrm>
          <a:off x="0" y="0"/>
          <a:ext cx="0" cy="0"/>
          <a:chOff x="0" y="0"/>
          <a:chExt cx="0" cy="0"/>
        </a:xfrm>
      </p:grpSpPr>
      <p:pic>
        <p:nvPicPr>
          <p:cNvPr id="5" name="Picture 4" descr="A person reading a book&#10;&#10;AI-generated content may be incorrect.">
            <a:extLst>
              <a:ext uri="{FF2B5EF4-FFF2-40B4-BE49-F238E27FC236}">
                <a16:creationId xmlns:a16="http://schemas.microsoft.com/office/drawing/2014/main" id="{F6317553-72CE-ADE5-429A-56ACE6689976}"/>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EEC7121-CFF1-97B4-A53F-A2ABC72DBCFE}"/>
              </a:ext>
            </a:extLst>
          </p:cNvPr>
          <p:cNvSpPr txBox="1"/>
          <p:nvPr/>
        </p:nvSpPr>
        <p:spPr>
          <a:xfrm>
            <a:off x="728897" y="2946008"/>
            <a:ext cx="6062172" cy="590931"/>
          </a:xfrm>
          <a:prstGeom prst="rect">
            <a:avLst/>
          </a:prstGeom>
          <a:noFill/>
        </p:spPr>
        <p:txBody>
          <a:bodyPr wrap="square" rtlCol="0">
            <a:spAutoFit/>
          </a:bodyPr>
          <a:lstStyle/>
          <a:p>
            <a:pPr>
              <a:lnSpc>
                <a:spcPct val="90000"/>
              </a:lnSpc>
            </a:pPr>
            <a:r>
              <a:rPr lang="en-US" sz="3600" b="1" dirty="0">
                <a:solidFill>
                  <a:schemeClr val="bg1"/>
                </a:solidFill>
              </a:rPr>
              <a:t>COMMUNAL MEDITATION</a:t>
            </a:r>
          </a:p>
        </p:txBody>
      </p:sp>
    </p:spTree>
    <p:extLst>
      <p:ext uri="{BB962C8B-B14F-4D97-AF65-F5344CB8AC3E}">
        <p14:creationId xmlns:p14="http://schemas.microsoft.com/office/powerpoint/2010/main" val="1493411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89536-EFDC-4B7B-D79C-CA7B15D15C15}"/>
            </a:ext>
          </a:extLst>
        </p:cNvPr>
        <p:cNvGrpSpPr/>
        <p:nvPr/>
      </p:nvGrpSpPr>
      <p:grpSpPr>
        <a:xfrm>
          <a:off x="0" y="0"/>
          <a:ext cx="0" cy="0"/>
          <a:chOff x="0" y="0"/>
          <a:chExt cx="0" cy="0"/>
        </a:xfrm>
      </p:grpSpPr>
      <p:pic>
        <p:nvPicPr>
          <p:cNvPr id="5" name="Picture 4" descr="A person reading a book&#10;&#10;AI-generated content may be incorrect.">
            <a:extLst>
              <a:ext uri="{FF2B5EF4-FFF2-40B4-BE49-F238E27FC236}">
                <a16:creationId xmlns:a16="http://schemas.microsoft.com/office/drawing/2014/main" id="{B14F95AA-62DC-3D15-C07A-608D758FCA3E}"/>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4D3D6DC-B0DF-4034-F9BE-E76DAE1E01B6}"/>
              </a:ext>
            </a:extLst>
          </p:cNvPr>
          <p:cNvSpPr txBox="1"/>
          <p:nvPr/>
        </p:nvSpPr>
        <p:spPr>
          <a:xfrm>
            <a:off x="603637" y="2634079"/>
            <a:ext cx="6223048" cy="1588127"/>
          </a:xfrm>
          <a:prstGeom prst="rect">
            <a:avLst/>
          </a:prstGeom>
          <a:noFill/>
        </p:spPr>
        <p:txBody>
          <a:bodyPr wrap="square" rtlCol="0">
            <a:spAutoFit/>
          </a:bodyPr>
          <a:lstStyle/>
          <a:p>
            <a:pPr>
              <a:lnSpc>
                <a:spcPct val="90000"/>
              </a:lnSpc>
            </a:pPr>
            <a:r>
              <a:rPr lang="en-US" sz="3600" b="1" dirty="0">
                <a:solidFill>
                  <a:schemeClr val="bg1"/>
                </a:solidFill>
              </a:rPr>
              <a:t>MAJOR DIFFERENCES BETWEEN BIBLICAL MEDITATION AND SOME MODERN IDEAS</a:t>
            </a:r>
          </a:p>
        </p:txBody>
      </p:sp>
    </p:spTree>
    <p:extLst>
      <p:ext uri="{BB962C8B-B14F-4D97-AF65-F5344CB8AC3E}">
        <p14:creationId xmlns:p14="http://schemas.microsoft.com/office/powerpoint/2010/main" val="352701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2A7F6C-4D73-566F-DC55-02F791399DFE}"/>
            </a:ext>
          </a:extLst>
        </p:cNvPr>
        <p:cNvGrpSpPr/>
        <p:nvPr/>
      </p:nvGrpSpPr>
      <p:grpSpPr>
        <a:xfrm>
          <a:off x="0" y="0"/>
          <a:ext cx="0" cy="0"/>
          <a:chOff x="0" y="0"/>
          <a:chExt cx="0" cy="0"/>
        </a:xfrm>
      </p:grpSpPr>
      <p:sp>
        <p:nvSpPr>
          <p:cNvPr id="56" name="Rectangle 5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reading a book&#10;&#10;AI-generated content may be incorrect.">
            <a:extLst>
              <a:ext uri="{FF2B5EF4-FFF2-40B4-BE49-F238E27FC236}">
                <a16:creationId xmlns:a16="http://schemas.microsoft.com/office/drawing/2014/main" id="{CE934A86-480A-0BDA-277A-26B3461B9455}"/>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F80DC95-7E04-C90D-58D9-4DB3EBD11D55}"/>
              </a:ext>
            </a:extLst>
          </p:cNvPr>
          <p:cNvSpPr txBox="1"/>
          <p:nvPr/>
        </p:nvSpPr>
        <p:spPr>
          <a:xfrm>
            <a:off x="779001" y="2883378"/>
            <a:ext cx="6062172" cy="1089529"/>
          </a:xfrm>
          <a:prstGeom prst="rect">
            <a:avLst/>
          </a:prstGeom>
          <a:noFill/>
        </p:spPr>
        <p:txBody>
          <a:bodyPr wrap="square" rtlCol="0">
            <a:spAutoFit/>
          </a:bodyPr>
          <a:lstStyle/>
          <a:p>
            <a:pPr>
              <a:lnSpc>
                <a:spcPct val="90000"/>
              </a:lnSpc>
            </a:pPr>
            <a:r>
              <a:rPr lang="en-US" sz="3600" b="1" dirty="0">
                <a:solidFill>
                  <a:schemeClr val="bg1"/>
                </a:solidFill>
              </a:rPr>
              <a:t>MEDITATION – IN BOTH TESTAMENTS</a:t>
            </a:r>
          </a:p>
        </p:txBody>
      </p:sp>
    </p:spTree>
    <p:extLst>
      <p:ext uri="{BB962C8B-B14F-4D97-AF65-F5344CB8AC3E}">
        <p14:creationId xmlns:p14="http://schemas.microsoft.com/office/powerpoint/2010/main" val="79211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E890E-3721-9914-A764-2DD32613CDC3}"/>
            </a:ext>
          </a:extLst>
        </p:cNvPr>
        <p:cNvGrpSpPr/>
        <p:nvPr/>
      </p:nvGrpSpPr>
      <p:grpSpPr>
        <a:xfrm>
          <a:off x="0" y="0"/>
          <a:ext cx="0" cy="0"/>
          <a:chOff x="0" y="0"/>
          <a:chExt cx="0" cy="0"/>
        </a:xfrm>
      </p:grpSpPr>
      <p:pic>
        <p:nvPicPr>
          <p:cNvPr id="3" name="Picture 2" descr="A person reading a book&#10;&#10;AI-generated content may be incorrect.">
            <a:extLst>
              <a:ext uri="{FF2B5EF4-FFF2-40B4-BE49-F238E27FC236}">
                <a16:creationId xmlns:a16="http://schemas.microsoft.com/office/drawing/2014/main" id="{93BD1CF2-32BF-E45E-C353-C2F979F59837}"/>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FEDB65A-E42F-1C1F-B171-E3485F0BE5BA}"/>
              </a:ext>
            </a:extLst>
          </p:cNvPr>
          <p:cNvSpPr txBox="1"/>
          <p:nvPr/>
        </p:nvSpPr>
        <p:spPr>
          <a:xfrm>
            <a:off x="687846" y="1360741"/>
            <a:ext cx="6207204" cy="4136517"/>
          </a:xfrm>
          <a:prstGeom prst="rect">
            <a:avLst/>
          </a:prstGeom>
          <a:noFill/>
        </p:spPr>
        <p:txBody>
          <a:bodyPr wrap="square" rtlCol="0">
            <a:spAutoFit/>
          </a:bodyPr>
          <a:lstStyle/>
          <a:p>
            <a:pPr>
              <a:lnSpc>
                <a:spcPct val="90000"/>
              </a:lnSpc>
            </a:pPr>
            <a:r>
              <a:rPr lang="en-US" sz="3600" dirty="0">
                <a:solidFill>
                  <a:schemeClr val="bg1"/>
                </a:solidFill>
              </a:rPr>
              <a:t>Philippians 4:8 </a:t>
            </a:r>
          </a:p>
          <a:p>
            <a:pPr>
              <a:lnSpc>
                <a:spcPct val="90000"/>
              </a:lnSpc>
            </a:pPr>
            <a:r>
              <a:rPr lang="en-US" sz="3200" dirty="0">
                <a:solidFill>
                  <a:schemeClr val="bg1"/>
                </a:solidFill>
              </a:rPr>
              <a:t>Finally, brethren, whatever things are true, whatever things are noble, whatever things are just, whatever things are pure, whatever things are lovely, whatever things are of good report, if there is any virtue and if there is anything praiseworthy—meditate on these things.</a:t>
            </a:r>
          </a:p>
        </p:txBody>
      </p:sp>
    </p:spTree>
    <p:extLst>
      <p:ext uri="{BB962C8B-B14F-4D97-AF65-F5344CB8AC3E}">
        <p14:creationId xmlns:p14="http://schemas.microsoft.com/office/powerpoint/2010/main" val="2103050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55C76-EB36-FEB6-E4AC-15AE0B26B21F}"/>
            </a:ext>
          </a:extLst>
        </p:cNvPr>
        <p:cNvGrpSpPr/>
        <p:nvPr/>
      </p:nvGrpSpPr>
      <p:grpSpPr>
        <a:xfrm>
          <a:off x="0" y="0"/>
          <a:ext cx="0" cy="0"/>
          <a:chOff x="0" y="0"/>
          <a:chExt cx="0" cy="0"/>
        </a:xfrm>
      </p:grpSpPr>
      <p:pic>
        <p:nvPicPr>
          <p:cNvPr id="3" name="Picture 2" descr="A person reading a book&#10;&#10;AI-generated content may be incorrect.">
            <a:extLst>
              <a:ext uri="{FF2B5EF4-FFF2-40B4-BE49-F238E27FC236}">
                <a16:creationId xmlns:a16="http://schemas.microsoft.com/office/drawing/2014/main" id="{B4C3B74C-5897-1F8C-2C43-68D6361E49EB}"/>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789911E-C5D2-D09B-7AC7-184396DCD9C1}"/>
              </a:ext>
            </a:extLst>
          </p:cNvPr>
          <p:cNvSpPr txBox="1"/>
          <p:nvPr/>
        </p:nvSpPr>
        <p:spPr>
          <a:xfrm>
            <a:off x="700372" y="2468737"/>
            <a:ext cx="6207204" cy="1920526"/>
          </a:xfrm>
          <a:prstGeom prst="rect">
            <a:avLst/>
          </a:prstGeom>
          <a:noFill/>
        </p:spPr>
        <p:txBody>
          <a:bodyPr wrap="square" rtlCol="0">
            <a:spAutoFit/>
          </a:bodyPr>
          <a:lstStyle/>
          <a:p>
            <a:pPr>
              <a:lnSpc>
                <a:spcPct val="90000"/>
              </a:lnSpc>
            </a:pPr>
            <a:r>
              <a:rPr lang="en-US" sz="3600" dirty="0">
                <a:solidFill>
                  <a:schemeClr val="bg1"/>
                </a:solidFill>
              </a:rPr>
              <a:t>1 Timothy 4:15 </a:t>
            </a:r>
          </a:p>
          <a:p>
            <a:pPr>
              <a:lnSpc>
                <a:spcPct val="90000"/>
              </a:lnSpc>
            </a:pPr>
            <a:r>
              <a:rPr lang="en-US" sz="3200" dirty="0">
                <a:solidFill>
                  <a:schemeClr val="bg1"/>
                </a:solidFill>
              </a:rPr>
              <a:t>Meditate on these things; give yourself entirely to them, that your progress may be evident to all.</a:t>
            </a:r>
          </a:p>
        </p:txBody>
      </p:sp>
    </p:spTree>
    <p:extLst>
      <p:ext uri="{BB962C8B-B14F-4D97-AF65-F5344CB8AC3E}">
        <p14:creationId xmlns:p14="http://schemas.microsoft.com/office/powerpoint/2010/main" val="3691436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B69CA-13F2-3E16-09D0-77B7A9DCC3E4}"/>
            </a:ext>
          </a:extLst>
        </p:cNvPr>
        <p:cNvGrpSpPr/>
        <p:nvPr/>
      </p:nvGrpSpPr>
      <p:grpSpPr>
        <a:xfrm>
          <a:off x="0" y="0"/>
          <a:ext cx="0" cy="0"/>
          <a:chOff x="0" y="0"/>
          <a:chExt cx="0" cy="0"/>
        </a:xfrm>
      </p:grpSpPr>
      <p:pic>
        <p:nvPicPr>
          <p:cNvPr id="3" name="Picture 2" descr="A person reading a book&#10;&#10;AI-generated content may be incorrect.">
            <a:extLst>
              <a:ext uri="{FF2B5EF4-FFF2-40B4-BE49-F238E27FC236}">
                <a16:creationId xmlns:a16="http://schemas.microsoft.com/office/drawing/2014/main" id="{6B92B1B2-AC28-9810-03F2-16F83F09D2AB}"/>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A0D49AF-47B7-9F8F-5EEA-88FB43F19B36}"/>
              </a:ext>
            </a:extLst>
          </p:cNvPr>
          <p:cNvSpPr txBox="1"/>
          <p:nvPr/>
        </p:nvSpPr>
        <p:spPr>
          <a:xfrm>
            <a:off x="662795" y="2556420"/>
            <a:ext cx="5763058" cy="1477328"/>
          </a:xfrm>
          <a:prstGeom prst="rect">
            <a:avLst/>
          </a:prstGeom>
          <a:noFill/>
        </p:spPr>
        <p:txBody>
          <a:bodyPr wrap="square" rtlCol="0">
            <a:spAutoFit/>
          </a:bodyPr>
          <a:lstStyle/>
          <a:p>
            <a:pPr>
              <a:lnSpc>
                <a:spcPct val="90000"/>
              </a:lnSpc>
            </a:pPr>
            <a:r>
              <a:rPr lang="en-US" sz="3600" dirty="0">
                <a:solidFill>
                  <a:schemeClr val="bg1"/>
                </a:solidFill>
              </a:rPr>
              <a:t>Luke 2:19 </a:t>
            </a:r>
          </a:p>
          <a:p>
            <a:pPr>
              <a:lnSpc>
                <a:spcPct val="90000"/>
              </a:lnSpc>
            </a:pPr>
            <a:r>
              <a:rPr lang="en-US" sz="3200" dirty="0">
                <a:solidFill>
                  <a:schemeClr val="bg1"/>
                </a:solidFill>
              </a:rPr>
              <a:t>But Mary kept all these things and pondered them in her heart. </a:t>
            </a:r>
          </a:p>
        </p:txBody>
      </p:sp>
    </p:spTree>
    <p:extLst>
      <p:ext uri="{BB962C8B-B14F-4D97-AF65-F5344CB8AC3E}">
        <p14:creationId xmlns:p14="http://schemas.microsoft.com/office/powerpoint/2010/main" val="3167773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C1C1A-0600-A979-CF0E-1669ED4B8E31}"/>
            </a:ext>
          </a:extLst>
        </p:cNvPr>
        <p:cNvGrpSpPr/>
        <p:nvPr/>
      </p:nvGrpSpPr>
      <p:grpSpPr>
        <a:xfrm>
          <a:off x="0" y="0"/>
          <a:ext cx="0" cy="0"/>
          <a:chOff x="0" y="0"/>
          <a:chExt cx="0" cy="0"/>
        </a:xfrm>
      </p:grpSpPr>
      <p:pic>
        <p:nvPicPr>
          <p:cNvPr id="5" name="Picture 4" descr="A person reading a book&#10;&#10;AI-generated content may be incorrect.">
            <a:extLst>
              <a:ext uri="{FF2B5EF4-FFF2-40B4-BE49-F238E27FC236}">
                <a16:creationId xmlns:a16="http://schemas.microsoft.com/office/drawing/2014/main" id="{D37BD6A1-C644-204E-C70B-6094DA9493D1}"/>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0ECAA87-B7C9-2B12-0F21-96F08A1805B3}"/>
              </a:ext>
            </a:extLst>
          </p:cNvPr>
          <p:cNvSpPr txBox="1"/>
          <p:nvPr/>
        </p:nvSpPr>
        <p:spPr>
          <a:xfrm>
            <a:off x="728897" y="2384780"/>
            <a:ext cx="6062172" cy="2086725"/>
          </a:xfrm>
          <a:prstGeom prst="rect">
            <a:avLst/>
          </a:prstGeom>
          <a:noFill/>
        </p:spPr>
        <p:txBody>
          <a:bodyPr wrap="square" rtlCol="0">
            <a:spAutoFit/>
          </a:bodyPr>
          <a:lstStyle/>
          <a:p>
            <a:pPr>
              <a:lnSpc>
                <a:spcPct val="90000"/>
              </a:lnSpc>
            </a:pPr>
            <a:r>
              <a:rPr lang="en-US" sz="3600" b="1" dirty="0">
                <a:solidFill>
                  <a:schemeClr val="bg1"/>
                </a:solidFill>
              </a:rPr>
              <a:t>ENCOUNTERING AND COMMUNING WITH GOD THROUGH BIBLICAL MEDITATION</a:t>
            </a:r>
          </a:p>
        </p:txBody>
      </p:sp>
    </p:spTree>
    <p:extLst>
      <p:ext uri="{BB962C8B-B14F-4D97-AF65-F5344CB8AC3E}">
        <p14:creationId xmlns:p14="http://schemas.microsoft.com/office/powerpoint/2010/main" val="3071708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81C80-9FF2-8FF9-4694-F8BA2F550AEB}"/>
            </a:ext>
          </a:extLst>
        </p:cNvPr>
        <p:cNvGrpSpPr/>
        <p:nvPr/>
      </p:nvGrpSpPr>
      <p:grpSpPr>
        <a:xfrm>
          <a:off x="0" y="0"/>
          <a:ext cx="0" cy="0"/>
          <a:chOff x="0" y="0"/>
          <a:chExt cx="0" cy="0"/>
        </a:xfrm>
      </p:grpSpPr>
      <p:pic>
        <p:nvPicPr>
          <p:cNvPr id="3" name="Picture 2" descr="A person reading a book&#10;&#10;AI-generated content may be incorrect.">
            <a:extLst>
              <a:ext uri="{FF2B5EF4-FFF2-40B4-BE49-F238E27FC236}">
                <a16:creationId xmlns:a16="http://schemas.microsoft.com/office/drawing/2014/main" id="{13309A9E-C9AE-1703-4CC4-FF30956AE11B}"/>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975B4EB-9482-5CF5-82F4-0139DA5E7279}"/>
              </a:ext>
            </a:extLst>
          </p:cNvPr>
          <p:cNvSpPr txBox="1"/>
          <p:nvPr/>
        </p:nvSpPr>
        <p:spPr>
          <a:xfrm>
            <a:off x="587638" y="695944"/>
            <a:ext cx="6088736" cy="5466112"/>
          </a:xfrm>
          <a:prstGeom prst="rect">
            <a:avLst/>
          </a:prstGeom>
          <a:noFill/>
        </p:spPr>
        <p:txBody>
          <a:bodyPr wrap="square" rtlCol="0">
            <a:spAutoFit/>
          </a:bodyPr>
          <a:lstStyle/>
          <a:p>
            <a:pPr>
              <a:lnSpc>
                <a:spcPct val="90000"/>
              </a:lnSpc>
            </a:pPr>
            <a:r>
              <a:rPr lang="en-US" sz="3600" dirty="0">
                <a:solidFill>
                  <a:schemeClr val="bg1"/>
                </a:solidFill>
              </a:rPr>
              <a:t>Psalm 63:1-6</a:t>
            </a:r>
          </a:p>
          <a:p>
            <a:pPr>
              <a:lnSpc>
                <a:spcPct val="90000"/>
              </a:lnSpc>
            </a:pPr>
            <a:r>
              <a:rPr lang="en-US" sz="3200" dirty="0">
                <a:solidFill>
                  <a:schemeClr val="bg1"/>
                </a:solidFill>
              </a:rPr>
              <a:t>1 O God, You are my God; Early will I seek You; My soul thirsts for You; My flesh longs for You In a dry and thirsty land Where there is no water. </a:t>
            </a:r>
          </a:p>
          <a:p>
            <a:pPr>
              <a:lnSpc>
                <a:spcPct val="90000"/>
              </a:lnSpc>
            </a:pPr>
            <a:r>
              <a:rPr lang="en-US" sz="3200" dirty="0">
                <a:solidFill>
                  <a:schemeClr val="bg1"/>
                </a:solidFill>
              </a:rPr>
              <a:t>2 So I have looked for You in the sanctuary, To see Your power and Your glory. </a:t>
            </a:r>
          </a:p>
          <a:p>
            <a:pPr>
              <a:lnSpc>
                <a:spcPct val="90000"/>
              </a:lnSpc>
            </a:pPr>
            <a:r>
              <a:rPr lang="en-US" sz="3200" dirty="0">
                <a:solidFill>
                  <a:schemeClr val="bg1"/>
                </a:solidFill>
              </a:rPr>
              <a:t>3 Because Your lovingkindness is better than life, My lips shall praise You. </a:t>
            </a:r>
          </a:p>
        </p:txBody>
      </p:sp>
    </p:spTree>
    <p:extLst>
      <p:ext uri="{BB962C8B-B14F-4D97-AF65-F5344CB8AC3E}">
        <p14:creationId xmlns:p14="http://schemas.microsoft.com/office/powerpoint/2010/main" val="63242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936DA-592D-E11E-287B-8B0AC0383F22}"/>
            </a:ext>
          </a:extLst>
        </p:cNvPr>
        <p:cNvGrpSpPr/>
        <p:nvPr/>
      </p:nvGrpSpPr>
      <p:grpSpPr>
        <a:xfrm>
          <a:off x="0" y="0"/>
          <a:ext cx="0" cy="0"/>
          <a:chOff x="0" y="0"/>
          <a:chExt cx="0" cy="0"/>
        </a:xfrm>
      </p:grpSpPr>
      <p:pic>
        <p:nvPicPr>
          <p:cNvPr id="3" name="Picture 2" descr="A person reading a book&#10;&#10;AI-generated content may be incorrect.">
            <a:extLst>
              <a:ext uri="{FF2B5EF4-FFF2-40B4-BE49-F238E27FC236}">
                <a16:creationId xmlns:a16="http://schemas.microsoft.com/office/drawing/2014/main" id="{D3935371-3BC3-E731-D6C7-37C4B86A23C0}"/>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00BFEA6-B2F5-3009-2C57-0F0663F1879A}"/>
              </a:ext>
            </a:extLst>
          </p:cNvPr>
          <p:cNvSpPr txBox="1"/>
          <p:nvPr/>
        </p:nvSpPr>
        <p:spPr>
          <a:xfrm>
            <a:off x="612690" y="917543"/>
            <a:ext cx="5825688" cy="5022914"/>
          </a:xfrm>
          <a:prstGeom prst="rect">
            <a:avLst/>
          </a:prstGeom>
          <a:noFill/>
        </p:spPr>
        <p:txBody>
          <a:bodyPr wrap="square" rtlCol="0">
            <a:spAutoFit/>
          </a:bodyPr>
          <a:lstStyle/>
          <a:p>
            <a:pPr>
              <a:lnSpc>
                <a:spcPct val="90000"/>
              </a:lnSpc>
            </a:pPr>
            <a:r>
              <a:rPr lang="en-US" sz="3600" dirty="0">
                <a:solidFill>
                  <a:schemeClr val="bg1"/>
                </a:solidFill>
              </a:rPr>
              <a:t>Psalm 63:1-6</a:t>
            </a:r>
          </a:p>
          <a:p>
            <a:pPr>
              <a:lnSpc>
                <a:spcPct val="90000"/>
              </a:lnSpc>
            </a:pPr>
            <a:r>
              <a:rPr lang="en-US" sz="3200" dirty="0">
                <a:solidFill>
                  <a:schemeClr val="bg1"/>
                </a:solidFill>
              </a:rPr>
              <a:t>4 Thus I will bless You while I live; I will lift up my hands in Your name. </a:t>
            </a:r>
          </a:p>
          <a:p>
            <a:pPr>
              <a:lnSpc>
                <a:spcPct val="90000"/>
              </a:lnSpc>
            </a:pPr>
            <a:r>
              <a:rPr lang="en-US" sz="3200" dirty="0">
                <a:solidFill>
                  <a:schemeClr val="bg1"/>
                </a:solidFill>
              </a:rPr>
              <a:t>5 My soul shall be satisfied as with marrow and fatness, And my mouth shall praise You with joyful lips. </a:t>
            </a:r>
          </a:p>
          <a:p>
            <a:pPr>
              <a:lnSpc>
                <a:spcPct val="90000"/>
              </a:lnSpc>
            </a:pPr>
            <a:r>
              <a:rPr lang="en-US" sz="3200" dirty="0">
                <a:solidFill>
                  <a:schemeClr val="bg1"/>
                </a:solidFill>
              </a:rPr>
              <a:t>6 When I remember You on my bed, I meditate on You in the night watches. </a:t>
            </a:r>
          </a:p>
        </p:txBody>
      </p:sp>
    </p:spTree>
    <p:extLst>
      <p:ext uri="{BB962C8B-B14F-4D97-AF65-F5344CB8AC3E}">
        <p14:creationId xmlns:p14="http://schemas.microsoft.com/office/powerpoint/2010/main" val="84976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1C98C-0BE3-05DC-10B8-BDBE84CD6532}"/>
            </a:ext>
          </a:extLst>
        </p:cNvPr>
        <p:cNvGrpSpPr/>
        <p:nvPr/>
      </p:nvGrpSpPr>
      <p:grpSpPr>
        <a:xfrm>
          <a:off x="0" y="0"/>
          <a:ext cx="0" cy="0"/>
          <a:chOff x="0" y="0"/>
          <a:chExt cx="0" cy="0"/>
        </a:xfrm>
      </p:grpSpPr>
      <p:pic>
        <p:nvPicPr>
          <p:cNvPr id="5" name="Picture 4" descr="A person reading a book&#10;&#10;AI-generated content may be incorrect.">
            <a:extLst>
              <a:ext uri="{FF2B5EF4-FFF2-40B4-BE49-F238E27FC236}">
                <a16:creationId xmlns:a16="http://schemas.microsoft.com/office/drawing/2014/main" id="{B110E39E-69D1-AD2F-371C-00AFAA01C140}"/>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F5596F0-7538-8011-B38F-C74EE06B8834}"/>
              </a:ext>
            </a:extLst>
          </p:cNvPr>
          <p:cNvSpPr txBox="1"/>
          <p:nvPr/>
        </p:nvSpPr>
        <p:spPr>
          <a:xfrm>
            <a:off x="728897" y="2946008"/>
            <a:ext cx="6062172" cy="590931"/>
          </a:xfrm>
          <a:prstGeom prst="rect">
            <a:avLst/>
          </a:prstGeom>
          <a:noFill/>
        </p:spPr>
        <p:txBody>
          <a:bodyPr wrap="square" rtlCol="0">
            <a:spAutoFit/>
          </a:bodyPr>
          <a:lstStyle/>
          <a:p>
            <a:pPr>
              <a:lnSpc>
                <a:spcPct val="90000"/>
              </a:lnSpc>
            </a:pPr>
            <a:r>
              <a:rPr lang="en-US" sz="3600" b="1" dirty="0">
                <a:solidFill>
                  <a:schemeClr val="bg1"/>
                </a:solidFill>
              </a:rPr>
              <a:t>BIBLICAL MEDITATION</a:t>
            </a:r>
          </a:p>
        </p:txBody>
      </p:sp>
    </p:spTree>
    <p:extLst>
      <p:ext uri="{BB962C8B-B14F-4D97-AF65-F5344CB8AC3E}">
        <p14:creationId xmlns:p14="http://schemas.microsoft.com/office/powerpoint/2010/main" val="2787847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17672</TotalTime>
  <Words>382</Words>
  <Application>Microsoft Macintosh PowerPoint</Application>
  <PresentationFormat>Widescreen</PresentationFormat>
  <Paragraphs>53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3387</cp:revision>
  <dcterms:created xsi:type="dcterms:W3CDTF">2022-04-28T10:27:37Z</dcterms:created>
  <dcterms:modified xsi:type="dcterms:W3CDTF">2026-05-15T06:26:51Z</dcterms:modified>
</cp:coreProperties>
</file>