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7" r:id="rId2"/>
    <p:sldId id="367" r:id="rId3"/>
    <p:sldId id="375" r:id="rId4"/>
    <p:sldId id="368" r:id="rId5"/>
    <p:sldId id="376" r:id="rId6"/>
    <p:sldId id="377" r:id="rId7"/>
    <p:sldId id="378" r:id="rId8"/>
    <p:sldId id="379" r:id="rId9"/>
    <p:sldId id="380" r:id="rId10"/>
    <p:sldId id="381" r:id="rId11"/>
    <p:sldId id="382" r:id="rId12"/>
    <p:sldId id="383" r:id="rId13"/>
    <p:sldId id="384" r:id="rId14"/>
    <p:sldId id="385" r:id="rId15"/>
    <p:sldId id="386" r:id="rId16"/>
    <p:sldId id="3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2" autoAdjust="0"/>
    <p:restoredTop sz="94658"/>
  </p:normalViewPr>
  <p:slideViewPr>
    <p:cSldViewPr snapToGrid="0">
      <p:cViewPr varScale="1">
        <p:scale>
          <a:sx n="102" d="100"/>
          <a:sy n="102" d="100"/>
        </p:scale>
        <p:origin x="584" y="4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F3BA1-471D-0540-1690-3F54F63D1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7ECE-D3B3-A4D3-040B-15A58DB12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0F291-B343-C8F2-52E6-27CF2437F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DCAE87-824D-F14E-B0A4-A32CE849F23C}"/>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19188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19A2-387A-B151-79EC-76155EC26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28745-3952-FE9C-EEB9-1BBDC2443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7FE09-BC77-5D40-B47E-51DEF180E5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7B6988-8B3D-EAC0-2DDD-1E32FE39C36D}"/>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23713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7592-342E-25F8-8A32-A4FD65A94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D368A-D941-0109-C24C-54F65FB2C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4F924-F378-3664-B3B6-D2B5F528F5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EDCC49-776C-F63C-7ACD-A6E132BAA9BE}"/>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24594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08423-643F-A41C-6E69-FAC7072C4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34F1E-68F6-07AA-9045-24C3DE4B4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9FC8C-851F-54D9-7F61-3CFF63664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7652E9-1060-E118-1D93-A25C009C6829}"/>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4041352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841F7-7A0B-5B69-B4FD-39890B358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44FFA-7CB0-B5CB-4049-A30F69949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DE878-291E-7891-EB9F-E3237BF0C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13988B-9D06-9005-8282-9AC3EE678B05}"/>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94932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D615-F4A6-612E-F3F9-00CC970BB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B1D63-A403-DB2A-C974-C1EB1E87E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47C19-E57C-E0AA-E831-21D7B6A6F6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0BD433-7A59-6CD2-2DC5-0D9678E5F5F8}"/>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37910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A210-0AF9-A90D-0953-F33C5393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F05CF-8C17-0631-DA37-D33BE754B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CDFCE-5E6F-11D4-E0BF-2C643349B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A9BA0-7BA7-11FB-9EA7-51B2C3EB7D08}"/>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79182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2AF2-B1A0-D4A3-A45C-41EC563B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0A82A-BA75-BFE2-4B5A-EE08EF4C2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38EBC-2CEE-A003-96EA-A89D737B6E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87544-435E-5381-5DA9-CC363F7DAB94}"/>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36278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6432-C14C-87C0-FF8A-42F5291C5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F0407-8DA4-B1CE-41BE-4559EAF48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79DAF-2B26-3A9B-7EE3-9E580B919B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5BBE71-7F88-0B15-8384-4840183F83E7}"/>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48469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359A-BD7A-87F7-3C60-B25357ADB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50B4E-D933-1BD3-D270-F927D51FA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7470F-A726-419E-02F6-3E7BBDC3A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6C442-C6D0-451C-D30E-196EB5412E9E}"/>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99347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01BB-006B-0A92-2E91-5910448F6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106BD-E896-DCB6-B187-A12CC8DA1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421CC-4CF6-84F7-AFBD-121278C244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90BEED-D86A-413D-3343-554075B35435}"/>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69609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2F811-AC2A-249C-FA0D-74B3DBD91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0E549-257E-AED3-287C-CE42A0E12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AF988-FB32-331D-DAD5-F6F4DA2AAA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D2E0EA-F8C4-424B-5670-01CE2AEABC9D}"/>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8909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64ED-E438-5CB1-B7BA-6E81D68B0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D978C-C87D-783F-C9E2-73DA467B6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A1A29-30A1-E0BE-67D3-FDBF595F97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329DE5-DF8E-882F-6AA8-559103A340E0}"/>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37178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87661-BDEA-FDDB-F082-BC4ACB288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F0279-4075-0156-B4AB-C21F475C3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1BF81-B875-8FD0-12E8-802B68FDC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A7F66-8914-3237-F149-DEFD2E9F5F21}"/>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83647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AC5D-8AA1-59EE-3EFF-4F08E0EC7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6FD54-729E-4711-8B39-78982BE7F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886E1-974A-AA1E-EBDD-764494826C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F3F40-0876-540B-438E-39FC7D55256E}"/>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03339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12/30/25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12/30/25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89" name="Rectangle 8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text&#10;&#10;AI-generated content may be incorrect.">
            <a:extLst>
              <a:ext uri="{FF2B5EF4-FFF2-40B4-BE49-F238E27FC236}">
                <a16:creationId xmlns:a16="http://schemas.microsoft.com/office/drawing/2014/main" id="{437F4FCB-A0C2-FB71-50C0-E5908C72CDAD}"/>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033A0-2923-04CB-1753-2ACDC23B8C79}"/>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84984B45-2715-658D-3BDD-79A1F8B76F4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3ED1322-BDDF-F1C2-C684-0115328D5615}"/>
              </a:ext>
            </a:extLst>
          </p:cNvPr>
          <p:cNvSpPr txBox="1"/>
          <p:nvPr/>
        </p:nvSpPr>
        <p:spPr>
          <a:xfrm>
            <a:off x="539043" y="2634936"/>
            <a:ext cx="6400376" cy="1588127"/>
          </a:xfrm>
          <a:prstGeom prst="rect">
            <a:avLst/>
          </a:prstGeom>
          <a:noFill/>
        </p:spPr>
        <p:txBody>
          <a:bodyPr wrap="square" rtlCol="0">
            <a:spAutoFit/>
          </a:bodyPr>
          <a:lstStyle/>
          <a:p>
            <a:pPr>
              <a:lnSpc>
                <a:spcPct val="90000"/>
              </a:lnSpc>
            </a:pPr>
            <a:r>
              <a:rPr lang="en-US" sz="3600" b="1" dirty="0">
                <a:solidFill>
                  <a:schemeClr val="bg1"/>
                </a:solidFill>
              </a:rPr>
              <a:t>2. MARCH FORWARD! PUSH AGAINST BARRIERS THAT HINDER YOU.</a:t>
            </a:r>
          </a:p>
        </p:txBody>
      </p:sp>
    </p:spTree>
    <p:extLst>
      <p:ext uri="{BB962C8B-B14F-4D97-AF65-F5344CB8AC3E}">
        <p14:creationId xmlns:p14="http://schemas.microsoft.com/office/powerpoint/2010/main" val="11760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8D11-459E-784E-EDAF-2ABCA59CDD3D}"/>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1B68A593-DDBA-E590-9239-AE71099BE2E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522AEA1-E0F0-6D82-16E9-51DFAD7B7767}"/>
              </a:ext>
            </a:extLst>
          </p:cNvPr>
          <p:cNvSpPr txBox="1"/>
          <p:nvPr/>
        </p:nvSpPr>
        <p:spPr>
          <a:xfrm>
            <a:off x="576621" y="3133534"/>
            <a:ext cx="6400376" cy="590931"/>
          </a:xfrm>
          <a:prstGeom prst="rect">
            <a:avLst/>
          </a:prstGeom>
          <a:noFill/>
        </p:spPr>
        <p:txBody>
          <a:bodyPr wrap="square" rtlCol="0">
            <a:spAutoFit/>
          </a:bodyPr>
          <a:lstStyle/>
          <a:p>
            <a:pPr>
              <a:lnSpc>
                <a:spcPct val="90000"/>
              </a:lnSpc>
            </a:pPr>
            <a:r>
              <a:rPr lang="en-US" sz="3600" b="1" dirty="0">
                <a:solidFill>
                  <a:schemeClr val="bg1"/>
                </a:solidFill>
              </a:rPr>
              <a:t>Get God’s strategies to advance</a:t>
            </a:r>
          </a:p>
        </p:txBody>
      </p:sp>
    </p:spTree>
    <p:extLst>
      <p:ext uri="{BB962C8B-B14F-4D97-AF65-F5344CB8AC3E}">
        <p14:creationId xmlns:p14="http://schemas.microsoft.com/office/powerpoint/2010/main" val="418102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E7170-A6E9-66F1-0209-720F5D08F01B}"/>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3D673E3F-AACD-4D6A-7648-BC478AAF9F4A}"/>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A31E294-DA02-1732-CA8F-8FE1F6CCC216}"/>
              </a:ext>
            </a:extLst>
          </p:cNvPr>
          <p:cNvSpPr txBox="1"/>
          <p:nvPr/>
        </p:nvSpPr>
        <p:spPr>
          <a:xfrm>
            <a:off x="576621" y="3133534"/>
            <a:ext cx="6400376" cy="590931"/>
          </a:xfrm>
          <a:prstGeom prst="rect">
            <a:avLst/>
          </a:prstGeom>
          <a:noFill/>
        </p:spPr>
        <p:txBody>
          <a:bodyPr wrap="square" rtlCol="0">
            <a:spAutoFit/>
          </a:bodyPr>
          <a:lstStyle/>
          <a:p>
            <a:pPr>
              <a:lnSpc>
                <a:spcPct val="90000"/>
              </a:lnSpc>
            </a:pPr>
            <a:r>
              <a:rPr lang="en-US" sz="3600" b="1" dirty="0">
                <a:solidFill>
                  <a:schemeClr val="bg1"/>
                </a:solidFill>
              </a:rPr>
              <a:t>Be strategic</a:t>
            </a:r>
          </a:p>
        </p:txBody>
      </p:sp>
    </p:spTree>
    <p:extLst>
      <p:ext uri="{BB962C8B-B14F-4D97-AF65-F5344CB8AC3E}">
        <p14:creationId xmlns:p14="http://schemas.microsoft.com/office/powerpoint/2010/main" val="169034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F34E-24B6-7C42-08B6-3BBBFBA2460C}"/>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FD6CF487-3CF9-8BF1-710A-B09BCE907104}"/>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CFB1893-6217-DD45-493A-8092B48D3559}"/>
              </a:ext>
            </a:extLst>
          </p:cNvPr>
          <p:cNvSpPr txBox="1"/>
          <p:nvPr/>
        </p:nvSpPr>
        <p:spPr>
          <a:xfrm>
            <a:off x="501465" y="2634936"/>
            <a:ext cx="6400376" cy="1588127"/>
          </a:xfrm>
          <a:prstGeom prst="rect">
            <a:avLst/>
          </a:prstGeom>
          <a:noFill/>
        </p:spPr>
        <p:txBody>
          <a:bodyPr wrap="square" rtlCol="0">
            <a:spAutoFit/>
          </a:bodyPr>
          <a:lstStyle/>
          <a:p>
            <a:pPr>
              <a:lnSpc>
                <a:spcPct val="90000"/>
              </a:lnSpc>
            </a:pPr>
            <a:r>
              <a:rPr lang="en-US" sz="3600" b="1" dirty="0">
                <a:solidFill>
                  <a:schemeClr val="bg1"/>
                </a:solidFill>
              </a:rPr>
              <a:t>3. MARCH FORWARD! DON’T TURN BACK. DON’T RETREAT. DON’T ACCEPT DEFEAT.</a:t>
            </a:r>
          </a:p>
        </p:txBody>
      </p:sp>
    </p:spTree>
    <p:extLst>
      <p:ext uri="{BB962C8B-B14F-4D97-AF65-F5344CB8AC3E}">
        <p14:creationId xmlns:p14="http://schemas.microsoft.com/office/powerpoint/2010/main" val="24354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08011-C1B5-FD61-9CFB-D3FD70767789}"/>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A370A338-B2E6-F1E7-B522-32D52115411B}"/>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9BF9FBE-C824-888E-1C62-8126D16BD2CF}"/>
              </a:ext>
            </a:extLst>
          </p:cNvPr>
          <p:cNvSpPr txBox="1"/>
          <p:nvPr/>
        </p:nvSpPr>
        <p:spPr>
          <a:xfrm>
            <a:off x="551568" y="2634936"/>
            <a:ext cx="6701001" cy="1588127"/>
          </a:xfrm>
          <a:prstGeom prst="rect">
            <a:avLst/>
          </a:prstGeom>
          <a:noFill/>
        </p:spPr>
        <p:txBody>
          <a:bodyPr wrap="square" rtlCol="0">
            <a:spAutoFit/>
          </a:bodyPr>
          <a:lstStyle/>
          <a:p>
            <a:pPr>
              <a:lnSpc>
                <a:spcPct val="90000"/>
              </a:lnSpc>
            </a:pPr>
            <a:r>
              <a:rPr lang="en-US" sz="3600" b="1" dirty="0">
                <a:solidFill>
                  <a:schemeClr val="bg1"/>
                </a:solidFill>
              </a:rPr>
              <a:t>When you face a setback – reflect, relearn, reorganize, retry – with divine wisdom.</a:t>
            </a:r>
          </a:p>
        </p:txBody>
      </p:sp>
    </p:spTree>
    <p:extLst>
      <p:ext uri="{BB962C8B-B14F-4D97-AF65-F5344CB8AC3E}">
        <p14:creationId xmlns:p14="http://schemas.microsoft.com/office/powerpoint/2010/main" val="254938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30C0-0501-DAB2-8334-6A3345FEF152}"/>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E95E1AD2-5500-2719-FB66-B67C8CC803F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F3E9D0E-2D3C-9951-0D93-0829EA29E281}"/>
              </a:ext>
            </a:extLst>
          </p:cNvPr>
          <p:cNvSpPr txBox="1"/>
          <p:nvPr/>
        </p:nvSpPr>
        <p:spPr>
          <a:xfrm>
            <a:off x="626726" y="2884235"/>
            <a:ext cx="6024596" cy="1089529"/>
          </a:xfrm>
          <a:prstGeom prst="rect">
            <a:avLst/>
          </a:prstGeom>
          <a:noFill/>
        </p:spPr>
        <p:txBody>
          <a:bodyPr wrap="square" rtlCol="0">
            <a:spAutoFit/>
          </a:bodyPr>
          <a:lstStyle/>
          <a:p>
            <a:pPr>
              <a:lnSpc>
                <a:spcPct val="90000"/>
              </a:lnSpc>
            </a:pPr>
            <a:r>
              <a:rPr lang="en-US" sz="3600" b="1" dirty="0">
                <a:solidFill>
                  <a:schemeClr val="bg1"/>
                </a:solidFill>
              </a:rPr>
              <a:t>Expect God’s supernatural favor and orchestration</a:t>
            </a:r>
          </a:p>
        </p:txBody>
      </p:sp>
    </p:spTree>
    <p:extLst>
      <p:ext uri="{BB962C8B-B14F-4D97-AF65-F5344CB8AC3E}">
        <p14:creationId xmlns:p14="http://schemas.microsoft.com/office/powerpoint/2010/main" val="194103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6C5C-936F-70F3-34E8-0D0D4FE8C5BE}"/>
            </a:ext>
          </a:extLst>
        </p:cNvPr>
        <p:cNvGrpSpPr/>
        <p:nvPr/>
      </p:nvGrpSpPr>
      <p:grpSpPr>
        <a:xfrm>
          <a:off x="0" y="0"/>
          <a:ext cx="0" cy="0"/>
          <a:chOff x="0" y="0"/>
          <a:chExt cx="0" cy="0"/>
        </a:xfrm>
      </p:grpSpPr>
      <p:pic>
        <p:nvPicPr>
          <p:cNvPr id="4" name="Picture 3" descr="A person walking towards a group of people&#10;&#10;AI-generated content may be incorrect.">
            <a:extLst>
              <a:ext uri="{FF2B5EF4-FFF2-40B4-BE49-F238E27FC236}">
                <a16:creationId xmlns:a16="http://schemas.microsoft.com/office/drawing/2014/main" id="{A10F5A65-A1FE-B96B-7FB2-620845EB3382}"/>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13D234B-E138-FE1B-B796-EC33DC6CA0F7}"/>
              </a:ext>
            </a:extLst>
          </p:cNvPr>
          <p:cNvSpPr txBox="1"/>
          <p:nvPr/>
        </p:nvSpPr>
        <p:spPr>
          <a:xfrm>
            <a:off x="587222" y="2025539"/>
            <a:ext cx="6277042" cy="2806922"/>
          </a:xfrm>
          <a:prstGeom prst="rect">
            <a:avLst/>
          </a:prstGeom>
          <a:noFill/>
        </p:spPr>
        <p:txBody>
          <a:bodyPr wrap="square" rtlCol="0">
            <a:spAutoFit/>
          </a:bodyPr>
          <a:lstStyle/>
          <a:p>
            <a:pPr>
              <a:lnSpc>
                <a:spcPct val="90000"/>
              </a:lnSpc>
            </a:pPr>
            <a:r>
              <a:rPr lang="en-US" sz="3600" dirty="0">
                <a:solidFill>
                  <a:schemeClr val="bg1"/>
                </a:solidFill>
              </a:rPr>
              <a:t>Revelation 3:8</a:t>
            </a:r>
          </a:p>
          <a:p>
            <a:pPr>
              <a:lnSpc>
                <a:spcPct val="90000"/>
              </a:lnSpc>
            </a:pPr>
            <a:r>
              <a:rPr lang="en-US" sz="3200" dirty="0">
                <a:solidFill>
                  <a:schemeClr val="bg1"/>
                </a:solidFill>
              </a:rPr>
              <a:t>I know your works. See, I have set before you an open door, and no one can shut it; for you have a little strength, have kept My word, and have not denied My name.</a:t>
            </a:r>
          </a:p>
        </p:txBody>
      </p:sp>
    </p:spTree>
    <p:extLst>
      <p:ext uri="{BB962C8B-B14F-4D97-AF65-F5344CB8AC3E}">
        <p14:creationId xmlns:p14="http://schemas.microsoft.com/office/powerpoint/2010/main" val="152069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63446-FB18-1E14-EE26-A9FD8833201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alking towards a group of people&#10;&#10;AI-generated content may be incorrect.">
            <a:extLst>
              <a:ext uri="{FF2B5EF4-FFF2-40B4-BE49-F238E27FC236}">
                <a16:creationId xmlns:a16="http://schemas.microsoft.com/office/drawing/2014/main" id="{47C26E85-6C24-C521-6CDD-BDF35CF864D1}"/>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1856323-347B-5B91-D130-60827974C0ED}"/>
              </a:ext>
            </a:extLst>
          </p:cNvPr>
          <p:cNvSpPr txBox="1"/>
          <p:nvPr/>
        </p:nvSpPr>
        <p:spPr>
          <a:xfrm>
            <a:off x="624799" y="1360741"/>
            <a:ext cx="6590041" cy="4136517"/>
          </a:xfrm>
          <a:prstGeom prst="rect">
            <a:avLst/>
          </a:prstGeom>
          <a:noFill/>
        </p:spPr>
        <p:txBody>
          <a:bodyPr wrap="square" rtlCol="0">
            <a:spAutoFit/>
          </a:bodyPr>
          <a:lstStyle/>
          <a:p>
            <a:pPr>
              <a:lnSpc>
                <a:spcPct val="90000"/>
              </a:lnSpc>
            </a:pPr>
            <a:r>
              <a:rPr lang="en-US" sz="3600" dirty="0">
                <a:solidFill>
                  <a:schemeClr val="bg1"/>
                </a:solidFill>
              </a:rPr>
              <a:t>Exodus 14:15,16</a:t>
            </a:r>
          </a:p>
          <a:p>
            <a:pPr>
              <a:lnSpc>
                <a:spcPct val="90000"/>
              </a:lnSpc>
            </a:pPr>
            <a:r>
              <a:rPr lang="en-US" sz="3200" dirty="0">
                <a:solidFill>
                  <a:schemeClr val="bg1"/>
                </a:solidFill>
              </a:rPr>
              <a:t>15 And the LORD said to Moses, "Why do you cry to Me? Tell the children of Israel to </a:t>
            </a:r>
            <a:r>
              <a:rPr lang="en-US" sz="3200" dirty="0">
                <a:solidFill>
                  <a:srgbClr val="FFFF00"/>
                </a:solidFill>
              </a:rPr>
              <a:t>go forward</a:t>
            </a:r>
            <a:r>
              <a:rPr lang="en-US" sz="3200" dirty="0">
                <a:solidFill>
                  <a:schemeClr val="bg1"/>
                </a:solidFill>
              </a:rPr>
              <a:t>.</a:t>
            </a:r>
            <a:r>
              <a:rPr lang="en-US" sz="3200" dirty="0">
                <a:solidFill>
                  <a:srgbClr val="FFFF00"/>
                </a:solidFill>
              </a:rPr>
              <a:t> </a:t>
            </a:r>
          </a:p>
          <a:p>
            <a:pPr>
              <a:lnSpc>
                <a:spcPct val="90000"/>
              </a:lnSpc>
            </a:pPr>
            <a:r>
              <a:rPr lang="en-US" sz="3200" dirty="0">
                <a:solidFill>
                  <a:schemeClr val="bg1"/>
                </a:solidFill>
              </a:rPr>
              <a:t>16 But lift up your rod, and stretch out your hand over the sea and divide it. And the children of Israel shall go on dry ground through the midst of the sea. </a:t>
            </a:r>
          </a:p>
        </p:txBody>
      </p:sp>
    </p:spTree>
    <p:extLst>
      <p:ext uri="{BB962C8B-B14F-4D97-AF65-F5344CB8AC3E}">
        <p14:creationId xmlns:p14="http://schemas.microsoft.com/office/powerpoint/2010/main" val="58045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3634B6-2CB4-6B9F-D112-C935698FEFD5}"/>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towards a crowd&#10;&#10;AI-generated content may be incorrect.">
            <a:extLst>
              <a:ext uri="{FF2B5EF4-FFF2-40B4-BE49-F238E27FC236}">
                <a16:creationId xmlns:a16="http://schemas.microsoft.com/office/drawing/2014/main" id="{C2E1294F-78D5-5B77-9203-0A31AC5BDA9D}"/>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5984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47969E-B18F-148B-25A2-CA617FD5509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towards a group of people&#10;&#10;AI-generated content may be incorrect.">
            <a:extLst>
              <a:ext uri="{FF2B5EF4-FFF2-40B4-BE49-F238E27FC236}">
                <a16:creationId xmlns:a16="http://schemas.microsoft.com/office/drawing/2014/main" id="{6B231126-911E-CFD9-EBF2-DE85B5B93D7B}"/>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7796C86-A26A-A3F1-1CAE-EF617438F278}"/>
              </a:ext>
            </a:extLst>
          </p:cNvPr>
          <p:cNvSpPr txBox="1"/>
          <p:nvPr/>
        </p:nvSpPr>
        <p:spPr>
          <a:xfrm>
            <a:off x="626725" y="1388441"/>
            <a:ext cx="6325220" cy="4081117"/>
          </a:xfrm>
          <a:prstGeom prst="rect">
            <a:avLst/>
          </a:prstGeom>
          <a:noFill/>
        </p:spPr>
        <p:txBody>
          <a:bodyPr wrap="square" rtlCol="0">
            <a:spAutoFit/>
          </a:bodyPr>
          <a:lstStyle/>
          <a:p>
            <a:pPr marL="571500" indent="-571500">
              <a:lnSpc>
                <a:spcPct val="90000"/>
              </a:lnSpc>
              <a:buFont typeface="Wingdings" pitchFamily="2" charset="2"/>
              <a:buChar char="ü"/>
            </a:pPr>
            <a:r>
              <a:rPr lang="en-US" sz="3600" b="1" dirty="0">
                <a:solidFill>
                  <a:schemeClr val="bg1"/>
                </a:solidFill>
              </a:rPr>
              <a:t>Seas will be parted.</a:t>
            </a:r>
          </a:p>
          <a:p>
            <a:pPr marL="571500" indent="-571500">
              <a:lnSpc>
                <a:spcPct val="90000"/>
              </a:lnSpc>
              <a:buFont typeface="Wingdings" pitchFamily="2" charset="2"/>
              <a:buChar char="ü"/>
            </a:pPr>
            <a:r>
              <a:rPr lang="en-US" sz="3600" b="1" dirty="0">
                <a:solidFill>
                  <a:schemeClr val="bg1"/>
                </a:solidFill>
              </a:rPr>
              <a:t>Crooked paths will be made straight.</a:t>
            </a:r>
          </a:p>
          <a:p>
            <a:pPr marL="571500" indent="-571500">
              <a:lnSpc>
                <a:spcPct val="90000"/>
              </a:lnSpc>
              <a:buFont typeface="Wingdings" pitchFamily="2" charset="2"/>
              <a:buChar char="ü"/>
            </a:pPr>
            <a:r>
              <a:rPr lang="en-US" sz="3600" b="1" dirty="0">
                <a:solidFill>
                  <a:schemeClr val="bg1"/>
                </a:solidFill>
              </a:rPr>
              <a:t>Mountains will be made low.</a:t>
            </a:r>
          </a:p>
          <a:p>
            <a:pPr marL="571500" indent="-571500">
              <a:lnSpc>
                <a:spcPct val="90000"/>
              </a:lnSpc>
              <a:buFont typeface="Wingdings" pitchFamily="2" charset="2"/>
              <a:buChar char="ü"/>
            </a:pPr>
            <a:r>
              <a:rPr lang="en-US" sz="3600" b="1" dirty="0">
                <a:solidFill>
                  <a:schemeClr val="bg1"/>
                </a:solidFill>
              </a:rPr>
              <a:t>Valleys will be lifted.</a:t>
            </a:r>
          </a:p>
          <a:p>
            <a:pPr marL="571500" indent="-571500">
              <a:lnSpc>
                <a:spcPct val="90000"/>
              </a:lnSpc>
              <a:buFont typeface="Wingdings" pitchFamily="2" charset="2"/>
              <a:buChar char="ü"/>
            </a:pPr>
            <a:r>
              <a:rPr lang="en-US" sz="3600" b="1" dirty="0">
                <a:solidFill>
                  <a:schemeClr val="bg1"/>
                </a:solidFill>
              </a:rPr>
              <a:t>Rough places will be made smooth.</a:t>
            </a:r>
          </a:p>
          <a:p>
            <a:pPr marL="571500" indent="-571500">
              <a:lnSpc>
                <a:spcPct val="90000"/>
              </a:lnSpc>
              <a:buFont typeface="Wingdings" pitchFamily="2" charset="2"/>
              <a:buChar char="ü"/>
            </a:pPr>
            <a:r>
              <a:rPr lang="en-US" sz="3600" b="1" dirty="0">
                <a:solidFill>
                  <a:schemeClr val="bg1"/>
                </a:solidFill>
              </a:rPr>
              <a:t>Iron gates will be opened.</a:t>
            </a:r>
          </a:p>
        </p:txBody>
      </p:sp>
    </p:spTree>
    <p:extLst>
      <p:ext uri="{BB962C8B-B14F-4D97-AF65-F5344CB8AC3E}">
        <p14:creationId xmlns:p14="http://schemas.microsoft.com/office/powerpoint/2010/main" val="333506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320B-A841-2F60-0E4E-53E66AC021E9}"/>
            </a:ext>
          </a:extLst>
        </p:cNvPr>
        <p:cNvGrpSpPr/>
        <p:nvPr/>
      </p:nvGrpSpPr>
      <p:grpSpPr>
        <a:xfrm>
          <a:off x="0" y="0"/>
          <a:ext cx="0" cy="0"/>
          <a:chOff x="0" y="0"/>
          <a:chExt cx="0" cy="0"/>
        </a:xfrm>
      </p:grpSpPr>
      <p:pic>
        <p:nvPicPr>
          <p:cNvPr id="4" name="Picture 3" descr="A person walking towards a group of people&#10;&#10;AI-generated content may be incorrect.">
            <a:extLst>
              <a:ext uri="{FF2B5EF4-FFF2-40B4-BE49-F238E27FC236}">
                <a16:creationId xmlns:a16="http://schemas.microsoft.com/office/drawing/2014/main" id="{BCDF26FC-E9DA-CE70-D911-4891A75FF28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AD3C8BC-AAE2-1BA0-A49F-A37D59CF83E9}"/>
              </a:ext>
            </a:extLst>
          </p:cNvPr>
          <p:cNvSpPr txBox="1"/>
          <p:nvPr/>
        </p:nvSpPr>
        <p:spPr>
          <a:xfrm>
            <a:off x="562169" y="474345"/>
            <a:ext cx="6590041" cy="5909310"/>
          </a:xfrm>
          <a:prstGeom prst="rect">
            <a:avLst/>
          </a:prstGeom>
          <a:noFill/>
        </p:spPr>
        <p:txBody>
          <a:bodyPr wrap="square" rtlCol="0">
            <a:spAutoFit/>
          </a:bodyPr>
          <a:lstStyle/>
          <a:p>
            <a:pPr>
              <a:lnSpc>
                <a:spcPct val="90000"/>
              </a:lnSpc>
            </a:pPr>
            <a:r>
              <a:rPr lang="en-US" sz="3600" dirty="0">
                <a:solidFill>
                  <a:schemeClr val="bg1"/>
                </a:solidFill>
              </a:rPr>
              <a:t>Isaiah 40:3-5</a:t>
            </a:r>
          </a:p>
          <a:p>
            <a:pPr>
              <a:lnSpc>
                <a:spcPct val="90000"/>
              </a:lnSpc>
            </a:pPr>
            <a:r>
              <a:rPr lang="en-US" sz="3200" dirty="0">
                <a:solidFill>
                  <a:schemeClr val="bg1"/>
                </a:solidFill>
              </a:rPr>
              <a:t>3 The voice of one crying in the wilderness: "Prepare the way of the LORD; Make straight in the desert A highway for our God. </a:t>
            </a:r>
          </a:p>
          <a:p>
            <a:pPr>
              <a:lnSpc>
                <a:spcPct val="90000"/>
              </a:lnSpc>
            </a:pPr>
            <a:r>
              <a:rPr lang="en-US" sz="3200" dirty="0">
                <a:solidFill>
                  <a:srgbClr val="FFFF00"/>
                </a:solidFill>
              </a:rPr>
              <a:t>4 Every valley shall be exalted And every mountain and hill brought low; The crooked places shall be made straight And the rough places smooth; </a:t>
            </a:r>
          </a:p>
          <a:p>
            <a:pPr>
              <a:lnSpc>
                <a:spcPct val="90000"/>
              </a:lnSpc>
            </a:pPr>
            <a:r>
              <a:rPr lang="en-US" sz="3200" dirty="0">
                <a:solidFill>
                  <a:schemeClr val="bg1"/>
                </a:solidFill>
              </a:rPr>
              <a:t>5 The glory of the LORD shall be revealed, And all flesh shall see it together; For the mouth of the LORD has spoken.”</a:t>
            </a:r>
          </a:p>
        </p:txBody>
      </p:sp>
    </p:spTree>
    <p:extLst>
      <p:ext uri="{BB962C8B-B14F-4D97-AF65-F5344CB8AC3E}">
        <p14:creationId xmlns:p14="http://schemas.microsoft.com/office/powerpoint/2010/main" val="103402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4585C-AEBB-3652-8B34-6BEAE3AB5344}"/>
            </a:ext>
          </a:extLst>
        </p:cNvPr>
        <p:cNvGrpSpPr/>
        <p:nvPr/>
      </p:nvGrpSpPr>
      <p:grpSpPr>
        <a:xfrm>
          <a:off x="0" y="0"/>
          <a:ext cx="0" cy="0"/>
          <a:chOff x="0" y="0"/>
          <a:chExt cx="0" cy="0"/>
        </a:xfrm>
      </p:grpSpPr>
      <p:pic>
        <p:nvPicPr>
          <p:cNvPr id="4" name="Picture 3" descr="A person walking towards a group of people&#10;&#10;AI-generated content may be incorrect.">
            <a:extLst>
              <a:ext uri="{FF2B5EF4-FFF2-40B4-BE49-F238E27FC236}">
                <a16:creationId xmlns:a16="http://schemas.microsoft.com/office/drawing/2014/main" id="{C3DB5050-2A44-B3BD-CC8C-5C76EAE4F81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5FD654E-E02D-61F7-8A3F-FF272A94B007}"/>
              </a:ext>
            </a:extLst>
          </p:cNvPr>
          <p:cNvSpPr txBox="1"/>
          <p:nvPr/>
        </p:nvSpPr>
        <p:spPr>
          <a:xfrm>
            <a:off x="487014" y="695944"/>
            <a:ext cx="6327146" cy="5466112"/>
          </a:xfrm>
          <a:prstGeom prst="rect">
            <a:avLst/>
          </a:prstGeom>
          <a:noFill/>
        </p:spPr>
        <p:txBody>
          <a:bodyPr wrap="square" rtlCol="0">
            <a:spAutoFit/>
          </a:bodyPr>
          <a:lstStyle/>
          <a:p>
            <a:pPr>
              <a:lnSpc>
                <a:spcPct val="90000"/>
              </a:lnSpc>
            </a:pPr>
            <a:r>
              <a:rPr lang="en-US" sz="3600" dirty="0">
                <a:solidFill>
                  <a:schemeClr val="bg1"/>
                </a:solidFill>
              </a:rPr>
              <a:t>Isaiah 45:1-3</a:t>
            </a:r>
          </a:p>
          <a:p>
            <a:pPr>
              <a:lnSpc>
                <a:spcPct val="90000"/>
              </a:lnSpc>
            </a:pPr>
            <a:r>
              <a:rPr lang="en-US" sz="3200" dirty="0">
                <a:solidFill>
                  <a:schemeClr val="bg1"/>
                </a:solidFill>
              </a:rPr>
              <a:t>1 "Thus says the LORD to His anointed, To Cyrus, whose right hand I have held—To subdue nations before him And loose the armor of kings, To open before him the double doors, So that the gates will not be shut: </a:t>
            </a:r>
          </a:p>
          <a:p>
            <a:pPr>
              <a:lnSpc>
                <a:spcPct val="90000"/>
              </a:lnSpc>
            </a:pPr>
            <a:r>
              <a:rPr lang="en-US" sz="3200" dirty="0">
                <a:solidFill>
                  <a:schemeClr val="bg1"/>
                </a:solidFill>
              </a:rPr>
              <a:t>2 'I will go before you And make the crooked places straight; I will break in pieces the gates of bronze And cut the bars of iron. </a:t>
            </a:r>
          </a:p>
        </p:txBody>
      </p:sp>
    </p:spTree>
    <p:extLst>
      <p:ext uri="{BB962C8B-B14F-4D97-AF65-F5344CB8AC3E}">
        <p14:creationId xmlns:p14="http://schemas.microsoft.com/office/powerpoint/2010/main" val="33884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D9F-3567-F15D-5C35-A87CBBA5522F}"/>
            </a:ext>
          </a:extLst>
        </p:cNvPr>
        <p:cNvGrpSpPr/>
        <p:nvPr/>
      </p:nvGrpSpPr>
      <p:grpSpPr>
        <a:xfrm>
          <a:off x="0" y="0"/>
          <a:ext cx="0" cy="0"/>
          <a:chOff x="0" y="0"/>
          <a:chExt cx="0" cy="0"/>
        </a:xfrm>
      </p:grpSpPr>
      <p:pic>
        <p:nvPicPr>
          <p:cNvPr id="4" name="Picture 3" descr="A person walking towards a group of people&#10;&#10;AI-generated content may be incorrect.">
            <a:extLst>
              <a:ext uri="{FF2B5EF4-FFF2-40B4-BE49-F238E27FC236}">
                <a16:creationId xmlns:a16="http://schemas.microsoft.com/office/drawing/2014/main" id="{2B7FEBDA-DEB9-73C4-E1F7-6E05E7A5BB12}"/>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27B87AD-8066-D07E-8EF6-722E672E8749}"/>
              </a:ext>
            </a:extLst>
          </p:cNvPr>
          <p:cNvSpPr txBox="1"/>
          <p:nvPr/>
        </p:nvSpPr>
        <p:spPr>
          <a:xfrm>
            <a:off x="612274" y="2025539"/>
            <a:ext cx="6277042" cy="2806922"/>
          </a:xfrm>
          <a:prstGeom prst="rect">
            <a:avLst/>
          </a:prstGeom>
          <a:noFill/>
        </p:spPr>
        <p:txBody>
          <a:bodyPr wrap="square" rtlCol="0">
            <a:spAutoFit/>
          </a:bodyPr>
          <a:lstStyle/>
          <a:p>
            <a:pPr>
              <a:lnSpc>
                <a:spcPct val="90000"/>
              </a:lnSpc>
            </a:pPr>
            <a:r>
              <a:rPr lang="en-US" sz="3600" dirty="0">
                <a:solidFill>
                  <a:schemeClr val="bg1"/>
                </a:solidFill>
              </a:rPr>
              <a:t>Isaiah 45:1-3</a:t>
            </a:r>
          </a:p>
          <a:p>
            <a:pPr>
              <a:lnSpc>
                <a:spcPct val="90000"/>
              </a:lnSpc>
            </a:pPr>
            <a:r>
              <a:rPr lang="en-US" sz="3200" dirty="0">
                <a:solidFill>
                  <a:schemeClr val="bg1"/>
                </a:solidFill>
              </a:rPr>
              <a:t>3 I will give you the treasures of darkness And hidden riches of secret places, That you may know that I, the LORD, Who call you by your name, Am the God of Israel. </a:t>
            </a:r>
          </a:p>
        </p:txBody>
      </p:sp>
    </p:spTree>
    <p:extLst>
      <p:ext uri="{BB962C8B-B14F-4D97-AF65-F5344CB8AC3E}">
        <p14:creationId xmlns:p14="http://schemas.microsoft.com/office/powerpoint/2010/main" val="33642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56238-C37E-D051-B68C-C9EA39E0D8EB}"/>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E33D5618-D7EB-ABE1-1BA8-962924932A0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2E6ADF5-1B0D-340C-6E68-8093DB711249}"/>
              </a:ext>
            </a:extLst>
          </p:cNvPr>
          <p:cNvSpPr txBox="1"/>
          <p:nvPr/>
        </p:nvSpPr>
        <p:spPr>
          <a:xfrm>
            <a:off x="426309" y="2884235"/>
            <a:ext cx="7214568" cy="1089529"/>
          </a:xfrm>
          <a:prstGeom prst="rect">
            <a:avLst/>
          </a:prstGeom>
          <a:noFill/>
        </p:spPr>
        <p:txBody>
          <a:bodyPr wrap="square" rtlCol="0">
            <a:spAutoFit/>
          </a:bodyPr>
          <a:lstStyle/>
          <a:p>
            <a:pPr>
              <a:lnSpc>
                <a:spcPct val="90000"/>
              </a:lnSpc>
            </a:pPr>
            <a:r>
              <a:rPr lang="en-US" sz="3600" b="1" dirty="0">
                <a:solidFill>
                  <a:schemeClr val="bg1"/>
                </a:solidFill>
              </a:rPr>
              <a:t>1. MARCH FORWARD! STEP INTO THE PLANS AND PURPOSES OF GOD.</a:t>
            </a:r>
          </a:p>
        </p:txBody>
      </p:sp>
    </p:spTree>
    <p:extLst>
      <p:ext uri="{BB962C8B-B14F-4D97-AF65-F5344CB8AC3E}">
        <p14:creationId xmlns:p14="http://schemas.microsoft.com/office/powerpoint/2010/main" val="274116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6AAE-7123-B74A-754D-F10B17A8AD62}"/>
            </a:ext>
          </a:extLst>
        </p:cNvPr>
        <p:cNvGrpSpPr/>
        <p:nvPr/>
      </p:nvGrpSpPr>
      <p:grpSpPr>
        <a:xfrm>
          <a:off x="0" y="0"/>
          <a:ext cx="0" cy="0"/>
          <a:chOff x="0" y="0"/>
          <a:chExt cx="0" cy="0"/>
        </a:xfrm>
      </p:grpSpPr>
      <p:pic>
        <p:nvPicPr>
          <p:cNvPr id="3" name="Picture 2" descr="A person walking towards a group of people&#10;&#10;AI-generated content may be incorrect.">
            <a:extLst>
              <a:ext uri="{FF2B5EF4-FFF2-40B4-BE49-F238E27FC236}">
                <a16:creationId xmlns:a16="http://schemas.microsoft.com/office/drawing/2014/main" id="{01A99F76-BBCE-1FDA-D3C3-E4E5D36B68F4}"/>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23E04DF-5B5C-7CAF-795B-785CA7A5A604}"/>
              </a:ext>
            </a:extLst>
          </p:cNvPr>
          <p:cNvSpPr txBox="1"/>
          <p:nvPr/>
        </p:nvSpPr>
        <p:spPr>
          <a:xfrm>
            <a:off x="413783" y="2884235"/>
            <a:ext cx="7214568" cy="1089529"/>
          </a:xfrm>
          <a:prstGeom prst="rect">
            <a:avLst/>
          </a:prstGeom>
          <a:noFill/>
        </p:spPr>
        <p:txBody>
          <a:bodyPr wrap="square" rtlCol="0">
            <a:spAutoFit/>
          </a:bodyPr>
          <a:lstStyle/>
          <a:p>
            <a:pPr>
              <a:lnSpc>
                <a:spcPct val="90000"/>
              </a:lnSpc>
            </a:pPr>
            <a:r>
              <a:rPr lang="en-US" sz="3600" b="1" dirty="0">
                <a:solidFill>
                  <a:schemeClr val="bg1"/>
                </a:solidFill>
              </a:rPr>
              <a:t>Blend the spiritual and </a:t>
            </a:r>
          </a:p>
          <a:p>
            <a:pPr>
              <a:lnSpc>
                <a:spcPct val="90000"/>
              </a:lnSpc>
            </a:pPr>
            <a:r>
              <a:rPr lang="en-US" sz="3600" b="1" dirty="0">
                <a:solidFill>
                  <a:schemeClr val="bg1"/>
                </a:solidFill>
              </a:rPr>
              <a:t>the practical</a:t>
            </a:r>
          </a:p>
        </p:txBody>
      </p:sp>
    </p:spTree>
    <p:extLst>
      <p:ext uri="{BB962C8B-B14F-4D97-AF65-F5344CB8AC3E}">
        <p14:creationId xmlns:p14="http://schemas.microsoft.com/office/powerpoint/2010/main" val="665663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17044</TotalTime>
  <Words>444</Words>
  <Application>Microsoft Macintosh PowerPoint</Application>
  <PresentationFormat>Widescreen</PresentationFormat>
  <Paragraphs>45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3217</cp:revision>
  <dcterms:created xsi:type="dcterms:W3CDTF">2022-04-28T10:27:37Z</dcterms:created>
  <dcterms:modified xsi:type="dcterms:W3CDTF">2025-12-30T16:56:23Z</dcterms:modified>
</cp:coreProperties>
</file>