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47" r:id="rId2"/>
    <p:sldId id="367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3" r:id="rId27"/>
    <p:sldId id="394" r:id="rId28"/>
    <p:sldId id="395" r:id="rId29"/>
    <p:sldId id="396" r:id="rId30"/>
    <p:sldId id="397" r:id="rId31"/>
    <p:sldId id="39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CBA8"/>
    <a:srgbClr val="ABB1E0"/>
    <a:srgbClr val="1A4450"/>
    <a:srgbClr val="1E4D5B"/>
    <a:srgbClr val="43001C"/>
    <a:srgbClr val="2A0C0E"/>
    <a:srgbClr val="002537"/>
    <a:srgbClr val="0C4F23"/>
    <a:srgbClr val="4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8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74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12/5/25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E0EB-D6DD-39A1-9B61-89A5745DB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DA02E-8F1E-B9E7-0EF4-07A5C78E8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2FC52-C4B1-D6E2-AC64-CA73A6CAF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EF805-58AC-F23B-6104-651B0B3AB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89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8B5D7-5747-817E-FF68-54B75F8FA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C17F2B-B0EC-BC9D-8A96-4BE1102600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C20C76-6ABB-5720-5C2C-B2860DC12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AE1C5-671B-787D-C216-93886B1E63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4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9D2C3-6CEE-7A90-89C6-6F9138EFD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171856-CB71-3BB4-763F-A258E89E73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0A6F1C-C7EF-2028-2AC1-A745FABAA5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E2BBF-2A4C-7A56-D8A1-1C0BF6CC52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6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65DD7-B4AF-681E-2BBE-61B6B0EE0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1292E1-DFFF-BA84-F6FA-946BC831A9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101120-83A3-644E-9732-D138EFC880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E88A7-7778-FA06-8350-C271804E67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88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BAF19-C39E-CA0F-9A84-DF190AB7A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DCAB87-629D-EADF-1B3B-1166944B15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7C5540-D410-E533-AC6B-3B262AC796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511E5-145D-71E7-9204-F199B70BAC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67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8E864-F116-0B88-626E-30F10EA69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F523FE-80AD-CBC8-4295-F1BB3BD208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73C587-B547-B763-B4C2-EDE06B50D5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E71C2-58F3-EE71-A3BF-0F66D1E124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17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E0EEE-6FEA-9D22-AE7A-54D02B79B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0A6ABB-7B08-7A51-98C5-2D73208340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C5A5EC-D882-037A-E2D1-8F32F5D7A8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B53E2-B416-3E16-147C-662C5197DF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25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EB92B-83B3-D1AC-AA45-D9796979C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A32109-5CA3-7A4D-180B-371A090E4E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BC1A27-552C-C4F3-12A0-3B842D1D39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D5AAB-E3C1-2553-0924-D61EA8DA37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81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7B169-AFE3-9419-237B-2A3EEDC7E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C19745-0AD1-13EB-A6F7-3EF8F381A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CC449B-C99E-9982-F9EF-C27B7D9E79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352A6-5A7E-33A0-E96F-BE6EAD825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70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AB76C-39F9-51F6-AEF5-BD88D54D8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C8E0E5-4E79-0667-8766-53E6E4B8F9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DCD0F4-A3FC-E7D3-49F1-056A6B4CF0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9637B-27E8-1E86-DFC8-D55C45A81C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65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56995-CEBF-C662-5848-11C2FDE93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E96BFF-2C61-1C36-34DA-DEAF649DA2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23E2EF-487A-231B-91EA-2B0B6F5FB4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2E5F-FE8D-567A-84D1-413C38882B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64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12AF2-B1A0-D4A3-A45C-41EC563BC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B0A82A-BA75-BFE2-4B5A-EE08EF4C2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138EBC-2CEE-A003-96EA-A89D737B6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87544-435E-5381-5DA9-CC363F7DAB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80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E4E9C-FC31-6E82-1A6F-3535C3269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BBCBAB-C53D-1C7B-F711-A41D6CDF99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020496-1C8A-8E20-6628-34DA3CC4C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ED7CD-CAE4-DD7B-76E5-EC44727600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58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68F03-D21B-0108-66A2-A93C0595B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6189CF-3BB7-EDF7-90B4-CFFDA9CE43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A0F073-BBEE-44C2-2349-C71FFE2D1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10240-3320-08DF-9ABF-EA58857F4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17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CB5DA-6A51-6E9F-84DB-45CD0C200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F02713-9519-9D68-A409-BDB1CA2E00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5AE27B-536C-07D6-FDE0-8FBF9193A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CCDEA-B98D-BE72-9A59-A94A60848F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60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10918-F653-0C83-61FD-FB89DE2BB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804B29-4DDD-8A62-A124-C609A1B72A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7E4D8D-AFC0-45B2-0915-4A0688D65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E3025-FD29-CE64-CBB8-A39346D6F0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400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C31AA-673E-5E8D-DAA8-D27ADAA5C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D2A4D0-8E48-F7E2-D219-9FA7F94B57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5D0D39-A9B2-0F77-A1AE-E27DC1524E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B31E1-16A5-7E18-71CF-D48EF327E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830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8A183-62C2-E44B-B829-B83002E83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5FCB78-2518-04B3-C0EB-E8078690F4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D1D9AD-6358-50D2-89D4-292B2C3BD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71C4E-9229-86F4-7F6C-A7A37E2D84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72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C1A94-B4E8-F042-B386-2EDDBC773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9220BC-009C-3798-BFCA-1968923A86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F2A5D9-93A2-C487-95BF-B0BB41AC02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9188C-2920-FDD3-C1CB-555527C217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324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EFF91-8EFA-4106-397C-F327F8293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40AA21-EF32-DB8D-3729-144A14314B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33187A-3C6B-72CF-4497-C616DB206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C5A4F-327A-B9B4-B5EE-68C67BE87D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231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17C54-8D12-D1F6-2AB3-8C3577538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B30F82-1AF6-30AC-E746-0E8380E439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4514AA-4210-50BF-AE1B-0D84DD549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C390F-0440-E27F-5234-A534B59CEC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996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BFB35-6677-E030-3D6B-6A5676583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7603C1-1F28-0554-5EBE-0C11E6F69F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B84F6E-4636-4AA2-3E86-10A15E372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D9306-B2A3-0EE6-6084-2B603FCDB4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52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D359A-BD7A-87F7-3C60-B25357ADB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150B4E-D933-1BD3-D270-F927D51FA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77470F-A726-419E-02F6-3E7BBDC3A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6C442-C6D0-451C-D30E-196EB5412E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767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56B83-A81D-DC1F-93E0-FF6F1A6AA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B4BFB5-82DF-9D9E-A032-1C5E8F4EA2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E52A43-751B-6E5C-E355-9CCFA3F0D4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037E6-D79A-6556-A033-9B84AB548C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379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364EA-69B4-7EB3-92EF-75CCD57CB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C4902D-5875-D7E5-10DE-6C8421002C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31F749-F4AB-EDCF-6A96-1859E697B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E4806-8D23-ED9F-FD0F-4C02015944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41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EB916-498D-2CB6-3909-C9A419263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129B0F-F8A8-918F-C18F-049254D357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5936BC-5301-621B-527D-A3BC456BE3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121E8-293A-152E-8558-7CC68D09E7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9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727EC-1941-2AA0-DADB-88EADE127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6BCE91-8BF0-2FC7-5535-42A649CC42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FDAD7D-6028-9965-2739-A2EB4F0DE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6E55D-7FA5-79EA-2E95-F7A3481C0D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3F03D-EC5D-666B-9907-47B90D8A2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C96F18-F48F-84D3-29C6-E90C6EC854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DEE5EA-AE06-7087-9655-FAAFA3286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400BE-FE20-9C23-FA1F-7E92D7C1F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99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42508-CD18-830F-0112-915D89591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DE43FE-C06C-4CBB-68F7-E4EDD33028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2A6EE-E072-5134-20EB-43504E625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EBB31-C09A-4250-FC5C-8D72B2F7A6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55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E3908-CE4A-C9C0-E4BD-2EE9A531C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75E74F-366C-6B39-28F9-5D57AB4209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BC08F4-F859-2989-183A-F1385E2C59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88EFB-A287-EB66-8823-C06CC56516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30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2455B-E2BA-7B5B-5912-B3E0F92E1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05C589-69E9-7E09-2731-0F22A9FFF0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7954EC-8F8D-3250-BDCA-2264229A30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5C27E-102F-2073-3D7F-682C782AD3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8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12/5/25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12/5/25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67CF0F-7649-398C-FEAA-6111AC0FE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oup of people standing in front of a white dove&#10;&#10;AI-generated content may be incorrect.">
            <a:extLst>
              <a:ext uri="{FF2B5EF4-FFF2-40B4-BE49-F238E27FC236}">
                <a16:creationId xmlns:a16="http://schemas.microsoft.com/office/drawing/2014/main" id="{0AD4E626-987D-A39C-505E-2EE1C51E0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CFEC1-FE02-13AD-24F3-B1D8C76F8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white dove&#10;&#10;AI-generated content may be incorrect.">
            <a:extLst>
              <a:ext uri="{FF2B5EF4-FFF2-40B4-BE49-F238E27FC236}">
                <a16:creationId xmlns:a16="http://schemas.microsoft.com/office/drawing/2014/main" id="{34C5584B-0AC1-1C44-6290-8629451ED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EA7162-20B6-4727-8B78-AB8E200B7418}"/>
              </a:ext>
            </a:extLst>
          </p:cNvPr>
          <p:cNvSpPr txBox="1"/>
          <p:nvPr/>
        </p:nvSpPr>
        <p:spPr>
          <a:xfrm>
            <a:off x="548267" y="2025539"/>
            <a:ext cx="6341048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John 1:14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And the Word became flesh and dwelt among us, and we beheld His glory, the glory as of the only begotten of the Father, full of grace and truth.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03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D4D86-2F7F-9B55-4EDA-D388576C9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white dove&#10;&#10;AI-generated content may be incorrect.">
            <a:extLst>
              <a:ext uri="{FF2B5EF4-FFF2-40B4-BE49-F238E27FC236}">
                <a16:creationId xmlns:a16="http://schemas.microsoft.com/office/drawing/2014/main" id="{09967E56-FABD-399E-DEB5-8D44EED61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41CE7C-0A02-1490-EED4-A6E966A35B1F}"/>
              </a:ext>
            </a:extLst>
          </p:cNvPr>
          <p:cNvSpPr txBox="1"/>
          <p:nvPr/>
        </p:nvSpPr>
        <p:spPr>
          <a:xfrm>
            <a:off x="402784" y="1471541"/>
            <a:ext cx="6561687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 marL="49213" indent="3111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We are called to walk in His      </a:t>
            </a:r>
          </a:p>
          <a:p>
            <a:pPr marL="4921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   steps (1 John 2:6).</a:t>
            </a:r>
          </a:p>
          <a:p>
            <a:pPr marL="49213" indent="311150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  <a:p>
            <a:pPr marL="49213" indent="3111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Jesus walked in sonship glory      </a:t>
            </a:r>
          </a:p>
          <a:p>
            <a:pPr marL="4921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   (John 17:5).</a:t>
            </a:r>
          </a:p>
          <a:p>
            <a:pPr marL="49213">
              <a:lnSpc>
                <a:spcPct val="50000"/>
              </a:lnSpc>
            </a:pPr>
            <a:endParaRPr lang="en-US" sz="3600" dirty="0">
              <a:solidFill>
                <a:schemeClr val="bg1"/>
              </a:solidFill>
            </a:endParaRPr>
          </a:p>
          <a:p>
            <a:pPr marL="49213" indent="3111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Sonship glory is available to the    </a:t>
            </a:r>
          </a:p>
          <a:p>
            <a:pPr marL="49213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   believer (John 17:22).</a:t>
            </a:r>
          </a:p>
        </p:txBody>
      </p:sp>
    </p:spTree>
    <p:extLst>
      <p:ext uri="{BB962C8B-B14F-4D97-AF65-F5344CB8AC3E}">
        <p14:creationId xmlns:p14="http://schemas.microsoft.com/office/powerpoint/2010/main" val="2296326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CAC56-14D5-8540-7630-74C328FF4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white dove&#10;&#10;AI-generated content may be incorrect.">
            <a:extLst>
              <a:ext uri="{FF2B5EF4-FFF2-40B4-BE49-F238E27FC236}">
                <a16:creationId xmlns:a16="http://schemas.microsoft.com/office/drawing/2014/main" id="{BF12D15E-F113-0B19-9913-141BC6C93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D8BB69-F641-CF0C-DF0B-C433FFDD8286}"/>
              </a:ext>
            </a:extLst>
          </p:cNvPr>
          <p:cNvSpPr txBox="1"/>
          <p:nvPr/>
        </p:nvSpPr>
        <p:spPr>
          <a:xfrm>
            <a:off x="490465" y="1748540"/>
            <a:ext cx="7451036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Display of Glory Through Jesus</a:t>
            </a:r>
          </a:p>
          <a:p>
            <a:pPr>
              <a:lnSpc>
                <a:spcPct val="5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tabLst>
                <a:tab pos="484188" algn="l"/>
              </a:tabLst>
            </a:pPr>
            <a:r>
              <a:rPr lang="en-US" sz="3600" dirty="0">
                <a:solidFill>
                  <a:schemeClr val="bg1"/>
                </a:solidFill>
              </a:rPr>
              <a:t>• Grace (character, virtue) and Truth     </a:t>
            </a:r>
          </a:p>
          <a:p>
            <a:pPr>
              <a:lnSpc>
                <a:spcPct val="90000"/>
              </a:lnSpc>
              <a:tabLst>
                <a:tab pos="484188" algn="l"/>
              </a:tabLst>
            </a:pPr>
            <a:r>
              <a:rPr lang="en-US" sz="3600" dirty="0">
                <a:solidFill>
                  <a:schemeClr val="bg1"/>
                </a:solidFill>
              </a:rPr>
              <a:t>   (integrity, purity, holiness, light,    </a:t>
            </a:r>
          </a:p>
          <a:p>
            <a:pPr>
              <a:lnSpc>
                <a:spcPct val="90000"/>
              </a:lnSpc>
              <a:tabLst>
                <a:tab pos="484188" algn="l"/>
              </a:tabLst>
            </a:pPr>
            <a:r>
              <a:rPr lang="en-US" sz="3600" dirty="0">
                <a:solidFill>
                  <a:schemeClr val="bg1"/>
                </a:solidFill>
              </a:rPr>
              <a:t>   wisdom) – John 1:14</a:t>
            </a: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chemeClr val="bg1"/>
                </a:solidFill>
              </a:rPr>
              <a:t>    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• Healings, Miracles, Supernatural 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    – John 2:11</a:t>
            </a:r>
          </a:p>
        </p:txBody>
      </p:sp>
    </p:spTree>
    <p:extLst>
      <p:ext uri="{BB962C8B-B14F-4D97-AF65-F5344CB8AC3E}">
        <p14:creationId xmlns:p14="http://schemas.microsoft.com/office/powerpoint/2010/main" val="2419940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FD147-F983-B72F-6F06-89A3E09F1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white dove&#10;&#10;AI-generated content may be incorrect.">
            <a:extLst>
              <a:ext uri="{FF2B5EF4-FFF2-40B4-BE49-F238E27FC236}">
                <a16:creationId xmlns:a16="http://schemas.microsoft.com/office/drawing/2014/main" id="{26B8CC9C-1011-4959-0BDC-7D85B485B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100570-E2D2-F716-E88E-D914B53E50A6}"/>
              </a:ext>
            </a:extLst>
          </p:cNvPr>
          <p:cNvSpPr txBox="1"/>
          <p:nvPr/>
        </p:nvSpPr>
        <p:spPr>
          <a:xfrm>
            <a:off x="565622" y="2884235"/>
            <a:ext cx="589780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God Wants to Fill His Church With Glory</a:t>
            </a:r>
          </a:p>
        </p:txBody>
      </p:sp>
    </p:spTree>
    <p:extLst>
      <p:ext uri="{BB962C8B-B14F-4D97-AF65-F5344CB8AC3E}">
        <p14:creationId xmlns:p14="http://schemas.microsoft.com/office/powerpoint/2010/main" val="2999837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9F872-3D62-382E-6C88-C406323C1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white dove&#10;&#10;AI-generated content may be incorrect.">
            <a:extLst>
              <a:ext uri="{FF2B5EF4-FFF2-40B4-BE49-F238E27FC236}">
                <a16:creationId xmlns:a16="http://schemas.microsoft.com/office/drawing/2014/main" id="{BBFFC02C-8114-15B9-E8D7-55E5862A5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FDAACF-39BD-DD2A-36CA-54B367A94A96}"/>
              </a:ext>
            </a:extLst>
          </p:cNvPr>
          <p:cNvSpPr txBox="1"/>
          <p:nvPr/>
        </p:nvSpPr>
        <p:spPr>
          <a:xfrm>
            <a:off x="648475" y="2468737"/>
            <a:ext cx="6341048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Exodus 29:43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And there I will meet with the children of Israel, and the tabernacle shall be sanctified by My glory.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44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2CA74-54C2-4268-5054-0B56F6846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white dove&#10;&#10;AI-generated content may be incorrect.">
            <a:extLst>
              <a:ext uri="{FF2B5EF4-FFF2-40B4-BE49-F238E27FC236}">
                <a16:creationId xmlns:a16="http://schemas.microsoft.com/office/drawing/2014/main" id="{90B19629-8481-3772-FEB2-FC4A05370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2C832A-F830-130A-4E93-C0B7F1AFC6D2}"/>
              </a:ext>
            </a:extLst>
          </p:cNvPr>
          <p:cNvSpPr txBox="1"/>
          <p:nvPr/>
        </p:nvSpPr>
        <p:spPr>
          <a:xfrm>
            <a:off x="598371" y="695944"/>
            <a:ext cx="6341048" cy="54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Haggai 2:7-9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7 ‘and I will shake all nations, and they shall come to the Desire of All Nations, and I will fill this temple with glory,’ says the LORD of hosts.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8 ‘The silver is Mine, and the gold is Mine,’ says the LORD of hosts.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9 ‘The glory of this latter temple shall be greater than the former,’ says the LORD of hosts. ‘And in this place I will give peace,’ says the LORD of hosts.”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74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E1203-FC18-63E7-977D-677FD8991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white dove&#10;&#10;AI-generated content may be incorrect.">
            <a:extLst>
              <a:ext uri="{FF2B5EF4-FFF2-40B4-BE49-F238E27FC236}">
                <a16:creationId xmlns:a16="http://schemas.microsoft.com/office/drawing/2014/main" id="{4D1BDA45-475F-0E66-3059-D6F847DE0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124D0F-E766-83E2-3235-A86315DAA883}"/>
              </a:ext>
            </a:extLst>
          </p:cNvPr>
          <p:cNvSpPr txBox="1"/>
          <p:nvPr/>
        </p:nvSpPr>
        <p:spPr>
          <a:xfrm>
            <a:off x="565622" y="2884235"/>
            <a:ext cx="589780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God Wants to Display His Glory Through the Church</a:t>
            </a:r>
          </a:p>
        </p:txBody>
      </p:sp>
    </p:spTree>
    <p:extLst>
      <p:ext uri="{BB962C8B-B14F-4D97-AF65-F5344CB8AC3E}">
        <p14:creationId xmlns:p14="http://schemas.microsoft.com/office/powerpoint/2010/main" val="2065003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C8125-35A1-1235-C48D-66A0CA0A4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white dove&#10;&#10;AI-generated content may be incorrect.">
            <a:extLst>
              <a:ext uri="{FF2B5EF4-FFF2-40B4-BE49-F238E27FC236}">
                <a16:creationId xmlns:a16="http://schemas.microsoft.com/office/drawing/2014/main" id="{921B2EFB-2F52-5810-E726-4E4D96E68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E04668-0BCD-7CBE-C109-6AD13E179A57}"/>
              </a:ext>
            </a:extLst>
          </p:cNvPr>
          <p:cNvSpPr txBox="1"/>
          <p:nvPr/>
        </p:nvSpPr>
        <p:spPr>
          <a:xfrm>
            <a:off x="585845" y="1360741"/>
            <a:ext cx="6341048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Isaiah 60:1,2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 Arise, shine, for your light has come, and the glory of the LORD rises upon you.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 For behold, the darkness shall cover the earth, and deep darkness the people; but the LORD will arise over you, and His glory will be seen upon you.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53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E0024-76AE-2462-8ABA-7BD43ADC0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white dove&#10;&#10;AI-generated content may be incorrect.">
            <a:extLst>
              <a:ext uri="{FF2B5EF4-FFF2-40B4-BE49-F238E27FC236}">
                <a16:creationId xmlns:a16="http://schemas.microsoft.com/office/drawing/2014/main" id="{4D4851B1-A0E9-3D4D-1AF0-6DC24BE77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FB781A-2207-24E7-B046-730A364EDFFD}"/>
              </a:ext>
            </a:extLst>
          </p:cNvPr>
          <p:cNvSpPr txBox="1"/>
          <p:nvPr/>
        </p:nvSpPr>
        <p:spPr>
          <a:xfrm>
            <a:off x="598371" y="2025539"/>
            <a:ext cx="6341048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Numbers 14:20,21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20 Then the LORD said: “I have pardoned, according to your word; 21 but truly, as I live, all the earth shall be filled with the glory of the LORD—”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5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08085-10E3-3D33-9B2E-772E21A01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white dove&#10;&#10;AI-generated content may be incorrect.">
            <a:extLst>
              <a:ext uri="{FF2B5EF4-FFF2-40B4-BE49-F238E27FC236}">
                <a16:creationId xmlns:a16="http://schemas.microsoft.com/office/drawing/2014/main" id="{65DC42DF-EA30-17C6-5E11-D69B8CB31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126F36-3F5E-B391-F12C-CA7E4E649219}"/>
              </a:ext>
            </a:extLst>
          </p:cNvPr>
          <p:cNvSpPr txBox="1"/>
          <p:nvPr/>
        </p:nvSpPr>
        <p:spPr>
          <a:xfrm>
            <a:off x="590674" y="2634936"/>
            <a:ext cx="589780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What Does it Mean to Display the Glory of God as a Church?</a:t>
            </a:r>
          </a:p>
        </p:txBody>
      </p:sp>
    </p:spTree>
    <p:extLst>
      <p:ext uri="{BB962C8B-B14F-4D97-AF65-F5344CB8AC3E}">
        <p14:creationId xmlns:p14="http://schemas.microsoft.com/office/powerpoint/2010/main" val="1950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063446-FB18-1E14-EE26-A9FD88332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oup of people looking at a white dove&#10;&#10;AI-generated content may be incorrect.">
            <a:extLst>
              <a:ext uri="{FF2B5EF4-FFF2-40B4-BE49-F238E27FC236}">
                <a16:creationId xmlns:a16="http://schemas.microsoft.com/office/drawing/2014/main" id="{21332B7C-583B-CFF2-4D95-B038E824D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6AB597-C35E-B187-ABDD-D80494CCF703}"/>
              </a:ext>
            </a:extLst>
          </p:cNvPr>
          <p:cNvSpPr txBox="1"/>
          <p:nvPr/>
        </p:nvSpPr>
        <p:spPr>
          <a:xfrm>
            <a:off x="435533" y="695944"/>
            <a:ext cx="6566516" cy="54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Ephesians 5:25-27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25 Husbands, love your wives, just as Christ also loved the church and gave Himself for her,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26 that </a:t>
            </a:r>
            <a:r>
              <a:rPr lang="en-US" sz="3200" dirty="0">
                <a:solidFill>
                  <a:srgbClr val="FFFF00"/>
                </a:solidFill>
              </a:rPr>
              <a:t>He might sanctify and cleanse her</a:t>
            </a:r>
            <a:r>
              <a:rPr lang="en-US" sz="3200" dirty="0">
                <a:solidFill>
                  <a:schemeClr val="bg1"/>
                </a:solidFill>
              </a:rPr>
              <a:t> with the washing of water by the word,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27 that He might </a:t>
            </a:r>
            <a:r>
              <a:rPr lang="en-US" sz="3200" dirty="0">
                <a:solidFill>
                  <a:srgbClr val="FFFF00"/>
                </a:solidFill>
              </a:rPr>
              <a:t>present her to Himself a glorious church, </a:t>
            </a:r>
            <a:r>
              <a:rPr lang="en-US" sz="3200" dirty="0">
                <a:solidFill>
                  <a:schemeClr val="bg1"/>
                </a:solidFill>
              </a:rPr>
              <a:t>not </a:t>
            </a:r>
            <a:r>
              <a:rPr lang="en-US" sz="3200" dirty="0">
                <a:solidFill>
                  <a:srgbClr val="FFFF00"/>
                </a:solidFill>
              </a:rPr>
              <a:t>having spot or wrinkle</a:t>
            </a:r>
            <a:r>
              <a:rPr lang="en-US" sz="3200" dirty="0">
                <a:solidFill>
                  <a:schemeClr val="bg1"/>
                </a:solidFill>
              </a:rPr>
              <a:t> or any such thing, but that she should be </a:t>
            </a:r>
            <a:r>
              <a:rPr lang="en-US" sz="3200" dirty="0">
                <a:solidFill>
                  <a:srgbClr val="FFFF00"/>
                </a:solidFill>
              </a:rPr>
              <a:t>holy and without blemish.</a:t>
            </a:r>
          </a:p>
        </p:txBody>
      </p:sp>
    </p:spTree>
    <p:extLst>
      <p:ext uri="{BB962C8B-B14F-4D97-AF65-F5344CB8AC3E}">
        <p14:creationId xmlns:p14="http://schemas.microsoft.com/office/powerpoint/2010/main" val="580450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2E48F-3DDD-2ADC-34B5-42895A258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white dove&#10;&#10;AI-generated content may be incorrect.">
            <a:extLst>
              <a:ext uri="{FF2B5EF4-FFF2-40B4-BE49-F238E27FC236}">
                <a16:creationId xmlns:a16="http://schemas.microsoft.com/office/drawing/2014/main" id="{FF2A72FF-5DA7-26EB-EDEA-AD700714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22D79-5CDA-21BE-8101-3F271DE70F43}"/>
              </a:ext>
            </a:extLst>
          </p:cNvPr>
          <p:cNvSpPr txBox="1"/>
          <p:nvPr/>
        </p:nvSpPr>
        <p:spPr>
          <a:xfrm>
            <a:off x="402782" y="474345"/>
            <a:ext cx="7050204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Example of the early Church:</a:t>
            </a:r>
          </a:p>
          <a:p>
            <a:pPr>
              <a:lnSpc>
                <a:spcPct val="5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1. The community walked in holy awe of God (Acts 2:43; Acts 5:5,11).</a:t>
            </a:r>
          </a:p>
          <a:p>
            <a:pPr>
              <a:lnSpc>
                <a:spcPct val="5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2. There was no tolerance for sin and unrighteousness (Acts 5:1-11; Acts 8:18-24).</a:t>
            </a:r>
          </a:p>
          <a:p>
            <a:pPr>
              <a:lnSpc>
                <a:spcPct val="5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3. Demonstration of the Supernatural power of God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(Acts 3; Acts 16; Acts 19)</a:t>
            </a:r>
          </a:p>
        </p:txBody>
      </p:sp>
    </p:spTree>
    <p:extLst>
      <p:ext uri="{BB962C8B-B14F-4D97-AF65-F5344CB8AC3E}">
        <p14:creationId xmlns:p14="http://schemas.microsoft.com/office/powerpoint/2010/main" val="2399098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1CFA4-DDBF-CA91-8BD1-3A412AE25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white dove&#10;&#10;AI-generated content may be incorrect.">
            <a:extLst>
              <a:ext uri="{FF2B5EF4-FFF2-40B4-BE49-F238E27FC236}">
                <a16:creationId xmlns:a16="http://schemas.microsoft.com/office/drawing/2014/main" id="{157289CB-FBDB-6B9A-A642-9E6C63785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FA96E3-0E09-928C-7244-825E26A064A3}"/>
              </a:ext>
            </a:extLst>
          </p:cNvPr>
          <p:cNvSpPr txBox="1"/>
          <p:nvPr/>
        </p:nvSpPr>
        <p:spPr>
          <a:xfrm>
            <a:off x="628250" y="1720840"/>
            <a:ext cx="67495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4. Unity (Acts 4:32)</a:t>
            </a:r>
          </a:p>
          <a:p>
            <a:pPr>
              <a:lnSpc>
                <a:spcPct val="5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5. Generosity (Acts 4:34)</a:t>
            </a:r>
          </a:p>
          <a:p>
            <a:pPr>
              <a:lnSpc>
                <a:spcPct val="5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6. Divine deliverance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    (Acts 4; Acts 12)</a:t>
            </a:r>
          </a:p>
          <a:p>
            <a:pPr>
              <a:lnSpc>
                <a:spcPct val="5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7. Multiplication (Acts 2:47)</a:t>
            </a:r>
          </a:p>
        </p:txBody>
      </p:sp>
    </p:spTree>
    <p:extLst>
      <p:ext uri="{BB962C8B-B14F-4D97-AF65-F5344CB8AC3E}">
        <p14:creationId xmlns:p14="http://schemas.microsoft.com/office/powerpoint/2010/main" val="996199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701CA-1C3D-EC49-6C19-6A3F11684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white dove&#10;&#10;AI-generated content may be incorrect.">
            <a:extLst>
              <a:ext uri="{FF2B5EF4-FFF2-40B4-BE49-F238E27FC236}">
                <a16:creationId xmlns:a16="http://schemas.microsoft.com/office/drawing/2014/main" id="{EA65AD0D-6E4C-A8CA-B30D-8FC4B347E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2A55C4-8E1E-DEA0-93A8-F3988428E2D9}"/>
              </a:ext>
            </a:extLst>
          </p:cNvPr>
          <p:cNvSpPr txBox="1"/>
          <p:nvPr/>
        </p:nvSpPr>
        <p:spPr>
          <a:xfrm>
            <a:off x="615726" y="2884235"/>
            <a:ext cx="589780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What can we expect in our midst?</a:t>
            </a:r>
          </a:p>
        </p:txBody>
      </p:sp>
    </p:spTree>
    <p:extLst>
      <p:ext uri="{BB962C8B-B14F-4D97-AF65-F5344CB8AC3E}">
        <p14:creationId xmlns:p14="http://schemas.microsoft.com/office/powerpoint/2010/main" val="1325161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AA420-F32F-5E8C-6048-C335C8F94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white dove&#10;&#10;AI-generated content may be incorrect.">
            <a:extLst>
              <a:ext uri="{FF2B5EF4-FFF2-40B4-BE49-F238E27FC236}">
                <a16:creationId xmlns:a16="http://schemas.microsoft.com/office/drawing/2014/main" id="{1711B45A-FCAC-8858-079E-BCAE74E29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22A056-01B9-07A8-D969-870A6C4327B3}"/>
              </a:ext>
            </a:extLst>
          </p:cNvPr>
          <p:cNvSpPr txBox="1"/>
          <p:nvPr/>
        </p:nvSpPr>
        <p:spPr>
          <a:xfrm>
            <a:off x="590674" y="2634936"/>
            <a:ext cx="589780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We can expect what God did in the early Church and much more.</a:t>
            </a:r>
          </a:p>
        </p:txBody>
      </p:sp>
    </p:spTree>
    <p:extLst>
      <p:ext uri="{BB962C8B-B14F-4D97-AF65-F5344CB8AC3E}">
        <p14:creationId xmlns:p14="http://schemas.microsoft.com/office/powerpoint/2010/main" val="281682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3ECF3-AAE4-366C-DA4B-3673EE02F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white dove&#10;&#10;AI-generated content may be incorrect.">
            <a:extLst>
              <a:ext uri="{FF2B5EF4-FFF2-40B4-BE49-F238E27FC236}">
                <a16:creationId xmlns:a16="http://schemas.microsoft.com/office/drawing/2014/main" id="{169452F3-DCDE-BE7E-A870-ED62837FD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31177F-38B8-862E-CB8B-DCAE08835B28}"/>
              </a:ext>
            </a:extLst>
          </p:cNvPr>
          <p:cNvSpPr txBox="1"/>
          <p:nvPr/>
        </p:nvSpPr>
        <p:spPr>
          <a:xfrm>
            <a:off x="498163" y="474345"/>
            <a:ext cx="63410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Ephesians 4:11-13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11 And He Himself gave some to be apostles, some prophets, some evangelists, and some pastors and teachers,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12 for the equipping of the saints for the work of ministry, for the edifying of the body of Christ,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13 till </a:t>
            </a:r>
            <a:r>
              <a:rPr lang="en-US" sz="3200" dirty="0">
                <a:solidFill>
                  <a:srgbClr val="FFFF00"/>
                </a:solidFill>
              </a:rPr>
              <a:t>we all come to the unity of the faith </a:t>
            </a:r>
            <a:r>
              <a:rPr lang="en-US" sz="3200" dirty="0">
                <a:solidFill>
                  <a:schemeClr val="bg1"/>
                </a:solidFill>
              </a:rPr>
              <a:t>and of the </a:t>
            </a:r>
            <a:r>
              <a:rPr lang="en-US" sz="3200" dirty="0">
                <a:solidFill>
                  <a:srgbClr val="FFFF00"/>
                </a:solidFill>
              </a:rPr>
              <a:t>knowledge of the Son of God,</a:t>
            </a:r>
            <a:r>
              <a:rPr lang="en-US" sz="3200" dirty="0">
                <a:solidFill>
                  <a:schemeClr val="bg1"/>
                </a:solidFill>
              </a:rPr>
              <a:t> to </a:t>
            </a:r>
            <a:r>
              <a:rPr lang="en-US" sz="3200" dirty="0">
                <a:solidFill>
                  <a:srgbClr val="FFFF00"/>
                </a:solidFill>
              </a:rPr>
              <a:t>a perfect man, to the measure of the stature of the fullness of Christ;</a:t>
            </a:r>
          </a:p>
        </p:txBody>
      </p:sp>
    </p:spTree>
    <p:extLst>
      <p:ext uri="{BB962C8B-B14F-4D97-AF65-F5344CB8AC3E}">
        <p14:creationId xmlns:p14="http://schemas.microsoft.com/office/powerpoint/2010/main" val="3745126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A5D88-8DAD-6A72-CD8B-0382F085A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white dove&#10;&#10;AI-generated content may be incorrect.">
            <a:extLst>
              <a:ext uri="{FF2B5EF4-FFF2-40B4-BE49-F238E27FC236}">
                <a16:creationId xmlns:a16="http://schemas.microsoft.com/office/drawing/2014/main" id="{86D16EDC-9F96-A9A1-2C5B-2B4C6692C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9EBDE4-FCBA-51FC-B8D9-7B1452FA9ECC}"/>
              </a:ext>
            </a:extLst>
          </p:cNvPr>
          <p:cNvSpPr txBox="1"/>
          <p:nvPr/>
        </p:nvSpPr>
        <p:spPr>
          <a:xfrm>
            <a:off x="590672" y="2108638"/>
            <a:ext cx="6749579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1. Unity of the faith</a:t>
            </a:r>
          </a:p>
          <a:p>
            <a:pPr>
              <a:lnSpc>
                <a:spcPct val="50000"/>
              </a:lnSpc>
            </a:pPr>
            <a:endParaRPr lang="en-US" sz="3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2. Precise and correct knowledge of the Son of God</a:t>
            </a:r>
          </a:p>
          <a:p>
            <a:pPr>
              <a:lnSpc>
                <a:spcPct val="50000"/>
              </a:lnSpc>
            </a:pPr>
            <a:endParaRPr lang="en-US" sz="3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3. Maturity to Christlikeness</a:t>
            </a:r>
          </a:p>
        </p:txBody>
      </p:sp>
    </p:spTree>
    <p:extLst>
      <p:ext uri="{BB962C8B-B14F-4D97-AF65-F5344CB8AC3E}">
        <p14:creationId xmlns:p14="http://schemas.microsoft.com/office/powerpoint/2010/main" val="2748349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04E27-6DF5-940B-2429-8F488D47E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white dove&#10;&#10;AI-generated content may be incorrect.">
            <a:extLst>
              <a:ext uri="{FF2B5EF4-FFF2-40B4-BE49-F238E27FC236}">
                <a16:creationId xmlns:a16="http://schemas.microsoft.com/office/drawing/2014/main" id="{98C7429E-D780-BF08-D138-736F52CDC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ED410A-754B-E8FA-0A13-400DE254DD1A}"/>
              </a:ext>
            </a:extLst>
          </p:cNvPr>
          <p:cNvSpPr txBox="1"/>
          <p:nvPr/>
        </p:nvSpPr>
        <p:spPr>
          <a:xfrm>
            <a:off x="628251" y="1360741"/>
            <a:ext cx="5802530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4. Manifestation of the glory of God in tangible ways (Exodus 13:21; Isaiah 40:5)</a:t>
            </a:r>
          </a:p>
          <a:p>
            <a:pPr>
              <a:lnSpc>
                <a:spcPct val="50000"/>
              </a:lnSpc>
            </a:pPr>
            <a:endParaRPr lang="en-US" sz="3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5. Greater works (John 14:12)</a:t>
            </a:r>
          </a:p>
          <a:p>
            <a:pPr>
              <a:lnSpc>
                <a:spcPct val="50000"/>
              </a:lnSpc>
            </a:pPr>
            <a:endParaRPr lang="en-US" sz="3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6. Church manifesting the gifts of the Holy Spirit 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(1 Corinthians 12) </a:t>
            </a:r>
          </a:p>
        </p:txBody>
      </p:sp>
    </p:spTree>
    <p:extLst>
      <p:ext uri="{BB962C8B-B14F-4D97-AF65-F5344CB8AC3E}">
        <p14:creationId xmlns:p14="http://schemas.microsoft.com/office/powerpoint/2010/main" val="71840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88829-25A4-C20F-4113-D7EA32D38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white dove&#10;&#10;AI-generated content may be incorrect.">
            <a:extLst>
              <a:ext uri="{FF2B5EF4-FFF2-40B4-BE49-F238E27FC236}">
                <a16:creationId xmlns:a16="http://schemas.microsoft.com/office/drawing/2014/main" id="{BBFC3684-F333-0E0D-62AA-9CC8EE52D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AA0B01-2C5A-2842-937D-72F8762AFCFC}"/>
              </a:ext>
            </a:extLst>
          </p:cNvPr>
          <p:cNvSpPr txBox="1"/>
          <p:nvPr/>
        </p:nvSpPr>
        <p:spPr>
          <a:xfrm>
            <a:off x="540568" y="1748540"/>
            <a:ext cx="6461481" cy="336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7. Greater expression of wisdom, knowledge, and understanding in various spheres (Isaiah 11:2)</a:t>
            </a:r>
          </a:p>
          <a:p>
            <a:pPr>
              <a:lnSpc>
                <a:spcPct val="50000"/>
              </a:lnSpc>
            </a:pPr>
            <a:endParaRPr lang="en-US" sz="3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8. Greater expression of love and compassion by the Church (Matthew 14:14)</a:t>
            </a:r>
          </a:p>
        </p:txBody>
      </p:sp>
    </p:spTree>
    <p:extLst>
      <p:ext uri="{BB962C8B-B14F-4D97-AF65-F5344CB8AC3E}">
        <p14:creationId xmlns:p14="http://schemas.microsoft.com/office/powerpoint/2010/main" val="1758167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7B10C-093B-A64C-6187-C11B721D2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white dove&#10;&#10;AI-generated content may be incorrect.">
            <a:extLst>
              <a:ext uri="{FF2B5EF4-FFF2-40B4-BE49-F238E27FC236}">
                <a16:creationId xmlns:a16="http://schemas.microsoft.com/office/drawing/2014/main" id="{2DD207E8-5736-9650-6A4B-D62D8DDC7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11BC7A-3B18-5241-57FC-2120B7C212A5}"/>
              </a:ext>
            </a:extLst>
          </p:cNvPr>
          <p:cNvSpPr txBox="1"/>
          <p:nvPr/>
        </p:nvSpPr>
        <p:spPr>
          <a:xfrm>
            <a:off x="560694" y="2884235"/>
            <a:ext cx="657421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How do we prepare ourselves?</a:t>
            </a:r>
          </a:p>
        </p:txBody>
      </p:sp>
    </p:spTree>
    <p:extLst>
      <p:ext uri="{BB962C8B-B14F-4D97-AF65-F5344CB8AC3E}">
        <p14:creationId xmlns:p14="http://schemas.microsoft.com/office/powerpoint/2010/main" val="3954410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94C58-6281-793A-3EC4-F05DCEDFB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white dove&#10;&#10;AI-generated content may be incorrect.">
            <a:extLst>
              <a:ext uri="{FF2B5EF4-FFF2-40B4-BE49-F238E27FC236}">
                <a16:creationId xmlns:a16="http://schemas.microsoft.com/office/drawing/2014/main" id="{F49831F2-4B1F-F10B-9198-358779BBB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E17C1D-2ED6-D821-DC12-2D861305E58E}"/>
              </a:ext>
            </a:extLst>
          </p:cNvPr>
          <p:cNvSpPr txBox="1"/>
          <p:nvPr/>
        </p:nvSpPr>
        <p:spPr>
          <a:xfrm>
            <a:off x="490465" y="1610040"/>
            <a:ext cx="6636845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1. Grow in the word (1 Peter 2:2)</a:t>
            </a:r>
          </a:p>
          <a:p>
            <a:pPr>
              <a:lnSpc>
                <a:spcPct val="50000"/>
              </a:lnSpc>
            </a:pPr>
            <a:endParaRPr lang="en-US" sz="3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2. Grow in faith – believe to see the glory (John 11:40)</a:t>
            </a:r>
          </a:p>
          <a:p>
            <a:pPr>
              <a:lnSpc>
                <a:spcPct val="50000"/>
              </a:lnSpc>
            </a:pPr>
            <a:endParaRPr lang="en-US" sz="3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3. Grow in power – faith and power release mighty signs and wonders (Acts 6:8)</a:t>
            </a:r>
          </a:p>
        </p:txBody>
      </p:sp>
    </p:spTree>
    <p:extLst>
      <p:ext uri="{BB962C8B-B14F-4D97-AF65-F5344CB8AC3E}">
        <p14:creationId xmlns:p14="http://schemas.microsoft.com/office/powerpoint/2010/main" val="2349922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47969E-B18F-148B-25A2-CA617FD55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oup of people looking at a white dove&#10;&#10;AI-generated content may be incorrect.">
            <a:extLst>
              <a:ext uri="{FF2B5EF4-FFF2-40B4-BE49-F238E27FC236}">
                <a16:creationId xmlns:a16="http://schemas.microsoft.com/office/drawing/2014/main" id="{3C9F5570-AE4A-2503-159C-F1107AD84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98EC94-1365-4E37-4CE5-6442C9497AD0}"/>
              </a:ext>
            </a:extLst>
          </p:cNvPr>
          <p:cNvSpPr txBox="1"/>
          <p:nvPr/>
        </p:nvSpPr>
        <p:spPr>
          <a:xfrm>
            <a:off x="515518" y="2884235"/>
            <a:ext cx="558048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Church – Both Glorious and Holy</a:t>
            </a:r>
          </a:p>
        </p:txBody>
      </p:sp>
    </p:spTree>
    <p:extLst>
      <p:ext uri="{BB962C8B-B14F-4D97-AF65-F5344CB8AC3E}">
        <p14:creationId xmlns:p14="http://schemas.microsoft.com/office/powerpoint/2010/main" val="3335061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2B2AB-4BC1-E9D0-A2AC-08FC7EA13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white dove&#10;&#10;AI-generated content may be incorrect.">
            <a:extLst>
              <a:ext uri="{FF2B5EF4-FFF2-40B4-BE49-F238E27FC236}">
                <a16:creationId xmlns:a16="http://schemas.microsoft.com/office/drawing/2014/main" id="{F012AD49-5D15-985B-B32B-AD14D04D0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3D43F2-250F-D964-4F6E-F4E7B00F231B}"/>
              </a:ext>
            </a:extLst>
          </p:cNvPr>
          <p:cNvSpPr txBox="1"/>
          <p:nvPr/>
        </p:nvSpPr>
        <p:spPr>
          <a:xfrm>
            <a:off x="528044" y="1748540"/>
            <a:ext cx="6686948" cy="336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4. Grow in compassion – love causes faith and power to be effective (Galatians 5:6)</a:t>
            </a:r>
          </a:p>
          <a:p>
            <a:pPr>
              <a:lnSpc>
                <a:spcPct val="50000"/>
              </a:lnSpc>
            </a:pPr>
            <a:endParaRPr lang="en-US" sz="3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5. Grow in prayer and intercession – intercession causes the birth of new things (Isaiah 66:8)</a:t>
            </a:r>
          </a:p>
        </p:txBody>
      </p:sp>
    </p:spTree>
    <p:extLst>
      <p:ext uri="{BB962C8B-B14F-4D97-AF65-F5344CB8AC3E}">
        <p14:creationId xmlns:p14="http://schemas.microsoft.com/office/powerpoint/2010/main" val="2443598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9F997-6EBC-71D5-405E-8E3B75B67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white dove&#10;&#10;AI-generated content may be incorrect.">
            <a:extLst>
              <a:ext uri="{FF2B5EF4-FFF2-40B4-BE49-F238E27FC236}">
                <a16:creationId xmlns:a16="http://schemas.microsoft.com/office/drawing/2014/main" id="{B185C004-E96B-DE35-B543-70B27B482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431CCF-8DE4-2E6C-C984-9BC9D1B9C12C}"/>
              </a:ext>
            </a:extLst>
          </p:cNvPr>
          <p:cNvSpPr txBox="1"/>
          <p:nvPr/>
        </p:nvSpPr>
        <p:spPr>
          <a:xfrm>
            <a:off x="490466" y="3133534"/>
            <a:ext cx="747608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ARISE AS A GLORIOUS CHURCH</a:t>
            </a:r>
          </a:p>
        </p:txBody>
      </p:sp>
    </p:spTree>
    <p:extLst>
      <p:ext uri="{BB962C8B-B14F-4D97-AF65-F5344CB8AC3E}">
        <p14:creationId xmlns:p14="http://schemas.microsoft.com/office/powerpoint/2010/main" val="3668138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80D92-FBE0-B8E6-8E30-0B6F4BE74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white dove&#10;&#10;AI-generated content may be incorrect.">
            <a:extLst>
              <a:ext uri="{FF2B5EF4-FFF2-40B4-BE49-F238E27FC236}">
                <a16:creationId xmlns:a16="http://schemas.microsoft.com/office/drawing/2014/main" id="{EE6F0845-6542-5588-ACB0-99328CAF6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2B1D56-59C1-61F0-68EE-8E2D97E8703F}"/>
              </a:ext>
            </a:extLst>
          </p:cNvPr>
          <p:cNvSpPr txBox="1"/>
          <p:nvPr/>
        </p:nvSpPr>
        <p:spPr>
          <a:xfrm>
            <a:off x="623423" y="2025539"/>
            <a:ext cx="6341048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Colossians 1:21,22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21 ...He has reconciled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22 in the body of His flesh through death, to present you holy, and blameless, and above reproach in His sight—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DB354-36C5-9EF3-D9DC-A532F12BD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white dove&#10;&#10;AI-generated content may be incorrect.">
            <a:extLst>
              <a:ext uri="{FF2B5EF4-FFF2-40B4-BE49-F238E27FC236}">
                <a16:creationId xmlns:a16="http://schemas.microsoft.com/office/drawing/2014/main" id="{5DB14AB8-C587-2D44-87D2-CE5EE3894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D3699F-6271-B7C9-0A6E-86A6B84B3C45}"/>
              </a:ext>
            </a:extLst>
          </p:cNvPr>
          <p:cNvSpPr txBox="1"/>
          <p:nvPr/>
        </p:nvSpPr>
        <p:spPr>
          <a:xfrm>
            <a:off x="548267" y="2247138"/>
            <a:ext cx="6341048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2 Corinthians 11:2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For I am jealous for you with godly jealousy. For I have betrothed you to one husband, that I may present you as a chaste virgin to Christ.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0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64010-DE9F-308A-266B-68D8DC5A2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white dove&#10;&#10;AI-generated content may be incorrect.">
            <a:extLst>
              <a:ext uri="{FF2B5EF4-FFF2-40B4-BE49-F238E27FC236}">
                <a16:creationId xmlns:a16="http://schemas.microsoft.com/office/drawing/2014/main" id="{4876E2B6-DE17-2ADB-9575-09ECCF797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68590F-D5FA-B3D9-A253-D52FF8381906}"/>
              </a:ext>
            </a:extLst>
          </p:cNvPr>
          <p:cNvSpPr txBox="1"/>
          <p:nvPr/>
        </p:nvSpPr>
        <p:spPr>
          <a:xfrm>
            <a:off x="440362" y="2607236"/>
            <a:ext cx="5972964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God is Preparing the Church</a:t>
            </a:r>
          </a:p>
          <a:p>
            <a:pPr>
              <a:lnSpc>
                <a:spcPct val="50000"/>
              </a:lnSpc>
            </a:pPr>
            <a:r>
              <a:rPr lang="en-US" sz="3600" b="1" dirty="0">
                <a:solidFill>
                  <a:schemeClr val="bg1"/>
                </a:solidFill>
              </a:rPr>
              <a:t>	</a:t>
            </a:r>
          </a:p>
          <a:p>
            <a:pPr>
              <a:lnSpc>
                <a:spcPct val="50000"/>
              </a:lnSpc>
            </a:pPr>
            <a:r>
              <a:rPr lang="en-US" sz="3600" b="1" dirty="0">
                <a:solidFill>
                  <a:schemeClr val="bg1"/>
                </a:solidFill>
              </a:rPr>
              <a:t>	•  By His Word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	•  By His Holy Spirit</a:t>
            </a:r>
          </a:p>
        </p:txBody>
      </p:sp>
    </p:spTree>
    <p:extLst>
      <p:ext uri="{BB962C8B-B14F-4D97-AF65-F5344CB8AC3E}">
        <p14:creationId xmlns:p14="http://schemas.microsoft.com/office/powerpoint/2010/main" val="404449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BBC6C-6D4E-2FD8-8F92-7D5EA26C9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white dove&#10;&#10;AI-generated content may be incorrect.">
            <a:extLst>
              <a:ext uri="{FF2B5EF4-FFF2-40B4-BE49-F238E27FC236}">
                <a16:creationId xmlns:a16="http://schemas.microsoft.com/office/drawing/2014/main" id="{71C31891-3293-D54D-E04A-983D3DA33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E59EEA-0AE5-44D7-DA58-E4DA54A7E8B3}"/>
              </a:ext>
            </a:extLst>
          </p:cNvPr>
          <p:cNvSpPr txBox="1"/>
          <p:nvPr/>
        </p:nvSpPr>
        <p:spPr>
          <a:xfrm>
            <a:off x="515518" y="3133534"/>
            <a:ext cx="558048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Glorious Church</a:t>
            </a:r>
          </a:p>
        </p:txBody>
      </p:sp>
    </p:spTree>
    <p:extLst>
      <p:ext uri="{BB962C8B-B14F-4D97-AF65-F5344CB8AC3E}">
        <p14:creationId xmlns:p14="http://schemas.microsoft.com/office/powerpoint/2010/main" val="1946757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EFC1D-F0AD-AA95-D0BA-BE1A19D0D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white dove&#10;&#10;AI-generated content may be incorrect.">
            <a:extLst>
              <a:ext uri="{FF2B5EF4-FFF2-40B4-BE49-F238E27FC236}">
                <a16:creationId xmlns:a16="http://schemas.microsoft.com/office/drawing/2014/main" id="{9468D1BD-54EF-1EE3-630E-5460E6126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FB6D54-4EFE-2B44-C158-16D35B3721A1}"/>
              </a:ext>
            </a:extLst>
          </p:cNvPr>
          <p:cNvSpPr txBox="1"/>
          <p:nvPr/>
        </p:nvSpPr>
        <p:spPr>
          <a:xfrm>
            <a:off x="415310" y="806743"/>
            <a:ext cx="66869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 err="1">
                <a:solidFill>
                  <a:schemeClr val="bg1"/>
                </a:solidFill>
              </a:rPr>
              <a:t>Endoxos</a:t>
            </a:r>
            <a:r>
              <a:rPr lang="en-US" sz="3600" b="1" dirty="0">
                <a:solidFill>
                  <a:schemeClr val="bg1"/>
                </a:solidFill>
              </a:rPr>
              <a:t> (Greek)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in glory, splendid or noble – glorious, gorgeous, or honorable</a:t>
            </a:r>
          </a:p>
          <a:p>
            <a:pPr>
              <a:lnSpc>
                <a:spcPct val="9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Doxa (Greek)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dignity, glory (-</a:t>
            </a:r>
            <a:r>
              <a:rPr lang="en-US" sz="3200" dirty="0" err="1">
                <a:solidFill>
                  <a:schemeClr val="bg1"/>
                </a:solidFill>
              </a:rPr>
              <a:t>ious</a:t>
            </a:r>
            <a:r>
              <a:rPr lang="en-US" sz="3200" dirty="0">
                <a:solidFill>
                  <a:schemeClr val="bg1"/>
                </a:solidFill>
              </a:rPr>
              <a:t>), honor, praise, worship</a:t>
            </a:r>
          </a:p>
          <a:p>
            <a:pPr>
              <a:lnSpc>
                <a:spcPct val="9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b="1" dirty="0" err="1">
                <a:solidFill>
                  <a:schemeClr val="bg1"/>
                </a:solidFill>
              </a:rPr>
              <a:t>Ekklesia</a:t>
            </a:r>
            <a:r>
              <a:rPr lang="en-US" sz="3600" b="1" dirty="0">
                <a:solidFill>
                  <a:schemeClr val="bg1"/>
                </a:solidFill>
              </a:rPr>
              <a:t> (Greek)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A calling out or called-out ones</a:t>
            </a:r>
          </a:p>
        </p:txBody>
      </p:sp>
    </p:spTree>
    <p:extLst>
      <p:ext uri="{BB962C8B-B14F-4D97-AF65-F5344CB8AC3E}">
        <p14:creationId xmlns:p14="http://schemas.microsoft.com/office/powerpoint/2010/main" val="94158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8AA2A-F2A2-178F-3702-A10C51DC0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looking at a white dove&#10;&#10;AI-generated content may be incorrect.">
            <a:extLst>
              <a:ext uri="{FF2B5EF4-FFF2-40B4-BE49-F238E27FC236}">
                <a16:creationId xmlns:a16="http://schemas.microsoft.com/office/drawing/2014/main" id="{0454BEB7-58A2-DFFE-24E6-FC479468E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1543ED-BBFD-C637-8BBB-0877C3EB5D55}"/>
              </a:ext>
            </a:extLst>
          </p:cNvPr>
          <p:cNvSpPr txBox="1"/>
          <p:nvPr/>
        </p:nvSpPr>
        <p:spPr>
          <a:xfrm>
            <a:off x="515517" y="2496437"/>
            <a:ext cx="6035595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Jesus, our Example</a:t>
            </a:r>
          </a:p>
          <a:p>
            <a:pPr>
              <a:lnSpc>
                <a:spcPct val="5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 marL="273050" indent="-2730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Jesus is the expression of God's glory.</a:t>
            </a:r>
          </a:p>
        </p:txBody>
      </p:sp>
    </p:spTree>
    <p:extLst>
      <p:ext uri="{BB962C8B-B14F-4D97-AF65-F5344CB8AC3E}">
        <p14:creationId xmlns:p14="http://schemas.microsoft.com/office/powerpoint/2010/main" val="1508990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16408</TotalTime>
  <Words>988</Words>
  <Application>Microsoft Macintosh PowerPoint</Application>
  <PresentationFormat>Widescreen</PresentationFormat>
  <Paragraphs>136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3129</cp:revision>
  <dcterms:created xsi:type="dcterms:W3CDTF">2022-04-28T10:27:37Z</dcterms:created>
  <dcterms:modified xsi:type="dcterms:W3CDTF">2025-12-05T08:01:12Z</dcterms:modified>
</cp:coreProperties>
</file>