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67" r:id="rId3"/>
    <p:sldId id="369" r:id="rId4"/>
    <p:sldId id="349" r:id="rId5"/>
    <p:sldId id="370" r:id="rId6"/>
    <p:sldId id="371" r:id="rId7"/>
    <p:sldId id="372" r:id="rId8"/>
    <p:sldId id="35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4" autoAdjust="0"/>
    <p:restoredTop sz="94658"/>
  </p:normalViewPr>
  <p:slideViewPr>
    <p:cSldViewPr snapToGrid="0">
      <p:cViewPr varScale="1">
        <p:scale>
          <a:sx n="102" d="100"/>
          <a:sy n="102" d="100"/>
        </p:scale>
        <p:origin x="174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392A-3703-416E-D948-44FBF07C1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CB20B-6F32-B662-FD3F-C41D5027D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9EFED-0147-BCF5-CBC4-56748C11FD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044ED7-6D1F-7DA7-A106-BE6FC74FC838}"/>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87225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ED84-A322-B8E3-ED86-1F85EBE49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33A70-330B-3B9E-D63D-8D523D92D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1F93C-2690-D895-B175-CD7660028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BF0AC-F213-6829-E7AD-3347D264E06B}"/>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93601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5519-3512-298E-487B-35732BC91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31AAC-03F1-C926-C4EB-01D7175EC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023EC-0C7F-C5A6-B101-1A72ED7B10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934768-238A-0345-94C9-B565104D9526}"/>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99783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10952-5625-CDB7-3609-8F6861EC2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6331F-ECA2-4D35-2B76-322E454FD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9F783-7D39-B0D3-90EA-A0EDCED9CA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53725A-4F61-9F84-3410-809F5DC58A0F}"/>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42206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331EE-222D-EDFF-03F0-F2B42FBC9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CDF25-7B09-CFD0-627E-1AF36304A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702D2-59AE-6147-389E-A19D398927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A8D0FD-1A2B-2EEA-5325-FAE625FE714C}"/>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88060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9155-905F-108B-7C54-9241B7D52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562DC-398D-5064-B269-923A10771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A3B1-DE55-2633-6DE1-1AA37D1F78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0A9813-4954-3CDB-6F24-1C4ACB801F31}"/>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11607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7B486-185E-8094-DABE-DFF73DFCC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7F524-12D1-7D82-0192-80C97FC56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C6E3D-F9FE-06F2-11D9-A193B161C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E40FAF-E817-5E94-881C-04B86990355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94461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05C7-A396-EAE2-197F-006EE0DAD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CE8BF-E5CD-5F7C-F5AA-62BAC475D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CFC4E-503B-1F31-820A-95330F239E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E05874-5EF6-E892-4872-01870D9BA28F}"/>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1516725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36BFD-99D8-F62A-8693-D8B845612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C711D-D04C-8870-29FC-CDD5C497E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F3EAE-8BCB-9AD4-46AD-249662F694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93C55E-F1BB-7245-A705-BF4BEA985D9C}"/>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25483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BBAA9-0D9E-89E4-4CF1-D87F4D957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2DE52-3968-3AD5-E64A-D82D10540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E3644-D609-AF54-D241-AE7A802443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F919F-C050-5511-E801-813084E2DB0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52671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2AF2-B1A0-D4A3-A45C-41EC563BC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0A82A-BA75-BFE2-4B5A-EE08EF4C2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38EBC-2CEE-A003-96EA-A89D737B6E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87544-435E-5381-5DA9-CC363F7DAB94}"/>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36278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6E0F-87EC-A85A-9051-5AF8B3570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27923-835F-9954-40DE-94356BB9B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6C234-4F84-5A68-CC1F-49E8628696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8EA551-073E-9608-0BB8-3A6B070AAA72}"/>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416547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04C60-FFAF-1346-7416-7B29503F9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3CCF9-F817-4137-4E43-B391F0393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1EBFF-E236-66C1-7A91-733C72FC0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34D3C-ED53-6C00-D2BA-44914D6E821A}"/>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90344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363C-00B2-B878-BD12-BDCF1EEBE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64104-F9A6-7337-EC3D-A1BDDE8CC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80C0E-138E-D4F4-98C7-319FBB134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8F15F4-520D-0CBE-B351-132D3C822CB1}"/>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23491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BB66-F28D-93EF-B965-1232D047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19839-3FEC-C1B6-E45D-13E1E4F8A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EB888-49F7-9A34-827F-0A19FA6C4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170430-5509-BBA2-0A63-C26B201F91EF}"/>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4067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E9909-2EE9-1439-B541-83B373900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7E25A-BD99-30B9-82CB-E37B7C2BE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7E2A3-B293-AFE9-2995-67184D117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4E70C8-C1F6-E25D-9A5F-19924C290FBA}"/>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53365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8169-7D49-EF25-F567-864F4E3D0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5D02C-ACD5-06AB-BA5E-41B1F0B7B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8A807-BF2A-776F-4DE8-201416759C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246F0-B33E-A56D-4568-EDFB52AB78E2}"/>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59424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02F2-FF5F-9918-31BA-678486706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B0AAF-098E-F864-18ED-932E040BF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6A086-DA5D-E0F8-198A-7F0D33BC0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775418-8881-B790-803D-58A33796977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94092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EF19F-4A58-B2B1-7DF4-1672B1412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9EEB4-71D3-7AA2-0ABF-26A3F51B3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AA477-6EFC-F6B0-B129-4A2474029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0B0C6-39FE-9428-ACAB-4233000FB2C5}"/>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23808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E2D6-FF5B-D90E-3342-84CCFE27B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EA25D-6DF8-3243-33E7-AF1605F7F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EB815-5F48-C9B3-BA01-2380092E01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407C8-D535-5154-0A8A-DAB187805236}"/>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02430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11/14/25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11/14/25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a cross&#10;&#10;AI-generated content may be incorrect.">
            <a:extLst>
              <a:ext uri="{FF2B5EF4-FFF2-40B4-BE49-F238E27FC236}">
                <a16:creationId xmlns:a16="http://schemas.microsoft.com/office/drawing/2014/main" id="{7016D7F3-A8FC-8DD8-3ECB-D07DF7A521E8}"/>
              </a:ext>
            </a:extLst>
          </p:cNvPr>
          <p:cNvPicPr>
            <a:picLocks noChangeAspect="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DDAC1-563D-BB55-7017-3DA3C93F6599}"/>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CF62B72F-0D24-3CDB-9CA9-58D9A03F604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D58EB38-B7B2-36A8-F7E3-A215B5627984}"/>
              </a:ext>
            </a:extLst>
          </p:cNvPr>
          <p:cNvSpPr txBox="1"/>
          <p:nvPr/>
        </p:nvSpPr>
        <p:spPr>
          <a:xfrm>
            <a:off x="698582" y="2025539"/>
            <a:ext cx="6065474" cy="2806922"/>
          </a:xfrm>
          <a:prstGeom prst="rect">
            <a:avLst/>
          </a:prstGeom>
          <a:noFill/>
        </p:spPr>
        <p:txBody>
          <a:bodyPr wrap="square" rtlCol="0">
            <a:spAutoFit/>
          </a:bodyPr>
          <a:lstStyle/>
          <a:p>
            <a:pPr>
              <a:lnSpc>
                <a:spcPct val="90000"/>
              </a:lnSpc>
            </a:pPr>
            <a:r>
              <a:rPr lang="en-US" sz="3600" dirty="0">
                <a:solidFill>
                  <a:schemeClr val="bg1"/>
                </a:solidFill>
              </a:rPr>
              <a:t>Luke 5:15 (also Luke 6:19)</a:t>
            </a:r>
          </a:p>
          <a:p>
            <a:pPr>
              <a:lnSpc>
                <a:spcPct val="90000"/>
              </a:lnSpc>
            </a:pPr>
            <a:r>
              <a:rPr lang="en-US" sz="3200" dirty="0">
                <a:solidFill>
                  <a:schemeClr val="bg1"/>
                </a:solidFill>
              </a:rPr>
              <a:t>However, the report went around concerning Him all the more; and great multitudes came together to hear, and to be healed by Him of their infirmities. </a:t>
            </a:r>
          </a:p>
        </p:txBody>
      </p:sp>
    </p:spTree>
    <p:extLst>
      <p:ext uri="{BB962C8B-B14F-4D97-AF65-F5344CB8AC3E}">
        <p14:creationId xmlns:p14="http://schemas.microsoft.com/office/powerpoint/2010/main" val="278132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5807-CFEB-E18F-2375-9A33E0F1E366}"/>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C91FBA65-8AED-4519-70A0-610445480F9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8060771-65E6-100F-33C4-FF7506D26A13}"/>
              </a:ext>
            </a:extLst>
          </p:cNvPr>
          <p:cNvSpPr txBox="1"/>
          <p:nvPr/>
        </p:nvSpPr>
        <p:spPr>
          <a:xfrm>
            <a:off x="686056" y="1582340"/>
            <a:ext cx="6065474" cy="3693319"/>
          </a:xfrm>
          <a:prstGeom prst="rect">
            <a:avLst/>
          </a:prstGeom>
          <a:noFill/>
        </p:spPr>
        <p:txBody>
          <a:bodyPr wrap="square" rtlCol="0">
            <a:spAutoFit/>
          </a:bodyPr>
          <a:lstStyle/>
          <a:p>
            <a:pPr>
              <a:lnSpc>
                <a:spcPct val="90000"/>
              </a:lnSpc>
            </a:pPr>
            <a:r>
              <a:rPr lang="en-US" sz="3600" dirty="0">
                <a:solidFill>
                  <a:schemeClr val="bg1"/>
                </a:solidFill>
              </a:rPr>
              <a:t>Luke 5:17 </a:t>
            </a:r>
          </a:p>
          <a:p>
            <a:pPr>
              <a:lnSpc>
                <a:spcPct val="90000"/>
              </a:lnSpc>
            </a:pPr>
            <a:r>
              <a:rPr lang="en-US" sz="3200" dirty="0">
                <a:solidFill>
                  <a:schemeClr val="bg1"/>
                </a:solidFill>
              </a:rPr>
              <a:t>Now it happened on a certain day, as He was teaching, that there were Pharisees and teachers of the law sitting by, who had come out of every town of Galilee, Judea, and Jerusalem. And the power of the Lord was present to heal them. </a:t>
            </a:r>
          </a:p>
        </p:txBody>
      </p:sp>
    </p:spTree>
    <p:extLst>
      <p:ext uri="{BB962C8B-B14F-4D97-AF65-F5344CB8AC3E}">
        <p14:creationId xmlns:p14="http://schemas.microsoft.com/office/powerpoint/2010/main" val="232920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4A42-B1DF-22D0-9A35-B5BA05297A69}"/>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342C4F49-8BD9-788E-9174-8A189A5F574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237F79D-8EA1-6DEF-19C8-E11D2F1EA65A}"/>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1. BELIEVE THE WORD</a:t>
            </a:r>
          </a:p>
        </p:txBody>
      </p:sp>
    </p:spTree>
    <p:extLst>
      <p:ext uri="{BB962C8B-B14F-4D97-AF65-F5344CB8AC3E}">
        <p14:creationId xmlns:p14="http://schemas.microsoft.com/office/powerpoint/2010/main" val="2174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4D46-771C-7F6C-3C9A-326CD6B970E8}"/>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F022E27F-1DDF-FF99-63D5-FEF544718D0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2A56FD-02B2-D791-9C2F-6E64CC3F997A}"/>
              </a:ext>
            </a:extLst>
          </p:cNvPr>
          <p:cNvSpPr txBox="1"/>
          <p:nvPr/>
        </p:nvSpPr>
        <p:spPr>
          <a:xfrm>
            <a:off x="686056" y="2025539"/>
            <a:ext cx="6065474" cy="2806922"/>
          </a:xfrm>
          <a:prstGeom prst="rect">
            <a:avLst/>
          </a:prstGeom>
          <a:noFill/>
        </p:spPr>
        <p:txBody>
          <a:bodyPr wrap="square" rtlCol="0">
            <a:spAutoFit/>
          </a:bodyPr>
          <a:lstStyle/>
          <a:p>
            <a:pPr>
              <a:lnSpc>
                <a:spcPct val="90000"/>
              </a:lnSpc>
            </a:pPr>
            <a:r>
              <a:rPr lang="en-US" sz="3600" dirty="0">
                <a:solidFill>
                  <a:schemeClr val="bg1"/>
                </a:solidFill>
              </a:rPr>
              <a:t>Hebrews 4:2</a:t>
            </a:r>
          </a:p>
          <a:p>
            <a:pPr>
              <a:lnSpc>
                <a:spcPct val="90000"/>
              </a:lnSpc>
            </a:pPr>
            <a:r>
              <a:rPr lang="en-US" sz="3200" dirty="0">
                <a:solidFill>
                  <a:schemeClr val="bg1"/>
                </a:solidFill>
              </a:rPr>
              <a:t>For indeed the gospel was preached to us as well as to them; but the word which they heard did not profit them, not being mixed with faith in those who heard it.</a:t>
            </a:r>
          </a:p>
        </p:txBody>
      </p:sp>
    </p:spTree>
    <p:extLst>
      <p:ext uri="{BB962C8B-B14F-4D97-AF65-F5344CB8AC3E}">
        <p14:creationId xmlns:p14="http://schemas.microsoft.com/office/powerpoint/2010/main" val="156415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EEA4C-EEA4-0F1A-F4EB-3BFB0A01FA85}"/>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1D9E2129-293D-35C4-5448-826C572B5F6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708BC93-2162-CE96-1052-28CD8F5C94F9}"/>
              </a:ext>
            </a:extLst>
          </p:cNvPr>
          <p:cNvSpPr txBox="1"/>
          <p:nvPr/>
        </p:nvSpPr>
        <p:spPr>
          <a:xfrm>
            <a:off x="661004" y="1360741"/>
            <a:ext cx="6065474" cy="4136517"/>
          </a:xfrm>
          <a:prstGeom prst="rect">
            <a:avLst/>
          </a:prstGeom>
          <a:noFill/>
        </p:spPr>
        <p:txBody>
          <a:bodyPr wrap="square" rtlCol="0">
            <a:spAutoFit/>
          </a:bodyPr>
          <a:lstStyle/>
          <a:p>
            <a:pPr>
              <a:lnSpc>
                <a:spcPct val="90000"/>
              </a:lnSpc>
            </a:pPr>
            <a:r>
              <a:rPr lang="en-US" sz="3600" dirty="0">
                <a:solidFill>
                  <a:schemeClr val="bg1"/>
                </a:solidFill>
              </a:rPr>
              <a:t>1 Thessalonians 2:13</a:t>
            </a:r>
          </a:p>
          <a:p>
            <a:pPr>
              <a:lnSpc>
                <a:spcPct val="90000"/>
              </a:lnSpc>
            </a:pPr>
            <a:r>
              <a:rPr lang="en-US" sz="3200" dirty="0">
                <a:solidFill>
                  <a:schemeClr val="bg1"/>
                </a:solidFill>
              </a:rPr>
              <a:t>For this reason we also thank God without ceasing, because when you received the word of God which you heard from us, you welcomed it not as the word of men, but as it is in truth, the word of God, which also effectively works in you who believe.</a:t>
            </a:r>
          </a:p>
        </p:txBody>
      </p:sp>
    </p:spTree>
    <p:extLst>
      <p:ext uri="{BB962C8B-B14F-4D97-AF65-F5344CB8AC3E}">
        <p14:creationId xmlns:p14="http://schemas.microsoft.com/office/powerpoint/2010/main" val="323017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88DF2-5A09-FB30-0331-553E4AC366C3}"/>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A7CA5A79-F8BA-F8A6-095E-7E6598AE6DE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A2A49D1-EAFE-059C-043A-6363EDFE95EE}"/>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2. SPEAK THE WORD</a:t>
            </a:r>
          </a:p>
        </p:txBody>
      </p:sp>
    </p:spTree>
    <p:extLst>
      <p:ext uri="{BB962C8B-B14F-4D97-AF65-F5344CB8AC3E}">
        <p14:creationId xmlns:p14="http://schemas.microsoft.com/office/powerpoint/2010/main" val="157723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0F2A-C816-3324-D2D9-A85CC9CEA332}"/>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9876961E-B79B-ED09-B5D0-88E70B3821A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D39EEA-09B2-3195-B590-C6F7C1E5B85A}"/>
              </a:ext>
            </a:extLst>
          </p:cNvPr>
          <p:cNvSpPr txBox="1"/>
          <p:nvPr/>
        </p:nvSpPr>
        <p:spPr>
          <a:xfrm>
            <a:off x="598374" y="695944"/>
            <a:ext cx="6065474" cy="5466112"/>
          </a:xfrm>
          <a:prstGeom prst="rect">
            <a:avLst/>
          </a:prstGeom>
          <a:noFill/>
        </p:spPr>
        <p:txBody>
          <a:bodyPr wrap="square" rtlCol="0">
            <a:spAutoFit/>
          </a:bodyPr>
          <a:lstStyle/>
          <a:p>
            <a:pPr>
              <a:lnSpc>
                <a:spcPct val="90000"/>
              </a:lnSpc>
            </a:pPr>
            <a:r>
              <a:rPr lang="en-US" sz="3600" dirty="0">
                <a:solidFill>
                  <a:schemeClr val="bg1"/>
                </a:solidFill>
              </a:rPr>
              <a:t>Deuteronomy 30:11-20</a:t>
            </a:r>
          </a:p>
          <a:p>
            <a:pPr>
              <a:lnSpc>
                <a:spcPct val="90000"/>
              </a:lnSpc>
            </a:pPr>
            <a:r>
              <a:rPr lang="en-US" sz="3200" dirty="0">
                <a:solidFill>
                  <a:schemeClr val="bg1"/>
                </a:solidFill>
              </a:rPr>
              <a:t>11 "For this commandment which I command you today is not too mysterious for you, nor is it far off. </a:t>
            </a:r>
          </a:p>
          <a:p>
            <a:pPr>
              <a:lnSpc>
                <a:spcPct val="90000"/>
              </a:lnSpc>
            </a:pPr>
            <a:r>
              <a:rPr lang="en-US" sz="3200" dirty="0">
                <a:solidFill>
                  <a:schemeClr val="bg1"/>
                </a:solidFill>
              </a:rPr>
              <a:t>12 It is not in heaven, that you should say, 'Who will ascend into heaven for us and bring it to us, that we may hear it and do it?' </a:t>
            </a:r>
          </a:p>
          <a:p>
            <a:pPr>
              <a:lnSpc>
                <a:spcPct val="90000"/>
              </a:lnSpc>
            </a:pPr>
            <a:r>
              <a:rPr lang="en-US" sz="3200" dirty="0">
                <a:solidFill>
                  <a:schemeClr val="bg1"/>
                </a:solidFill>
              </a:rPr>
              <a:t>13 Nor is it beyond the sea, that you should say, 'Who will go over the sea for us and bring it to us, that we may hear it and do it?' </a:t>
            </a:r>
          </a:p>
        </p:txBody>
      </p:sp>
    </p:spTree>
    <p:extLst>
      <p:ext uri="{BB962C8B-B14F-4D97-AF65-F5344CB8AC3E}">
        <p14:creationId xmlns:p14="http://schemas.microsoft.com/office/powerpoint/2010/main" val="336642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1100-E3D0-407B-31BA-54497700AC3D}"/>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905A99E7-1CC8-6763-7273-2217511C8F3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E9483D8-C088-9508-DB4D-4CC70DC2B514}"/>
              </a:ext>
            </a:extLst>
          </p:cNvPr>
          <p:cNvSpPr txBox="1"/>
          <p:nvPr/>
        </p:nvSpPr>
        <p:spPr>
          <a:xfrm>
            <a:off x="397957" y="252746"/>
            <a:ext cx="6366097" cy="6352508"/>
          </a:xfrm>
          <a:prstGeom prst="rect">
            <a:avLst/>
          </a:prstGeom>
          <a:noFill/>
        </p:spPr>
        <p:txBody>
          <a:bodyPr wrap="square" rtlCol="0">
            <a:spAutoFit/>
          </a:bodyPr>
          <a:lstStyle/>
          <a:p>
            <a:pPr>
              <a:lnSpc>
                <a:spcPct val="90000"/>
              </a:lnSpc>
            </a:pPr>
            <a:r>
              <a:rPr lang="en-US" sz="3600" dirty="0">
                <a:solidFill>
                  <a:schemeClr val="bg1"/>
                </a:solidFill>
              </a:rPr>
              <a:t>Deuteronomy 30:11-20</a:t>
            </a:r>
          </a:p>
          <a:p>
            <a:pPr>
              <a:lnSpc>
                <a:spcPct val="90000"/>
              </a:lnSpc>
            </a:pPr>
            <a:r>
              <a:rPr lang="en-US" sz="3200" dirty="0">
                <a:solidFill>
                  <a:schemeClr val="accent1"/>
                </a:solidFill>
                <a:highlight>
                  <a:srgbClr val="FFFF00"/>
                </a:highlight>
              </a:rPr>
              <a:t>14 But the word is very near you, in your mouth and in your heart, that you may do it. </a:t>
            </a:r>
          </a:p>
          <a:p>
            <a:pPr>
              <a:lnSpc>
                <a:spcPct val="90000"/>
              </a:lnSpc>
            </a:pPr>
            <a:r>
              <a:rPr lang="en-US" sz="3200" dirty="0">
                <a:solidFill>
                  <a:schemeClr val="bg1"/>
                </a:solidFill>
              </a:rPr>
              <a:t>15 "See, I have set before you today </a:t>
            </a:r>
            <a:r>
              <a:rPr lang="en-US" sz="3200" dirty="0">
                <a:solidFill>
                  <a:schemeClr val="accent1"/>
                </a:solidFill>
                <a:highlight>
                  <a:srgbClr val="FFFF00"/>
                </a:highlight>
              </a:rPr>
              <a:t>life and good, death and evil, </a:t>
            </a:r>
          </a:p>
          <a:p>
            <a:pPr>
              <a:lnSpc>
                <a:spcPct val="90000"/>
              </a:lnSpc>
            </a:pPr>
            <a:r>
              <a:rPr lang="en-US" sz="3200" dirty="0">
                <a:solidFill>
                  <a:schemeClr val="bg1"/>
                </a:solidFill>
              </a:rPr>
              <a:t>16 in that I command you today to love the LORD your God, to walk in His ways, and to keep His commandments, His statutes, and His judgments, that you may live and multiply; and the LORD your God will bless you in the land which you go to possess. </a:t>
            </a:r>
          </a:p>
        </p:txBody>
      </p:sp>
    </p:spTree>
    <p:extLst>
      <p:ext uri="{BB962C8B-B14F-4D97-AF65-F5344CB8AC3E}">
        <p14:creationId xmlns:p14="http://schemas.microsoft.com/office/powerpoint/2010/main" val="400312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2607-C227-BCB6-051C-AB5BD486A368}"/>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26F0649C-39F9-E998-A586-49027DB5728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193A7B4-408B-5BFB-ACA4-F22D702D33DD}"/>
              </a:ext>
            </a:extLst>
          </p:cNvPr>
          <p:cNvSpPr txBox="1"/>
          <p:nvPr/>
        </p:nvSpPr>
        <p:spPr>
          <a:xfrm>
            <a:off x="598374" y="1139142"/>
            <a:ext cx="6065474" cy="4579715"/>
          </a:xfrm>
          <a:prstGeom prst="rect">
            <a:avLst/>
          </a:prstGeom>
          <a:noFill/>
        </p:spPr>
        <p:txBody>
          <a:bodyPr wrap="square" rtlCol="0">
            <a:spAutoFit/>
          </a:bodyPr>
          <a:lstStyle/>
          <a:p>
            <a:pPr>
              <a:lnSpc>
                <a:spcPct val="90000"/>
              </a:lnSpc>
            </a:pPr>
            <a:r>
              <a:rPr lang="en-US" sz="3600" dirty="0">
                <a:solidFill>
                  <a:schemeClr val="bg1"/>
                </a:solidFill>
              </a:rPr>
              <a:t>Deuteronomy 30:11-20</a:t>
            </a:r>
          </a:p>
          <a:p>
            <a:pPr>
              <a:lnSpc>
                <a:spcPct val="90000"/>
              </a:lnSpc>
            </a:pPr>
            <a:r>
              <a:rPr lang="en-US" sz="3200" dirty="0">
                <a:solidFill>
                  <a:schemeClr val="bg1"/>
                </a:solidFill>
              </a:rPr>
              <a:t>17 But if your heart turns away so that you do not hear, and are drawn away, and worship other gods and serve them, </a:t>
            </a:r>
          </a:p>
          <a:p>
            <a:pPr>
              <a:lnSpc>
                <a:spcPct val="90000"/>
              </a:lnSpc>
            </a:pPr>
            <a:r>
              <a:rPr lang="en-US" sz="3200" dirty="0">
                <a:solidFill>
                  <a:schemeClr val="bg1"/>
                </a:solidFill>
              </a:rPr>
              <a:t>18 I announce to you today that you shall surely perish; you shall not prolong your days in the land which you cross over the Jordan to go in and possess. </a:t>
            </a:r>
          </a:p>
        </p:txBody>
      </p:sp>
    </p:spTree>
    <p:extLst>
      <p:ext uri="{BB962C8B-B14F-4D97-AF65-F5344CB8AC3E}">
        <p14:creationId xmlns:p14="http://schemas.microsoft.com/office/powerpoint/2010/main" val="226938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86A93-171A-3D3F-8FA4-3AC25DCE500A}"/>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7AACB6E4-C460-78A8-89ED-C90D6B2FDE6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E3E2F9D-55F6-78DD-F225-4B8E012EA43D}"/>
              </a:ext>
            </a:extLst>
          </p:cNvPr>
          <p:cNvSpPr txBox="1"/>
          <p:nvPr/>
        </p:nvSpPr>
        <p:spPr>
          <a:xfrm>
            <a:off x="347852" y="474345"/>
            <a:ext cx="6954822" cy="5909310"/>
          </a:xfrm>
          <a:prstGeom prst="rect">
            <a:avLst/>
          </a:prstGeom>
          <a:noFill/>
        </p:spPr>
        <p:txBody>
          <a:bodyPr wrap="square" rtlCol="0">
            <a:spAutoFit/>
          </a:bodyPr>
          <a:lstStyle/>
          <a:p>
            <a:pPr>
              <a:lnSpc>
                <a:spcPct val="90000"/>
              </a:lnSpc>
            </a:pPr>
            <a:r>
              <a:rPr lang="en-US" sz="3600" dirty="0">
                <a:solidFill>
                  <a:schemeClr val="bg1"/>
                </a:solidFill>
              </a:rPr>
              <a:t>Deuteronomy 30:11-20</a:t>
            </a:r>
          </a:p>
          <a:p>
            <a:pPr>
              <a:lnSpc>
                <a:spcPct val="90000"/>
              </a:lnSpc>
            </a:pPr>
            <a:r>
              <a:rPr lang="en-US" sz="3200" dirty="0">
                <a:solidFill>
                  <a:schemeClr val="bg1"/>
                </a:solidFill>
              </a:rPr>
              <a:t>19 I call heaven and earth as witnesses today against you, that </a:t>
            </a:r>
            <a:r>
              <a:rPr lang="en-US" sz="3200" dirty="0">
                <a:solidFill>
                  <a:schemeClr val="accent1"/>
                </a:solidFill>
                <a:highlight>
                  <a:srgbClr val="FFFF00"/>
                </a:highlight>
              </a:rPr>
              <a:t>I have set before you life and death, blessing and cursing; therefore choose life,</a:t>
            </a:r>
            <a:r>
              <a:rPr lang="en-US" sz="3200" dirty="0">
                <a:solidFill>
                  <a:schemeClr val="accent1"/>
                </a:solidFill>
              </a:rPr>
              <a:t> </a:t>
            </a:r>
            <a:r>
              <a:rPr lang="en-US" sz="3200" dirty="0">
                <a:solidFill>
                  <a:schemeClr val="bg1"/>
                </a:solidFill>
              </a:rPr>
              <a:t>that both you and your descendants may live; </a:t>
            </a:r>
          </a:p>
          <a:p>
            <a:pPr>
              <a:lnSpc>
                <a:spcPct val="90000"/>
              </a:lnSpc>
            </a:pPr>
            <a:r>
              <a:rPr lang="en-US" sz="3200" dirty="0">
                <a:solidFill>
                  <a:schemeClr val="bg1"/>
                </a:solidFill>
              </a:rPr>
              <a:t>20 that you may love the LORD your God, that you may obey His voice, and that you may cling to Him, for </a:t>
            </a:r>
            <a:r>
              <a:rPr lang="en-US" sz="3200" dirty="0">
                <a:solidFill>
                  <a:schemeClr val="accent1"/>
                </a:solidFill>
                <a:highlight>
                  <a:srgbClr val="FFFF00"/>
                </a:highlight>
              </a:rPr>
              <a:t>He is your life and the length of your days; </a:t>
            </a:r>
            <a:r>
              <a:rPr lang="en-US" sz="3200" dirty="0">
                <a:solidFill>
                  <a:schemeClr val="bg1"/>
                </a:solidFill>
              </a:rPr>
              <a:t>and that you may dwell in the land which the LORD swore to your fathers, to Abraham, Isaac, and Jacob, to give them." </a:t>
            </a:r>
          </a:p>
        </p:txBody>
      </p:sp>
    </p:spTree>
    <p:extLst>
      <p:ext uri="{BB962C8B-B14F-4D97-AF65-F5344CB8AC3E}">
        <p14:creationId xmlns:p14="http://schemas.microsoft.com/office/powerpoint/2010/main" val="345978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63446-FB18-1E14-EE26-A9FD8833201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on a blue background&#10;&#10;AI-generated content may be incorrect.">
            <a:extLst>
              <a:ext uri="{FF2B5EF4-FFF2-40B4-BE49-F238E27FC236}">
                <a16:creationId xmlns:a16="http://schemas.microsoft.com/office/drawing/2014/main" id="{CF98119D-A613-8A17-24D9-F89EAABFE92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58045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06989-91CA-648C-B182-F865F14D1C1A}"/>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DE1BBED0-5E29-D56C-18BD-4B70A09252E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CF25580-26C7-4140-9E16-08C0F18F50B5}"/>
              </a:ext>
            </a:extLst>
          </p:cNvPr>
          <p:cNvSpPr txBox="1"/>
          <p:nvPr/>
        </p:nvSpPr>
        <p:spPr>
          <a:xfrm>
            <a:off x="544746" y="3133534"/>
            <a:ext cx="6757928" cy="590931"/>
          </a:xfrm>
          <a:prstGeom prst="rect">
            <a:avLst/>
          </a:prstGeom>
          <a:noFill/>
        </p:spPr>
        <p:txBody>
          <a:bodyPr wrap="square" rtlCol="0">
            <a:spAutoFit/>
          </a:bodyPr>
          <a:lstStyle/>
          <a:p>
            <a:pPr>
              <a:lnSpc>
                <a:spcPct val="90000"/>
              </a:lnSpc>
            </a:pPr>
            <a:r>
              <a:rPr lang="en-US" sz="3600" b="1" dirty="0">
                <a:solidFill>
                  <a:schemeClr val="bg1"/>
                </a:solidFill>
              </a:rPr>
              <a:t>3. USE THE SWORD OF THE SPIRIT</a:t>
            </a:r>
          </a:p>
        </p:txBody>
      </p:sp>
    </p:spTree>
    <p:extLst>
      <p:ext uri="{BB962C8B-B14F-4D97-AF65-F5344CB8AC3E}">
        <p14:creationId xmlns:p14="http://schemas.microsoft.com/office/powerpoint/2010/main" val="348099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8847A-BF74-C626-FC62-F669293162CE}"/>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EB5257C9-E21E-FBF0-4DC2-829F691FB03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726B1E8-703C-9560-4B40-E7827F923C9A}"/>
              </a:ext>
            </a:extLst>
          </p:cNvPr>
          <p:cNvSpPr txBox="1"/>
          <p:nvPr/>
        </p:nvSpPr>
        <p:spPr>
          <a:xfrm>
            <a:off x="598374" y="2468737"/>
            <a:ext cx="6065474" cy="1920526"/>
          </a:xfrm>
          <a:prstGeom prst="rect">
            <a:avLst/>
          </a:prstGeom>
          <a:noFill/>
        </p:spPr>
        <p:txBody>
          <a:bodyPr wrap="square" rtlCol="0">
            <a:spAutoFit/>
          </a:bodyPr>
          <a:lstStyle/>
          <a:p>
            <a:pPr>
              <a:lnSpc>
                <a:spcPct val="90000"/>
              </a:lnSpc>
            </a:pPr>
            <a:r>
              <a:rPr lang="en-US" sz="3600" dirty="0">
                <a:solidFill>
                  <a:schemeClr val="bg1"/>
                </a:solidFill>
              </a:rPr>
              <a:t>Ephesians 6:17</a:t>
            </a:r>
          </a:p>
          <a:p>
            <a:pPr>
              <a:lnSpc>
                <a:spcPct val="90000"/>
              </a:lnSpc>
            </a:pPr>
            <a:r>
              <a:rPr lang="en-US" sz="3200" dirty="0">
                <a:solidFill>
                  <a:schemeClr val="bg1"/>
                </a:solidFill>
              </a:rPr>
              <a:t>And take the helmet of salvation, and the sword of the Spirit, which is the word of God;</a:t>
            </a:r>
          </a:p>
        </p:txBody>
      </p:sp>
    </p:spTree>
    <p:extLst>
      <p:ext uri="{BB962C8B-B14F-4D97-AF65-F5344CB8AC3E}">
        <p14:creationId xmlns:p14="http://schemas.microsoft.com/office/powerpoint/2010/main" val="196880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74D34-8F5C-2180-3A5D-FB4B14F6FEA1}"/>
            </a:ext>
          </a:extLst>
        </p:cNvPr>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7A678027-026E-E442-9250-E6B53ED5EAD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05791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C3A70A-6F5F-2D01-7AC6-776893434C4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white text&#10;&#10;AI-generated content may be incorrect.">
            <a:extLst>
              <a:ext uri="{FF2B5EF4-FFF2-40B4-BE49-F238E27FC236}">
                <a16:creationId xmlns:a16="http://schemas.microsoft.com/office/drawing/2014/main" id="{579B2635-41B8-9DFB-1CDF-7A36BF5DD44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9245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and reaching out to the sky with a cross&#10;&#10;AI-generated content may be incorrect.">
            <a:extLst>
              <a:ext uri="{FF2B5EF4-FFF2-40B4-BE49-F238E27FC236}">
                <a16:creationId xmlns:a16="http://schemas.microsoft.com/office/drawing/2014/main" id="{C736E251-D44F-02D7-9CE4-A6B1868D63B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FEBE0A3-FD2C-9385-D96F-AE52071E7BD2}"/>
              </a:ext>
            </a:extLst>
          </p:cNvPr>
          <p:cNvSpPr txBox="1"/>
          <p:nvPr/>
        </p:nvSpPr>
        <p:spPr>
          <a:xfrm>
            <a:off x="548268" y="1360741"/>
            <a:ext cx="6366099" cy="4136517"/>
          </a:xfrm>
          <a:prstGeom prst="rect">
            <a:avLst/>
          </a:prstGeom>
          <a:noFill/>
        </p:spPr>
        <p:txBody>
          <a:bodyPr wrap="square" rtlCol="0">
            <a:spAutoFit/>
          </a:bodyPr>
          <a:lstStyle/>
          <a:p>
            <a:pPr>
              <a:lnSpc>
                <a:spcPct val="90000"/>
              </a:lnSpc>
            </a:pPr>
            <a:r>
              <a:rPr lang="en-US" sz="3600" dirty="0">
                <a:solidFill>
                  <a:schemeClr val="bg1"/>
                </a:solidFill>
              </a:rPr>
              <a:t>Proverbs 4:20-22</a:t>
            </a:r>
          </a:p>
          <a:p>
            <a:pPr>
              <a:lnSpc>
                <a:spcPct val="90000"/>
              </a:lnSpc>
            </a:pPr>
            <a:r>
              <a:rPr lang="en-US" sz="3200" dirty="0">
                <a:solidFill>
                  <a:schemeClr val="bg1"/>
                </a:solidFill>
              </a:rPr>
              <a:t>20 My son, give attention to my words; Incline your ear to my sayings. </a:t>
            </a:r>
          </a:p>
          <a:p>
            <a:pPr>
              <a:lnSpc>
                <a:spcPct val="90000"/>
              </a:lnSpc>
            </a:pPr>
            <a:r>
              <a:rPr lang="en-US" sz="3200" dirty="0">
                <a:solidFill>
                  <a:schemeClr val="bg1"/>
                </a:solidFill>
              </a:rPr>
              <a:t>21 Do not let them depart from your eyes; Keep them in the midst of your heart; </a:t>
            </a:r>
          </a:p>
          <a:p>
            <a:pPr>
              <a:lnSpc>
                <a:spcPct val="90000"/>
              </a:lnSpc>
            </a:pPr>
            <a:r>
              <a:rPr lang="en-US" sz="3200" dirty="0">
                <a:solidFill>
                  <a:schemeClr val="bg1"/>
                </a:solidFill>
              </a:rPr>
              <a:t>22 For they are life to those who find them, And health to all their flesh. </a:t>
            </a:r>
          </a:p>
        </p:txBody>
      </p:sp>
    </p:spTree>
    <p:extLst>
      <p:ext uri="{BB962C8B-B14F-4D97-AF65-F5344CB8AC3E}">
        <p14:creationId xmlns:p14="http://schemas.microsoft.com/office/powerpoint/2010/main" val="70821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C044-D745-5E4F-2C60-68C7D9ABCA95}"/>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4B829E7F-0606-479D-F60B-9FC8CFE4B61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BB83901-DF89-F4FE-98A0-928B94507D5D}"/>
              </a:ext>
            </a:extLst>
          </p:cNvPr>
          <p:cNvSpPr txBox="1"/>
          <p:nvPr/>
        </p:nvSpPr>
        <p:spPr>
          <a:xfrm>
            <a:off x="723633" y="2468737"/>
            <a:ext cx="6366099" cy="1920526"/>
          </a:xfrm>
          <a:prstGeom prst="rect">
            <a:avLst/>
          </a:prstGeom>
          <a:noFill/>
        </p:spPr>
        <p:txBody>
          <a:bodyPr wrap="square" rtlCol="0">
            <a:spAutoFit/>
          </a:bodyPr>
          <a:lstStyle/>
          <a:p>
            <a:pPr>
              <a:lnSpc>
                <a:spcPct val="90000"/>
              </a:lnSpc>
            </a:pPr>
            <a:r>
              <a:rPr lang="en-US" sz="3600" dirty="0">
                <a:solidFill>
                  <a:schemeClr val="bg1"/>
                </a:solidFill>
              </a:rPr>
              <a:t>Psalm 107:20</a:t>
            </a:r>
          </a:p>
          <a:p>
            <a:pPr>
              <a:lnSpc>
                <a:spcPct val="90000"/>
              </a:lnSpc>
            </a:pPr>
            <a:r>
              <a:rPr lang="en-US" sz="3200" dirty="0">
                <a:solidFill>
                  <a:schemeClr val="bg1"/>
                </a:solidFill>
              </a:rPr>
              <a:t>He sent His word and healed them, And delivered them from their destructions. </a:t>
            </a:r>
          </a:p>
        </p:txBody>
      </p:sp>
    </p:spTree>
    <p:extLst>
      <p:ext uri="{BB962C8B-B14F-4D97-AF65-F5344CB8AC3E}">
        <p14:creationId xmlns:p14="http://schemas.microsoft.com/office/powerpoint/2010/main" val="341281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435B-1B5A-2F69-809A-971D90329F34}"/>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79D22427-DA40-6835-AF1A-08981035708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133B736-687B-1593-DD28-6D95A7E23444}"/>
              </a:ext>
            </a:extLst>
          </p:cNvPr>
          <p:cNvSpPr txBox="1"/>
          <p:nvPr/>
        </p:nvSpPr>
        <p:spPr>
          <a:xfrm>
            <a:off x="711107" y="2025539"/>
            <a:ext cx="6366099" cy="2806922"/>
          </a:xfrm>
          <a:prstGeom prst="rect">
            <a:avLst/>
          </a:prstGeom>
          <a:noFill/>
        </p:spPr>
        <p:txBody>
          <a:bodyPr wrap="square" rtlCol="0">
            <a:spAutoFit/>
          </a:bodyPr>
          <a:lstStyle/>
          <a:p>
            <a:pPr>
              <a:lnSpc>
                <a:spcPct val="90000"/>
              </a:lnSpc>
            </a:pPr>
            <a:r>
              <a:rPr lang="en-US" sz="3600" dirty="0">
                <a:solidFill>
                  <a:schemeClr val="bg1"/>
                </a:solidFill>
              </a:rPr>
              <a:t>Psalm 119:49,50</a:t>
            </a:r>
          </a:p>
          <a:p>
            <a:pPr>
              <a:lnSpc>
                <a:spcPct val="90000"/>
              </a:lnSpc>
            </a:pPr>
            <a:r>
              <a:rPr lang="en-US" sz="3200" dirty="0">
                <a:solidFill>
                  <a:schemeClr val="bg1"/>
                </a:solidFill>
              </a:rPr>
              <a:t>49 Remember the word to Your servant, Upon which You have caused me to hope. </a:t>
            </a:r>
          </a:p>
          <a:p>
            <a:pPr>
              <a:lnSpc>
                <a:spcPct val="90000"/>
              </a:lnSpc>
            </a:pPr>
            <a:r>
              <a:rPr lang="en-US" sz="3200" dirty="0">
                <a:solidFill>
                  <a:schemeClr val="bg1"/>
                </a:solidFill>
              </a:rPr>
              <a:t>50 This is my comfort in my affliction, For Your word has given me life. </a:t>
            </a:r>
          </a:p>
        </p:txBody>
      </p:sp>
    </p:spTree>
    <p:extLst>
      <p:ext uri="{BB962C8B-B14F-4D97-AF65-F5344CB8AC3E}">
        <p14:creationId xmlns:p14="http://schemas.microsoft.com/office/powerpoint/2010/main" val="195345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C526-4ECB-F71B-CFF3-010BEDAA863D}"/>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9D3227C2-BD7E-86E3-A99E-E1ECB42AB2F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8070169-2BAF-2EAD-5A32-33B47AA58462}"/>
              </a:ext>
            </a:extLst>
          </p:cNvPr>
          <p:cNvSpPr txBox="1"/>
          <p:nvPr/>
        </p:nvSpPr>
        <p:spPr>
          <a:xfrm>
            <a:off x="723634" y="1582340"/>
            <a:ext cx="6065474" cy="3693319"/>
          </a:xfrm>
          <a:prstGeom prst="rect">
            <a:avLst/>
          </a:prstGeom>
          <a:noFill/>
        </p:spPr>
        <p:txBody>
          <a:bodyPr wrap="square" rtlCol="0">
            <a:spAutoFit/>
          </a:bodyPr>
          <a:lstStyle/>
          <a:p>
            <a:pPr>
              <a:lnSpc>
                <a:spcPct val="90000"/>
              </a:lnSpc>
            </a:pPr>
            <a:r>
              <a:rPr lang="en-US" sz="3600" dirty="0">
                <a:solidFill>
                  <a:schemeClr val="bg1"/>
                </a:solidFill>
              </a:rPr>
              <a:t>Hebrews 4:12</a:t>
            </a:r>
          </a:p>
          <a:p>
            <a:pPr>
              <a:lnSpc>
                <a:spcPct val="90000"/>
              </a:lnSpc>
            </a:pPr>
            <a:r>
              <a:rPr lang="en-US" sz="3200" dirty="0">
                <a:solidFill>
                  <a:schemeClr val="bg1"/>
                </a:solidFill>
              </a:rPr>
              <a:t>For the word of God is living and powerful, and sharper than any two-edged sword, piercing even to the division of soul and spirit, and of joints and marrow, and is a discerner of the thoughts and intents of the heart.</a:t>
            </a:r>
          </a:p>
        </p:txBody>
      </p:sp>
    </p:spTree>
    <p:extLst>
      <p:ext uri="{BB962C8B-B14F-4D97-AF65-F5344CB8AC3E}">
        <p14:creationId xmlns:p14="http://schemas.microsoft.com/office/powerpoint/2010/main" val="187604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5BCFE-F480-4853-9882-724730B94E9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and reaching out to the sky with a cross&#10;&#10;AI-generated content may be incorrect.">
            <a:extLst>
              <a:ext uri="{FF2B5EF4-FFF2-40B4-BE49-F238E27FC236}">
                <a16:creationId xmlns:a16="http://schemas.microsoft.com/office/drawing/2014/main" id="{C6F4A6E7-C826-848B-AE04-9BFA66A2E80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D5BDDF5-6D86-3988-17D6-CDB47AEE0F27}"/>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IN JESUS’ MINISTRY</a:t>
            </a:r>
          </a:p>
        </p:txBody>
      </p:sp>
    </p:spTree>
    <p:extLst>
      <p:ext uri="{BB962C8B-B14F-4D97-AF65-F5344CB8AC3E}">
        <p14:creationId xmlns:p14="http://schemas.microsoft.com/office/powerpoint/2010/main" val="281802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5881-EEA1-D7EE-C3D6-4D5AF7B5D7DD}"/>
            </a:ext>
          </a:extLst>
        </p:cNvPr>
        <p:cNvGrpSpPr/>
        <p:nvPr/>
      </p:nvGrpSpPr>
      <p:grpSpPr>
        <a:xfrm>
          <a:off x="0" y="0"/>
          <a:ext cx="0" cy="0"/>
          <a:chOff x="0" y="0"/>
          <a:chExt cx="0" cy="0"/>
        </a:xfrm>
      </p:grpSpPr>
      <p:pic>
        <p:nvPicPr>
          <p:cNvPr id="5" name="Picture 4" descr="A hand reaching out to the sky with a cross&#10;&#10;AI-generated content may be incorrect.">
            <a:extLst>
              <a:ext uri="{FF2B5EF4-FFF2-40B4-BE49-F238E27FC236}">
                <a16:creationId xmlns:a16="http://schemas.microsoft.com/office/drawing/2014/main" id="{7AD274E3-B28D-E32F-5B64-AE7B5E13633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6EABD64-032A-B834-28E5-6BCD4F03B98E}"/>
              </a:ext>
            </a:extLst>
          </p:cNvPr>
          <p:cNvSpPr txBox="1"/>
          <p:nvPr/>
        </p:nvSpPr>
        <p:spPr>
          <a:xfrm>
            <a:off x="711108" y="1803939"/>
            <a:ext cx="6065474" cy="3250121"/>
          </a:xfrm>
          <a:prstGeom prst="rect">
            <a:avLst/>
          </a:prstGeom>
          <a:noFill/>
        </p:spPr>
        <p:txBody>
          <a:bodyPr wrap="square" rtlCol="0">
            <a:spAutoFit/>
          </a:bodyPr>
          <a:lstStyle/>
          <a:p>
            <a:pPr>
              <a:lnSpc>
                <a:spcPct val="90000"/>
              </a:lnSpc>
            </a:pPr>
            <a:r>
              <a:rPr lang="en-US" sz="3600" dirty="0">
                <a:solidFill>
                  <a:schemeClr val="bg1"/>
                </a:solidFill>
              </a:rPr>
              <a:t>Matthew 9:35</a:t>
            </a:r>
          </a:p>
          <a:p>
            <a:pPr>
              <a:lnSpc>
                <a:spcPct val="90000"/>
              </a:lnSpc>
            </a:pPr>
            <a:r>
              <a:rPr lang="en-US" sz="3200" dirty="0">
                <a:solidFill>
                  <a:schemeClr val="bg1"/>
                </a:solidFill>
              </a:rPr>
              <a:t>Then Jesus went about all the cities and villages, teaching in their synagogues, preaching the gospel of the kingdom, and healing every sickness and every disease among the people. </a:t>
            </a:r>
          </a:p>
        </p:txBody>
      </p:sp>
    </p:spTree>
    <p:extLst>
      <p:ext uri="{BB962C8B-B14F-4D97-AF65-F5344CB8AC3E}">
        <p14:creationId xmlns:p14="http://schemas.microsoft.com/office/powerpoint/2010/main" val="1042393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15704</TotalTime>
  <Words>809</Words>
  <Application>Microsoft Macintosh PowerPoint</Application>
  <PresentationFormat>Widescreen</PresentationFormat>
  <Paragraphs>63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3027</cp:revision>
  <dcterms:created xsi:type="dcterms:W3CDTF">2022-04-28T10:27:37Z</dcterms:created>
  <dcterms:modified xsi:type="dcterms:W3CDTF">2025-11-14T04:53:01Z</dcterms:modified>
</cp:coreProperties>
</file>