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7" r:id="rId2"/>
    <p:sldId id="349" r:id="rId3"/>
    <p:sldId id="348"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658"/>
  </p:normalViewPr>
  <p:slideViewPr>
    <p:cSldViewPr snapToGrid="0">
      <p:cViewPr varScale="1">
        <p:scale>
          <a:sx n="102" d="100"/>
          <a:sy n="102" d="100"/>
        </p:scale>
        <p:origin x="174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0F8E0-A64F-CDB4-47D7-2B87EFAD8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A9EC6-30FF-6159-B67B-A279F3DAF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8A3C8-837F-2D96-E15E-4BBFAFE53B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55F5DC-8057-8D35-0FE9-DA7C7B18EF08}"/>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393442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4B4C5-D9D0-740D-FBD1-8C15F30AB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86F7F-0B71-DEF2-8B01-F91CF1E8B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5B88C-4F8B-87A4-775A-5F74EA6D38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0F0A2-8B45-1E73-42B6-A12082972A63}"/>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9842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8F76B-F723-E389-6D61-B8D50A194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15CA9-096C-2388-5E3A-A435D0145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0ED38-7E90-8264-F6D9-325405F50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32F76-A753-43B5-939E-2372705E97C7}"/>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10886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9E448-66DC-C570-A61A-C1F9B9FB5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231C7-90B9-A286-5145-81B0035F0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84485-E7E8-32D8-84DC-9162535E1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E3081F-5F4B-E6CE-5B18-47FCAE9BF17D}"/>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88731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358DF-0CC9-FDA8-4D55-B4E2E3977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6BD95-E394-5FF5-3240-6C4D7A86C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78A76-D816-A2C8-4011-C71B12E725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FBE6E0-5FCA-05C4-2931-6C1D2FB274C6}"/>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581078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60D2D-E39A-14A3-6B2E-3823D1EA8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4D3BE-2E51-3B72-EF97-36A4D6EFE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5D1C5-D4B9-ABB1-E761-A69C5B09F1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7A41EB-1790-F763-6662-9276161DEDE2}"/>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63475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CCB0-4564-B0FD-92E2-4ED3CBACE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8A954-0F8F-B1DA-FC8C-D934473AC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DA0DE-51DB-7C7F-0926-2C1620BE65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1C204B-F4CD-06A5-0625-65A650622EA3}"/>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275529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1B55-3519-DE9B-2F64-D0CC38EAC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299D9-1F8E-429A-265A-65ED68D9E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6CA41-EDAE-AB6B-94F9-39D931D469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394ED1-1052-C564-3536-BDB8CF88111D}"/>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173403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2F4A3-F03C-74E3-8F98-CFCD825E9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3AA1F-88BE-D565-E989-A528DEAF8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E31A8-D305-3D30-07E3-912FB199C7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9024AF-09E4-2B87-B0AC-B97874DB584F}"/>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49619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1AA5-3D79-E784-9C29-D78813648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DC758-2FA7-B277-2AB8-427DB8429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FD583-4E62-D776-DD38-675A6B7F0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1E82B3-8C7A-7033-40FB-96B974D02226}"/>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46742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2D67-E552-99E5-E6C9-B53AD0B33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C292A-8F23-6343-F5D1-CE2DFBDE4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BAA3E-8DDD-381F-5207-0A6232FB26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3A78E4-761E-4EE7-5913-04670A108F67}"/>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23211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0AB1E-8A33-9E73-9BCB-9F34DED0D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5634D-80F5-5B54-DDC8-1D14225E4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70967-09D9-785E-3A81-9229C60F19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B912E4-B10F-174E-2347-31B322CDC937}"/>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37873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E75B5-6648-C1BF-5D2C-B34B812CC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214BA-E3DC-F84F-9BE4-F307F3393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3641B-0437-5C56-2C13-8302B8CC95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C3E508-AF8C-52FE-7250-78DDEC99C6F0}"/>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403990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11B25-E1E0-0B8B-AEDE-8A98B6957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82859-BDC8-7107-2E29-A4FC582AD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C68C7-A160-5513-9465-4363F8579E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FD689F-D2D3-11EE-9B6B-B39A67197574}"/>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333214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8E53-D2AE-0EFB-4EE6-F12D1B70A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CDFF3-C03E-0DDB-34D8-DCA0DF99F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D72C3-90C0-E26A-8847-F855DAAC91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87D9DE-DC91-74D4-B723-CB947996873D}"/>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45437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10/16/25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10/16/25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ald eagle with a yellow beak&#10;&#10;AI-generated content may be incorrect.">
            <a:extLst>
              <a:ext uri="{FF2B5EF4-FFF2-40B4-BE49-F238E27FC236}">
                <a16:creationId xmlns:a16="http://schemas.microsoft.com/office/drawing/2014/main" id="{15E131CD-8649-3DB9-0FF5-4731A9AD090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D5AE5-154A-870F-3DDC-0F78EFA5C646}"/>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371128F0-66DF-D1A9-0248-013D6AC5D92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7D7F6BD-0450-365E-7F9D-DC72A63AD36B}"/>
              </a:ext>
            </a:extLst>
          </p:cNvPr>
          <p:cNvSpPr txBox="1"/>
          <p:nvPr/>
        </p:nvSpPr>
        <p:spPr>
          <a:xfrm>
            <a:off x="524518" y="1139142"/>
            <a:ext cx="6542764" cy="4579715"/>
          </a:xfrm>
          <a:prstGeom prst="rect">
            <a:avLst/>
          </a:prstGeom>
          <a:noFill/>
        </p:spPr>
        <p:txBody>
          <a:bodyPr wrap="square" rtlCol="0">
            <a:spAutoFit/>
          </a:bodyPr>
          <a:lstStyle/>
          <a:p>
            <a:pPr>
              <a:lnSpc>
                <a:spcPct val="90000"/>
              </a:lnSpc>
            </a:pPr>
            <a:r>
              <a:rPr lang="en-US" sz="3600" dirty="0">
                <a:solidFill>
                  <a:schemeClr val="bg1"/>
                </a:solidFill>
              </a:rPr>
              <a:t>1 Corinthians 12:7-11</a:t>
            </a:r>
          </a:p>
          <a:p>
            <a:pPr>
              <a:lnSpc>
                <a:spcPct val="90000"/>
              </a:lnSpc>
            </a:pPr>
            <a:r>
              <a:rPr lang="en-US" sz="3200" dirty="0">
                <a:solidFill>
                  <a:schemeClr val="bg1"/>
                </a:solidFill>
              </a:rPr>
              <a:t>7 But the manifestation of the Spirit is given to each one for the profit of all: </a:t>
            </a:r>
          </a:p>
          <a:p>
            <a:pPr>
              <a:lnSpc>
                <a:spcPct val="90000"/>
              </a:lnSpc>
            </a:pPr>
            <a:r>
              <a:rPr lang="en-US" sz="3200" dirty="0">
                <a:solidFill>
                  <a:schemeClr val="bg1"/>
                </a:solidFill>
              </a:rPr>
              <a:t>8 for to one is given the word of wisdom through the Spirit, to another the word of knowledge through the same Spirit, </a:t>
            </a:r>
          </a:p>
          <a:p>
            <a:pPr>
              <a:lnSpc>
                <a:spcPct val="90000"/>
              </a:lnSpc>
            </a:pPr>
            <a:r>
              <a:rPr lang="en-US" sz="3200" dirty="0">
                <a:solidFill>
                  <a:schemeClr val="bg1"/>
                </a:solidFill>
              </a:rPr>
              <a:t>9 to another faith by the same Spirit, to another gifts of healings by the same Spirit, </a:t>
            </a:r>
          </a:p>
        </p:txBody>
      </p:sp>
    </p:spTree>
    <p:extLst>
      <p:ext uri="{BB962C8B-B14F-4D97-AF65-F5344CB8AC3E}">
        <p14:creationId xmlns:p14="http://schemas.microsoft.com/office/powerpoint/2010/main" val="293170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709B2-1C92-4FA3-0F78-3EBC5AB1DD2D}"/>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FC3E921B-5E0B-E2AD-448F-BF10EBF28E5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2F0E485-F34B-350E-732B-A8A6481842F2}"/>
              </a:ext>
            </a:extLst>
          </p:cNvPr>
          <p:cNvSpPr txBox="1"/>
          <p:nvPr/>
        </p:nvSpPr>
        <p:spPr>
          <a:xfrm>
            <a:off x="512642" y="1360741"/>
            <a:ext cx="6542764" cy="4136517"/>
          </a:xfrm>
          <a:prstGeom prst="rect">
            <a:avLst/>
          </a:prstGeom>
          <a:noFill/>
        </p:spPr>
        <p:txBody>
          <a:bodyPr wrap="square" rtlCol="0">
            <a:spAutoFit/>
          </a:bodyPr>
          <a:lstStyle/>
          <a:p>
            <a:pPr>
              <a:lnSpc>
                <a:spcPct val="90000"/>
              </a:lnSpc>
            </a:pPr>
            <a:r>
              <a:rPr lang="en-US" sz="3600" dirty="0">
                <a:solidFill>
                  <a:schemeClr val="bg1"/>
                </a:solidFill>
              </a:rPr>
              <a:t>1 Corinthians 12:7-11</a:t>
            </a:r>
          </a:p>
          <a:p>
            <a:pPr>
              <a:lnSpc>
                <a:spcPct val="90000"/>
              </a:lnSpc>
            </a:pPr>
            <a:r>
              <a:rPr lang="en-US" sz="3200" dirty="0">
                <a:solidFill>
                  <a:schemeClr val="bg1"/>
                </a:solidFill>
              </a:rPr>
              <a:t>10 to another the working of miracles, to another prophecy, to another discerning of spirits, to another different kinds of tongues, to another the interpretation of tongues. </a:t>
            </a:r>
          </a:p>
          <a:p>
            <a:pPr>
              <a:lnSpc>
                <a:spcPct val="90000"/>
              </a:lnSpc>
            </a:pPr>
            <a:r>
              <a:rPr lang="en-US" sz="3200" dirty="0">
                <a:solidFill>
                  <a:schemeClr val="bg1"/>
                </a:solidFill>
              </a:rPr>
              <a:t>11 But one and the same Spirit works all these things, distributing to each one individually as He wills.</a:t>
            </a:r>
          </a:p>
        </p:txBody>
      </p:sp>
    </p:spTree>
    <p:extLst>
      <p:ext uri="{BB962C8B-B14F-4D97-AF65-F5344CB8AC3E}">
        <p14:creationId xmlns:p14="http://schemas.microsoft.com/office/powerpoint/2010/main" val="142120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1E61F-4B44-6983-9172-26EC83481FCF}"/>
            </a:ext>
          </a:extLst>
        </p:cNvPr>
        <p:cNvGrpSpPr/>
        <p:nvPr/>
      </p:nvGrpSpPr>
      <p:grpSpPr>
        <a:xfrm>
          <a:off x="0" y="0"/>
          <a:ext cx="0" cy="0"/>
          <a:chOff x="0" y="0"/>
          <a:chExt cx="0" cy="0"/>
        </a:xfrm>
      </p:grpSpPr>
      <p:pic>
        <p:nvPicPr>
          <p:cNvPr id="5" name="Picture 4" descr="A bald eagle with a crowd of people&#10;&#10;AI-generated content may be incorrect.">
            <a:extLst>
              <a:ext uri="{FF2B5EF4-FFF2-40B4-BE49-F238E27FC236}">
                <a16:creationId xmlns:a16="http://schemas.microsoft.com/office/drawing/2014/main" id="{BED3E396-FD81-9F9F-EDBA-0807337437C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3C45064-9545-CE77-0420-D6A307D72883}"/>
              </a:ext>
            </a:extLst>
          </p:cNvPr>
          <p:cNvSpPr txBox="1"/>
          <p:nvPr/>
        </p:nvSpPr>
        <p:spPr>
          <a:xfrm>
            <a:off x="474144" y="557251"/>
            <a:ext cx="7090437" cy="5576911"/>
          </a:xfrm>
          <a:prstGeom prst="rect">
            <a:avLst/>
          </a:prstGeom>
          <a:noFill/>
        </p:spPr>
        <p:txBody>
          <a:bodyPr wrap="square" rtlCol="0">
            <a:spAutoFit/>
          </a:bodyPr>
          <a:lstStyle/>
          <a:p>
            <a:pPr>
              <a:lnSpc>
                <a:spcPct val="90000"/>
              </a:lnSpc>
            </a:pPr>
            <a:r>
              <a:rPr lang="en-US" sz="3600" b="1" dirty="0">
                <a:solidFill>
                  <a:schemeClr val="bg1"/>
                </a:solidFill>
              </a:rPr>
              <a:t>3A. Gift of the word of knowledge –    </a:t>
            </a:r>
          </a:p>
          <a:p>
            <a:pPr>
              <a:lnSpc>
                <a:spcPct val="90000"/>
              </a:lnSpc>
            </a:pPr>
            <a:r>
              <a:rPr lang="en-US" sz="3600" b="1" dirty="0">
                <a:solidFill>
                  <a:schemeClr val="bg1"/>
                </a:solidFill>
              </a:rPr>
              <a:t>     unveiling past or present events</a:t>
            </a:r>
          </a:p>
          <a:p>
            <a:pPr>
              <a:lnSpc>
                <a:spcPct val="90000"/>
              </a:lnSpc>
            </a:pPr>
            <a:r>
              <a:rPr lang="en-US" sz="3600" b="1" dirty="0">
                <a:solidFill>
                  <a:schemeClr val="bg1"/>
                </a:solidFill>
              </a:rPr>
              <a:t>3B. Gift of the word of wisdom –    </a:t>
            </a:r>
          </a:p>
          <a:p>
            <a:pPr>
              <a:lnSpc>
                <a:spcPct val="90000"/>
              </a:lnSpc>
            </a:pPr>
            <a:r>
              <a:rPr lang="en-US" sz="3600" b="1" dirty="0">
                <a:solidFill>
                  <a:schemeClr val="bg1"/>
                </a:solidFill>
              </a:rPr>
              <a:t>     unveiling of God’s plan and  </a:t>
            </a:r>
          </a:p>
          <a:p>
            <a:pPr>
              <a:lnSpc>
                <a:spcPct val="90000"/>
              </a:lnSpc>
            </a:pPr>
            <a:r>
              <a:rPr lang="en-US" sz="3600" b="1" dirty="0">
                <a:solidFill>
                  <a:schemeClr val="bg1"/>
                </a:solidFill>
              </a:rPr>
              <a:t>     purposes</a:t>
            </a:r>
          </a:p>
          <a:p>
            <a:pPr>
              <a:lnSpc>
                <a:spcPct val="90000"/>
              </a:lnSpc>
            </a:pPr>
            <a:r>
              <a:rPr lang="en-US" sz="3600" b="1" dirty="0">
                <a:solidFill>
                  <a:schemeClr val="bg1"/>
                </a:solidFill>
              </a:rPr>
              <a:t>3C. Gift of prophecy – unveiling of </a:t>
            </a:r>
          </a:p>
          <a:p>
            <a:pPr>
              <a:lnSpc>
                <a:spcPct val="90000"/>
              </a:lnSpc>
            </a:pPr>
            <a:r>
              <a:rPr lang="en-US" sz="3600" b="1" dirty="0">
                <a:solidFill>
                  <a:schemeClr val="bg1"/>
                </a:solidFill>
              </a:rPr>
              <a:t>     coming events</a:t>
            </a:r>
          </a:p>
          <a:p>
            <a:pPr>
              <a:lnSpc>
                <a:spcPct val="90000"/>
              </a:lnSpc>
            </a:pPr>
            <a:r>
              <a:rPr lang="en-US" sz="3600" b="1" dirty="0">
                <a:solidFill>
                  <a:schemeClr val="bg1"/>
                </a:solidFill>
              </a:rPr>
              <a:t>3D. Gift of discerning of spirits – </a:t>
            </a:r>
          </a:p>
          <a:p>
            <a:pPr>
              <a:lnSpc>
                <a:spcPct val="90000"/>
              </a:lnSpc>
            </a:pPr>
            <a:r>
              <a:rPr lang="en-US" sz="3600" b="1" dirty="0">
                <a:solidFill>
                  <a:schemeClr val="bg1"/>
                </a:solidFill>
              </a:rPr>
              <a:t>     unveiling of the unseen realm,  </a:t>
            </a:r>
          </a:p>
          <a:p>
            <a:pPr>
              <a:lnSpc>
                <a:spcPct val="90000"/>
              </a:lnSpc>
            </a:pPr>
            <a:r>
              <a:rPr lang="en-US" sz="3600" b="1" dirty="0">
                <a:solidFill>
                  <a:schemeClr val="bg1"/>
                </a:solidFill>
              </a:rPr>
              <a:t>     either the hearts of people or the  </a:t>
            </a:r>
          </a:p>
          <a:p>
            <a:pPr>
              <a:lnSpc>
                <a:spcPct val="90000"/>
              </a:lnSpc>
            </a:pPr>
            <a:r>
              <a:rPr lang="en-US" sz="3600" b="1" dirty="0">
                <a:solidFill>
                  <a:schemeClr val="bg1"/>
                </a:solidFill>
              </a:rPr>
              <a:t>     spirit realm</a:t>
            </a:r>
          </a:p>
        </p:txBody>
      </p:sp>
    </p:spTree>
    <p:extLst>
      <p:ext uri="{BB962C8B-B14F-4D97-AF65-F5344CB8AC3E}">
        <p14:creationId xmlns:p14="http://schemas.microsoft.com/office/powerpoint/2010/main" val="404713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7753F-8028-8126-8AF6-A98B7C428A2F}"/>
            </a:ext>
          </a:extLst>
        </p:cNvPr>
        <p:cNvGrpSpPr/>
        <p:nvPr/>
      </p:nvGrpSpPr>
      <p:grpSpPr>
        <a:xfrm>
          <a:off x="0" y="0"/>
          <a:ext cx="0" cy="0"/>
          <a:chOff x="0" y="0"/>
          <a:chExt cx="0" cy="0"/>
        </a:xfrm>
      </p:grpSpPr>
      <p:pic>
        <p:nvPicPr>
          <p:cNvPr id="5" name="Picture 4" descr="A bald eagle with a crowd of people&#10;&#10;AI-generated content may be incorrect.">
            <a:extLst>
              <a:ext uri="{FF2B5EF4-FFF2-40B4-BE49-F238E27FC236}">
                <a16:creationId xmlns:a16="http://schemas.microsoft.com/office/drawing/2014/main" id="{FBB28D68-8BBE-D6E8-E917-FE078238FA4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4B7F9DC-BCCF-1988-2C70-5B0B89204A00}"/>
              </a:ext>
            </a:extLst>
          </p:cNvPr>
          <p:cNvSpPr txBox="1"/>
          <p:nvPr/>
        </p:nvSpPr>
        <p:spPr>
          <a:xfrm>
            <a:off x="723526" y="2884235"/>
            <a:ext cx="5902904" cy="1089529"/>
          </a:xfrm>
          <a:prstGeom prst="rect">
            <a:avLst/>
          </a:prstGeom>
          <a:noFill/>
        </p:spPr>
        <p:txBody>
          <a:bodyPr wrap="square" rtlCol="0">
            <a:spAutoFit/>
          </a:bodyPr>
          <a:lstStyle/>
          <a:p>
            <a:pPr>
              <a:lnSpc>
                <a:spcPct val="90000"/>
              </a:lnSpc>
            </a:pPr>
            <a:r>
              <a:rPr lang="en-US" sz="3600" b="1" dirty="0">
                <a:solidFill>
                  <a:schemeClr val="bg1"/>
                </a:solidFill>
              </a:rPr>
              <a:t>RECEIVING FROM THE SPIRIT OF REVELATION</a:t>
            </a:r>
            <a:endParaRPr lang="en-IN" sz="3200" b="1" dirty="0">
              <a:solidFill>
                <a:schemeClr val="bg1"/>
              </a:solidFill>
            </a:endParaRPr>
          </a:p>
        </p:txBody>
      </p:sp>
    </p:spTree>
    <p:extLst>
      <p:ext uri="{BB962C8B-B14F-4D97-AF65-F5344CB8AC3E}">
        <p14:creationId xmlns:p14="http://schemas.microsoft.com/office/powerpoint/2010/main" val="128800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7C51-A68B-9C5F-1687-CA830B82A82D}"/>
            </a:ext>
          </a:extLst>
        </p:cNvPr>
        <p:cNvGrpSpPr/>
        <p:nvPr/>
      </p:nvGrpSpPr>
      <p:grpSpPr>
        <a:xfrm>
          <a:off x="0" y="0"/>
          <a:ext cx="0" cy="0"/>
          <a:chOff x="0" y="0"/>
          <a:chExt cx="0" cy="0"/>
        </a:xfrm>
      </p:grpSpPr>
      <p:pic>
        <p:nvPicPr>
          <p:cNvPr id="5" name="Picture 4" descr="A bald eagle with a crowd of people&#10;&#10;AI-generated content may be incorrect.">
            <a:extLst>
              <a:ext uri="{FF2B5EF4-FFF2-40B4-BE49-F238E27FC236}">
                <a16:creationId xmlns:a16="http://schemas.microsoft.com/office/drawing/2014/main" id="{0C3D1AE6-E1DE-3177-8B74-8E83741DF60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42BB10-1046-C108-591F-3B699861A5FD}"/>
              </a:ext>
            </a:extLst>
          </p:cNvPr>
          <p:cNvSpPr txBox="1"/>
          <p:nvPr/>
        </p:nvSpPr>
        <p:spPr>
          <a:xfrm>
            <a:off x="747276" y="2884235"/>
            <a:ext cx="5463518" cy="1089529"/>
          </a:xfrm>
          <a:prstGeom prst="rect">
            <a:avLst/>
          </a:prstGeom>
          <a:noFill/>
        </p:spPr>
        <p:txBody>
          <a:bodyPr wrap="square" rtlCol="0">
            <a:spAutoFit/>
          </a:bodyPr>
          <a:lstStyle/>
          <a:p>
            <a:pPr>
              <a:lnSpc>
                <a:spcPct val="90000"/>
              </a:lnSpc>
            </a:pPr>
            <a:r>
              <a:rPr lang="en-US" sz="3600" b="1" dirty="0">
                <a:solidFill>
                  <a:schemeClr val="bg1"/>
                </a:solidFill>
              </a:rPr>
              <a:t>A. Listen to the Spirit in your spirit</a:t>
            </a:r>
            <a:endParaRPr lang="en-IN" sz="3200" b="1" dirty="0">
              <a:solidFill>
                <a:schemeClr val="bg1"/>
              </a:solidFill>
            </a:endParaRPr>
          </a:p>
        </p:txBody>
      </p:sp>
    </p:spTree>
    <p:extLst>
      <p:ext uri="{BB962C8B-B14F-4D97-AF65-F5344CB8AC3E}">
        <p14:creationId xmlns:p14="http://schemas.microsoft.com/office/powerpoint/2010/main" val="219043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7B130-995F-3647-1FE3-6C83BC513802}"/>
            </a:ext>
          </a:extLst>
        </p:cNvPr>
        <p:cNvGrpSpPr/>
        <p:nvPr/>
      </p:nvGrpSpPr>
      <p:grpSpPr>
        <a:xfrm>
          <a:off x="0" y="0"/>
          <a:ext cx="0" cy="0"/>
          <a:chOff x="0" y="0"/>
          <a:chExt cx="0" cy="0"/>
        </a:xfrm>
      </p:grpSpPr>
      <p:pic>
        <p:nvPicPr>
          <p:cNvPr id="5" name="Picture 4" descr="A bald eagle with a crowd of people&#10;&#10;AI-generated content may be incorrect.">
            <a:extLst>
              <a:ext uri="{FF2B5EF4-FFF2-40B4-BE49-F238E27FC236}">
                <a16:creationId xmlns:a16="http://schemas.microsoft.com/office/drawing/2014/main" id="{2D9C809C-905D-D181-DE45-7BEFBA678D7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CD8F273-DEEF-506A-1FCC-340AB396711E}"/>
              </a:ext>
            </a:extLst>
          </p:cNvPr>
          <p:cNvSpPr txBox="1"/>
          <p:nvPr/>
        </p:nvSpPr>
        <p:spPr>
          <a:xfrm>
            <a:off x="632482" y="2884235"/>
            <a:ext cx="5463518" cy="1089529"/>
          </a:xfrm>
          <a:prstGeom prst="rect">
            <a:avLst/>
          </a:prstGeom>
          <a:noFill/>
        </p:spPr>
        <p:txBody>
          <a:bodyPr wrap="square" rtlCol="0">
            <a:spAutoFit/>
          </a:bodyPr>
          <a:lstStyle/>
          <a:p>
            <a:pPr>
              <a:lnSpc>
                <a:spcPct val="90000"/>
              </a:lnSpc>
            </a:pPr>
            <a:r>
              <a:rPr lang="en-US" sz="3600" b="1" dirty="0">
                <a:solidFill>
                  <a:schemeClr val="bg1"/>
                </a:solidFill>
              </a:rPr>
              <a:t>B. Sharpen your spiritual faculties</a:t>
            </a:r>
            <a:endParaRPr lang="en-IN" sz="3200" b="1" dirty="0">
              <a:solidFill>
                <a:schemeClr val="bg1"/>
              </a:solidFill>
            </a:endParaRPr>
          </a:p>
        </p:txBody>
      </p:sp>
    </p:spTree>
    <p:extLst>
      <p:ext uri="{BB962C8B-B14F-4D97-AF65-F5344CB8AC3E}">
        <p14:creationId xmlns:p14="http://schemas.microsoft.com/office/powerpoint/2010/main" val="358294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60453-0D3B-794B-D8A6-0E68D8D7DF6F}"/>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8C5DFB41-F62E-95F3-A160-96211548BBF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CABFC6F-1A54-2C00-DBA9-CDD1A10E360B}"/>
              </a:ext>
            </a:extLst>
          </p:cNvPr>
          <p:cNvSpPr txBox="1"/>
          <p:nvPr/>
        </p:nvSpPr>
        <p:spPr>
          <a:xfrm>
            <a:off x="465141" y="1139142"/>
            <a:ext cx="6683804" cy="4579715"/>
          </a:xfrm>
          <a:prstGeom prst="rect">
            <a:avLst/>
          </a:prstGeom>
          <a:noFill/>
        </p:spPr>
        <p:txBody>
          <a:bodyPr wrap="square" rtlCol="0">
            <a:spAutoFit/>
          </a:bodyPr>
          <a:lstStyle/>
          <a:p>
            <a:pPr>
              <a:lnSpc>
                <a:spcPct val="90000"/>
              </a:lnSpc>
            </a:pPr>
            <a:r>
              <a:rPr lang="en-US" sz="3600" dirty="0">
                <a:solidFill>
                  <a:schemeClr val="bg1"/>
                </a:solidFill>
              </a:rPr>
              <a:t>Matthew 13:15 </a:t>
            </a:r>
          </a:p>
          <a:p>
            <a:pPr>
              <a:lnSpc>
                <a:spcPct val="90000"/>
              </a:lnSpc>
            </a:pPr>
            <a:r>
              <a:rPr lang="en-US" sz="3200" dirty="0">
                <a:solidFill>
                  <a:schemeClr val="bg1"/>
                </a:solidFill>
              </a:rPr>
              <a:t>FOR THE HEARTS OF THIS PEOPLE HAVE GROWN DULL. THEIR EARS ARE HARD OF HEARING, AND THEIR EYES THEY HAVE CLOSED, LEST THEY SHOULD SEE WITH THEIR EYES AND HEAR WITH THEIR EARS, LEST THEY SHOULD UNDERSTAND WITH THEIR HEARTS AND TURN, SO THAT I SHOULD HEAL THEM.'</a:t>
            </a:r>
          </a:p>
        </p:txBody>
      </p:sp>
    </p:spTree>
    <p:extLst>
      <p:ext uri="{BB962C8B-B14F-4D97-AF65-F5344CB8AC3E}">
        <p14:creationId xmlns:p14="http://schemas.microsoft.com/office/powerpoint/2010/main" val="345883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A07E2-A143-F0A5-717D-90C498FB8D33}"/>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45007C2F-9859-FD4D-ADBC-610AE696065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907252A-A827-F5A3-A2C7-30BD6B32CE62}"/>
              </a:ext>
            </a:extLst>
          </p:cNvPr>
          <p:cNvSpPr txBox="1"/>
          <p:nvPr/>
        </p:nvSpPr>
        <p:spPr>
          <a:xfrm>
            <a:off x="488892" y="1582340"/>
            <a:ext cx="6802558" cy="3693319"/>
          </a:xfrm>
          <a:prstGeom prst="rect">
            <a:avLst/>
          </a:prstGeom>
          <a:noFill/>
        </p:spPr>
        <p:txBody>
          <a:bodyPr wrap="square" rtlCol="0">
            <a:spAutoFit/>
          </a:bodyPr>
          <a:lstStyle/>
          <a:p>
            <a:pPr>
              <a:lnSpc>
                <a:spcPct val="90000"/>
              </a:lnSpc>
            </a:pPr>
            <a:r>
              <a:rPr lang="en-US" sz="3600" dirty="0">
                <a:solidFill>
                  <a:schemeClr val="bg1"/>
                </a:solidFill>
              </a:rPr>
              <a:t>Hebrews 5:11,14</a:t>
            </a:r>
          </a:p>
          <a:p>
            <a:pPr>
              <a:lnSpc>
                <a:spcPct val="90000"/>
              </a:lnSpc>
            </a:pPr>
            <a:r>
              <a:rPr lang="en-US" sz="3200" dirty="0">
                <a:solidFill>
                  <a:schemeClr val="bg1"/>
                </a:solidFill>
              </a:rPr>
              <a:t>11 of whom we have much to say, and hard to explain, since you have become dull of hearing. </a:t>
            </a:r>
          </a:p>
          <a:p>
            <a:pPr>
              <a:lnSpc>
                <a:spcPct val="90000"/>
              </a:lnSpc>
            </a:pPr>
            <a:r>
              <a:rPr lang="en-US" sz="3200" dirty="0">
                <a:solidFill>
                  <a:schemeClr val="bg1"/>
                </a:solidFill>
              </a:rPr>
              <a:t>14 But solid food belongs to those who are of full age, that is, those who by reason of use have their senses exercised to discern both good and evil. </a:t>
            </a:r>
          </a:p>
        </p:txBody>
      </p:sp>
    </p:spTree>
    <p:extLst>
      <p:ext uri="{BB962C8B-B14F-4D97-AF65-F5344CB8AC3E}">
        <p14:creationId xmlns:p14="http://schemas.microsoft.com/office/powerpoint/2010/main" val="84771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BC966-2EEC-8791-820F-80C0BDE78B48}"/>
            </a:ext>
          </a:extLst>
        </p:cNvPr>
        <p:cNvGrpSpPr/>
        <p:nvPr/>
      </p:nvGrpSpPr>
      <p:grpSpPr>
        <a:xfrm>
          <a:off x="0" y="0"/>
          <a:ext cx="0" cy="0"/>
          <a:chOff x="0" y="0"/>
          <a:chExt cx="0" cy="0"/>
        </a:xfrm>
      </p:grpSpPr>
      <p:pic>
        <p:nvPicPr>
          <p:cNvPr id="5" name="Picture 4" descr="A bald eagle with a crowd of people&#10;&#10;AI-generated content may be incorrect.">
            <a:extLst>
              <a:ext uri="{FF2B5EF4-FFF2-40B4-BE49-F238E27FC236}">
                <a16:creationId xmlns:a16="http://schemas.microsoft.com/office/drawing/2014/main" id="{A85D8FB9-778E-5AF9-00EE-D56B9A3064A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8D8D16A-37C1-7FE5-BB35-F6C59EB8BF76}"/>
              </a:ext>
            </a:extLst>
          </p:cNvPr>
          <p:cNvSpPr txBox="1"/>
          <p:nvPr/>
        </p:nvSpPr>
        <p:spPr>
          <a:xfrm>
            <a:off x="632482" y="3133534"/>
            <a:ext cx="5463518" cy="590931"/>
          </a:xfrm>
          <a:prstGeom prst="rect">
            <a:avLst/>
          </a:prstGeom>
          <a:noFill/>
        </p:spPr>
        <p:txBody>
          <a:bodyPr wrap="square" rtlCol="0">
            <a:spAutoFit/>
          </a:bodyPr>
          <a:lstStyle/>
          <a:p>
            <a:pPr>
              <a:lnSpc>
                <a:spcPct val="90000"/>
              </a:lnSpc>
            </a:pPr>
            <a:r>
              <a:rPr lang="en-US" sz="3600" b="1" dirty="0">
                <a:solidFill>
                  <a:schemeClr val="bg1"/>
                </a:solidFill>
              </a:rPr>
              <a:t>C. Follow His instructions</a:t>
            </a:r>
            <a:endParaRPr lang="en-IN" sz="3200" b="1" dirty="0">
              <a:solidFill>
                <a:schemeClr val="bg1"/>
              </a:solidFill>
            </a:endParaRPr>
          </a:p>
        </p:txBody>
      </p:sp>
    </p:spTree>
    <p:extLst>
      <p:ext uri="{BB962C8B-B14F-4D97-AF65-F5344CB8AC3E}">
        <p14:creationId xmlns:p14="http://schemas.microsoft.com/office/powerpoint/2010/main" val="80928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ald eagle with a crowd of people&#10;&#10;AI-generated content may be incorrect.">
            <a:extLst>
              <a:ext uri="{FF2B5EF4-FFF2-40B4-BE49-F238E27FC236}">
                <a16:creationId xmlns:a16="http://schemas.microsoft.com/office/drawing/2014/main" id="{02BB0EFE-61E0-2A40-D6B9-1873B5CB9FA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03A75C8-9BED-4294-73FE-AF44C818C823}"/>
              </a:ext>
            </a:extLst>
          </p:cNvPr>
          <p:cNvSpPr txBox="1"/>
          <p:nvPr/>
        </p:nvSpPr>
        <p:spPr>
          <a:xfrm>
            <a:off x="557272" y="2634936"/>
            <a:ext cx="5974156" cy="1588127"/>
          </a:xfrm>
          <a:prstGeom prst="rect">
            <a:avLst/>
          </a:prstGeom>
          <a:noFill/>
        </p:spPr>
        <p:txBody>
          <a:bodyPr wrap="square" rtlCol="0">
            <a:spAutoFit/>
          </a:bodyPr>
          <a:lstStyle/>
          <a:p>
            <a:pPr>
              <a:lnSpc>
                <a:spcPct val="90000"/>
              </a:lnSpc>
            </a:pPr>
            <a:r>
              <a:rPr lang="en-US" sz="3600" b="1" dirty="0">
                <a:solidFill>
                  <a:schemeClr val="bg1"/>
                </a:solidFill>
              </a:rPr>
              <a:t>1. THE SPIRIT OF REVELATION BRINGS ENLIGHTENING OR SPIRITUAL UNDERSTANDING</a:t>
            </a:r>
            <a:endParaRPr lang="en-IN" sz="3200" b="1" dirty="0">
              <a:solidFill>
                <a:schemeClr val="bg1"/>
              </a:solidFill>
            </a:endParaRPr>
          </a:p>
        </p:txBody>
      </p:sp>
    </p:spTree>
    <p:extLst>
      <p:ext uri="{BB962C8B-B14F-4D97-AF65-F5344CB8AC3E}">
        <p14:creationId xmlns:p14="http://schemas.microsoft.com/office/powerpoint/2010/main" val="70821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ald eagle with a crowd of people&#10;&#10;AI-generated content may be incorrect.">
            <a:extLst>
              <a:ext uri="{FF2B5EF4-FFF2-40B4-BE49-F238E27FC236}">
                <a16:creationId xmlns:a16="http://schemas.microsoft.com/office/drawing/2014/main" id="{EF5D301B-55F6-D2A4-65E8-FE86BCC0F15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F39A2F6-4A37-FE74-8054-02D0ADDE7DA9}"/>
              </a:ext>
            </a:extLst>
          </p:cNvPr>
          <p:cNvSpPr txBox="1"/>
          <p:nvPr/>
        </p:nvSpPr>
        <p:spPr>
          <a:xfrm>
            <a:off x="548268" y="917543"/>
            <a:ext cx="6542764" cy="5022914"/>
          </a:xfrm>
          <a:prstGeom prst="rect">
            <a:avLst/>
          </a:prstGeom>
          <a:noFill/>
        </p:spPr>
        <p:txBody>
          <a:bodyPr wrap="square" rtlCol="0">
            <a:spAutoFit/>
          </a:bodyPr>
          <a:lstStyle/>
          <a:p>
            <a:pPr>
              <a:lnSpc>
                <a:spcPct val="90000"/>
              </a:lnSpc>
            </a:pPr>
            <a:r>
              <a:rPr lang="en-US" sz="3600" dirty="0">
                <a:solidFill>
                  <a:schemeClr val="bg1"/>
                </a:solidFill>
              </a:rPr>
              <a:t>Ephesians 1:15-20</a:t>
            </a:r>
          </a:p>
          <a:p>
            <a:pPr>
              <a:lnSpc>
                <a:spcPct val="90000"/>
              </a:lnSpc>
            </a:pPr>
            <a:r>
              <a:rPr lang="en-US" sz="3200" dirty="0">
                <a:solidFill>
                  <a:schemeClr val="bg1"/>
                </a:solidFill>
              </a:rPr>
              <a:t>15 Therefore I also, after I heard of your faith in the Lord Jesus and your love for all the saints, </a:t>
            </a:r>
          </a:p>
          <a:p>
            <a:pPr>
              <a:lnSpc>
                <a:spcPct val="90000"/>
              </a:lnSpc>
            </a:pPr>
            <a:r>
              <a:rPr lang="en-US" sz="3200" dirty="0">
                <a:solidFill>
                  <a:schemeClr val="bg1"/>
                </a:solidFill>
              </a:rPr>
              <a:t>16 do not cease to give thanks for you, making mention of you in my prayers: </a:t>
            </a:r>
          </a:p>
          <a:p>
            <a:pPr>
              <a:lnSpc>
                <a:spcPct val="90000"/>
              </a:lnSpc>
            </a:pPr>
            <a:r>
              <a:rPr lang="en-US" sz="3200" dirty="0">
                <a:solidFill>
                  <a:schemeClr val="bg1"/>
                </a:solidFill>
              </a:rPr>
              <a:t>17 that the God of our Lord Jesus Christ, the Father of glory, may give to you the spirit of wisdom and revelation in the knowledge of Him, </a:t>
            </a:r>
          </a:p>
        </p:txBody>
      </p:sp>
    </p:spTree>
    <p:extLst>
      <p:ext uri="{BB962C8B-B14F-4D97-AF65-F5344CB8AC3E}">
        <p14:creationId xmlns:p14="http://schemas.microsoft.com/office/powerpoint/2010/main" val="297079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1F69B-F011-929D-FA04-7157C64323D4}"/>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21EBD034-B85F-1A80-D306-54EB257F7CB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299A3C0-8CED-448B-E3E8-45893722B0DA}"/>
              </a:ext>
            </a:extLst>
          </p:cNvPr>
          <p:cNvSpPr txBox="1"/>
          <p:nvPr/>
        </p:nvSpPr>
        <p:spPr>
          <a:xfrm>
            <a:off x="512642" y="252746"/>
            <a:ext cx="6731306" cy="6352508"/>
          </a:xfrm>
          <a:prstGeom prst="rect">
            <a:avLst/>
          </a:prstGeom>
          <a:noFill/>
        </p:spPr>
        <p:txBody>
          <a:bodyPr wrap="square" rtlCol="0">
            <a:spAutoFit/>
          </a:bodyPr>
          <a:lstStyle/>
          <a:p>
            <a:pPr>
              <a:lnSpc>
                <a:spcPct val="90000"/>
              </a:lnSpc>
            </a:pPr>
            <a:r>
              <a:rPr lang="en-US" sz="3600" dirty="0">
                <a:solidFill>
                  <a:schemeClr val="bg1"/>
                </a:solidFill>
              </a:rPr>
              <a:t>Ephesians 1:15-20</a:t>
            </a:r>
          </a:p>
          <a:p>
            <a:pPr>
              <a:lnSpc>
                <a:spcPct val="90000"/>
              </a:lnSpc>
            </a:pPr>
            <a:r>
              <a:rPr lang="en-US" sz="3200" dirty="0">
                <a:solidFill>
                  <a:schemeClr val="bg1"/>
                </a:solidFill>
              </a:rPr>
              <a:t>18 the eyes of your understanding being enlightened; that you may know what is the hope of His calling, what are the riches of the glory of His inheritance in the saints, </a:t>
            </a:r>
          </a:p>
          <a:p>
            <a:pPr>
              <a:lnSpc>
                <a:spcPct val="90000"/>
              </a:lnSpc>
            </a:pPr>
            <a:r>
              <a:rPr lang="en-US" sz="3200" dirty="0">
                <a:solidFill>
                  <a:schemeClr val="bg1"/>
                </a:solidFill>
              </a:rPr>
              <a:t>19 and what is the exceeding greatness of His power toward us who believe, according to the working of His mighty power </a:t>
            </a:r>
          </a:p>
          <a:p>
            <a:pPr>
              <a:lnSpc>
                <a:spcPct val="90000"/>
              </a:lnSpc>
            </a:pPr>
            <a:r>
              <a:rPr lang="en-US" sz="3200" dirty="0">
                <a:solidFill>
                  <a:schemeClr val="bg1"/>
                </a:solidFill>
              </a:rPr>
              <a:t>20 which He worked in Christ when He raised Him from the dead and seated Him at His right hand in the heavenly places, </a:t>
            </a:r>
          </a:p>
        </p:txBody>
      </p:sp>
    </p:spTree>
    <p:extLst>
      <p:ext uri="{BB962C8B-B14F-4D97-AF65-F5344CB8AC3E}">
        <p14:creationId xmlns:p14="http://schemas.microsoft.com/office/powerpoint/2010/main" val="267075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CA15C-F297-604C-1A31-C1728D86F8B8}"/>
            </a:ext>
          </a:extLst>
        </p:cNvPr>
        <p:cNvGrpSpPr/>
        <p:nvPr/>
      </p:nvGrpSpPr>
      <p:grpSpPr>
        <a:xfrm>
          <a:off x="0" y="0"/>
          <a:ext cx="0" cy="0"/>
          <a:chOff x="0" y="0"/>
          <a:chExt cx="0" cy="0"/>
        </a:xfrm>
      </p:grpSpPr>
      <p:pic>
        <p:nvPicPr>
          <p:cNvPr id="5" name="Picture 4" descr="A bald eagle with a crowd of people&#10;&#10;AI-generated content may be incorrect.">
            <a:extLst>
              <a:ext uri="{FF2B5EF4-FFF2-40B4-BE49-F238E27FC236}">
                <a16:creationId xmlns:a16="http://schemas.microsoft.com/office/drawing/2014/main" id="{AB9665D1-D7E7-DB7A-5301-DFF18817CE6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FC61419-8C9E-365B-0846-E2F4ED0B316D}"/>
              </a:ext>
            </a:extLst>
          </p:cNvPr>
          <p:cNvSpPr txBox="1"/>
          <p:nvPr/>
        </p:nvSpPr>
        <p:spPr>
          <a:xfrm>
            <a:off x="592898" y="2136338"/>
            <a:ext cx="6651050" cy="2585323"/>
          </a:xfrm>
          <a:prstGeom prst="rect">
            <a:avLst/>
          </a:prstGeom>
          <a:noFill/>
        </p:spPr>
        <p:txBody>
          <a:bodyPr wrap="square" rtlCol="0">
            <a:spAutoFit/>
          </a:bodyPr>
          <a:lstStyle/>
          <a:p>
            <a:pPr marL="355600" indent="-355600">
              <a:lnSpc>
                <a:spcPct val="90000"/>
              </a:lnSpc>
              <a:buFont typeface="Arial" panose="020B0604020202020204" pitchFamily="34" charset="0"/>
              <a:buChar char="•"/>
            </a:pPr>
            <a:r>
              <a:rPr lang="en-US" sz="3600" b="1" dirty="0">
                <a:solidFill>
                  <a:schemeClr val="bg1"/>
                </a:solidFill>
              </a:rPr>
              <a:t>Know His Person (“know Him”)</a:t>
            </a:r>
          </a:p>
          <a:p>
            <a:pPr marL="355600" indent="-355600">
              <a:lnSpc>
                <a:spcPct val="90000"/>
              </a:lnSpc>
              <a:buFont typeface="Arial" panose="020B0604020202020204" pitchFamily="34" charset="0"/>
              <a:buChar char="•"/>
            </a:pPr>
            <a:r>
              <a:rPr lang="en-US" sz="3600" b="1" dirty="0">
                <a:solidFill>
                  <a:schemeClr val="bg1"/>
                </a:solidFill>
              </a:rPr>
              <a:t>Know His Purpose</a:t>
            </a:r>
          </a:p>
          <a:p>
            <a:pPr marL="355600" indent="-355600">
              <a:lnSpc>
                <a:spcPct val="90000"/>
              </a:lnSpc>
              <a:buFont typeface="Arial" panose="020B0604020202020204" pitchFamily="34" charset="0"/>
              <a:buChar char="•"/>
            </a:pPr>
            <a:r>
              <a:rPr lang="en-US" sz="3600" b="1" dirty="0">
                <a:solidFill>
                  <a:schemeClr val="bg1"/>
                </a:solidFill>
              </a:rPr>
              <a:t>Know His Provision </a:t>
            </a:r>
          </a:p>
          <a:p>
            <a:pPr>
              <a:lnSpc>
                <a:spcPct val="90000"/>
              </a:lnSpc>
            </a:pPr>
            <a:r>
              <a:rPr lang="en-US" sz="3600" b="1" dirty="0">
                <a:solidFill>
                  <a:schemeClr val="bg1"/>
                </a:solidFill>
              </a:rPr>
              <a:t>   (His inheritance for His people)</a:t>
            </a:r>
          </a:p>
          <a:p>
            <a:pPr marL="355600" indent="-355600">
              <a:lnSpc>
                <a:spcPct val="90000"/>
              </a:lnSpc>
              <a:buFont typeface="Arial" panose="020B0604020202020204" pitchFamily="34" charset="0"/>
              <a:buChar char="•"/>
            </a:pPr>
            <a:r>
              <a:rPr lang="en-US" sz="3600" b="1" dirty="0">
                <a:solidFill>
                  <a:schemeClr val="bg1"/>
                </a:solidFill>
              </a:rPr>
              <a:t>Know His Power</a:t>
            </a:r>
          </a:p>
        </p:txBody>
      </p:sp>
    </p:spTree>
    <p:extLst>
      <p:ext uri="{BB962C8B-B14F-4D97-AF65-F5344CB8AC3E}">
        <p14:creationId xmlns:p14="http://schemas.microsoft.com/office/powerpoint/2010/main" val="109076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558C1-635D-4AE9-0D97-A1F2EA52DE79}"/>
            </a:ext>
          </a:extLst>
        </p:cNvPr>
        <p:cNvGrpSpPr/>
        <p:nvPr/>
      </p:nvGrpSpPr>
      <p:grpSpPr>
        <a:xfrm>
          <a:off x="0" y="0"/>
          <a:ext cx="0" cy="0"/>
          <a:chOff x="0" y="0"/>
          <a:chExt cx="0" cy="0"/>
        </a:xfrm>
      </p:grpSpPr>
      <p:pic>
        <p:nvPicPr>
          <p:cNvPr id="5" name="Picture 4" descr="A bald eagle with a crowd of people&#10;&#10;AI-generated content may be incorrect.">
            <a:extLst>
              <a:ext uri="{FF2B5EF4-FFF2-40B4-BE49-F238E27FC236}">
                <a16:creationId xmlns:a16="http://schemas.microsoft.com/office/drawing/2014/main" id="{58071C88-4658-0B14-1A99-99007FE777F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CD5C3A2-42A5-9347-1603-B9C02F6B1799}"/>
              </a:ext>
            </a:extLst>
          </p:cNvPr>
          <p:cNvSpPr txBox="1"/>
          <p:nvPr/>
        </p:nvSpPr>
        <p:spPr>
          <a:xfrm>
            <a:off x="616649" y="2385637"/>
            <a:ext cx="5974156" cy="2086725"/>
          </a:xfrm>
          <a:prstGeom prst="rect">
            <a:avLst/>
          </a:prstGeom>
          <a:noFill/>
        </p:spPr>
        <p:txBody>
          <a:bodyPr wrap="square" rtlCol="0">
            <a:spAutoFit/>
          </a:bodyPr>
          <a:lstStyle/>
          <a:p>
            <a:pPr>
              <a:lnSpc>
                <a:spcPct val="90000"/>
              </a:lnSpc>
            </a:pPr>
            <a:r>
              <a:rPr lang="en-US" sz="3600" b="1" dirty="0">
                <a:solidFill>
                  <a:schemeClr val="bg1"/>
                </a:solidFill>
              </a:rPr>
              <a:t>2. THE SPIRIT OF REVELATION BRINGS AN UNDERSTANDING OF THE MYSTERIES OF THE KINGDOM</a:t>
            </a:r>
            <a:endParaRPr lang="en-IN" sz="3200" b="1" dirty="0">
              <a:solidFill>
                <a:schemeClr val="bg1"/>
              </a:solidFill>
            </a:endParaRPr>
          </a:p>
        </p:txBody>
      </p:sp>
    </p:spTree>
    <p:extLst>
      <p:ext uri="{BB962C8B-B14F-4D97-AF65-F5344CB8AC3E}">
        <p14:creationId xmlns:p14="http://schemas.microsoft.com/office/powerpoint/2010/main" val="10913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2F99-0F8D-F60F-0B7C-B0219F11320D}"/>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4DBB5A3F-BB34-AC74-66EC-1610AFF8E4C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5B0B63F-C29A-DB56-BC60-21744AC1A482}"/>
              </a:ext>
            </a:extLst>
          </p:cNvPr>
          <p:cNvSpPr txBox="1"/>
          <p:nvPr/>
        </p:nvSpPr>
        <p:spPr>
          <a:xfrm>
            <a:off x="548268" y="1360741"/>
            <a:ext cx="6542764" cy="4136517"/>
          </a:xfrm>
          <a:prstGeom prst="rect">
            <a:avLst/>
          </a:prstGeom>
          <a:noFill/>
        </p:spPr>
        <p:txBody>
          <a:bodyPr wrap="square" rtlCol="0">
            <a:spAutoFit/>
          </a:bodyPr>
          <a:lstStyle/>
          <a:p>
            <a:pPr>
              <a:lnSpc>
                <a:spcPct val="90000"/>
              </a:lnSpc>
            </a:pPr>
            <a:r>
              <a:rPr lang="en-US" sz="3600" dirty="0">
                <a:solidFill>
                  <a:schemeClr val="bg1"/>
                </a:solidFill>
              </a:rPr>
              <a:t>Matthew 13:10-13</a:t>
            </a:r>
          </a:p>
          <a:p>
            <a:pPr>
              <a:lnSpc>
                <a:spcPct val="90000"/>
              </a:lnSpc>
            </a:pPr>
            <a:r>
              <a:rPr lang="en-US" sz="3200" dirty="0">
                <a:solidFill>
                  <a:schemeClr val="bg1"/>
                </a:solidFill>
              </a:rPr>
              <a:t>10 And the disciples came and said to Him, "Why do You speak to them in parables?" </a:t>
            </a:r>
          </a:p>
          <a:p>
            <a:pPr>
              <a:lnSpc>
                <a:spcPct val="90000"/>
              </a:lnSpc>
            </a:pPr>
            <a:r>
              <a:rPr lang="en-US" sz="3200" dirty="0">
                <a:solidFill>
                  <a:schemeClr val="bg1"/>
                </a:solidFill>
              </a:rPr>
              <a:t>11 He answered and said to them, "Because it has been given to you to know the mysteries of the kingdom of heaven, but to them it has not been given. </a:t>
            </a:r>
          </a:p>
        </p:txBody>
      </p:sp>
    </p:spTree>
    <p:extLst>
      <p:ext uri="{BB962C8B-B14F-4D97-AF65-F5344CB8AC3E}">
        <p14:creationId xmlns:p14="http://schemas.microsoft.com/office/powerpoint/2010/main" val="12959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53C13-78B7-9944-37EB-5887C583E3F7}"/>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53100791-FE59-E95F-2533-590BFB99562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CB058EA-612E-597B-2568-1652B9DF2CDC}"/>
              </a:ext>
            </a:extLst>
          </p:cNvPr>
          <p:cNvSpPr txBox="1"/>
          <p:nvPr/>
        </p:nvSpPr>
        <p:spPr>
          <a:xfrm>
            <a:off x="524518" y="1139142"/>
            <a:ext cx="6542764" cy="4579715"/>
          </a:xfrm>
          <a:prstGeom prst="rect">
            <a:avLst/>
          </a:prstGeom>
          <a:noFill/>
        </p:spPr>
        <p:txBody>
          <a:bodyPr wrap="square" rtlCol="0">
            <a:spAutoFit/>
          </a:bodyPr>
          <a:lstStyle/>
          <a:p>
            <a:pPr>
              <a:lnSpc>
                <a:spcPct val="90000"/>
              </a:lnSpc>
            </a:pPr>
            <a:r>
              <a:rPr lang="en-US" sz="3600" dirty="0">
                <a:solidFill>
                  <a:schemeClr val="bg1"/>
                </a:solidFill>
              </a:rPr>
              <a:t>Matthew 13:10-13</a:t>
            </a:r>
          </a:p>
          <a:p>
            <a:pPr>
              <a:lnSpc>
                <a:spcPct val="90000"/>
              </a:lnSpc>
            </a:pPr>
            <a:r>
              <a:rPr lang="en-US" sz="3200" dirty="0">
                <a:solidFill>
                  <a:schemeClr val="bg1"/>
                </a:solidFill>
              </a:rPr>
              <a:t>12 For whoever has, to him more will be given, and he will have abundance; but whoever does not have, even what he has will be taken away from him. </a:t>
            </a:r>
          </a:p>
          <a:p>
            <a:pPr>
              <a:lnSpc>
                <a:spcPct val="90000"/>
              </a:lnSpc>
            </a:pPr>
            <a:r>
              <a:rPr lang="en-US" sz="3200" dirty="0">
                <a:solidFill>
                  <a:schemeClr val="bg1"/>
                </a:solidFill>
              </a:rPr>
              <a:t>13 Therefore I speak to them in parables, because seeing they do not see, and hearing they do not hear, nor do they understand. </a:t>
            </a:r>
          </a:p>
        </p:txBody>
      </p:sp>
    </p:spTree>
    <p:extLst>
      <p:ext uri="{BB962C8B-B14F-4D97-AF65-F5344CB8AC3E}">
        <p14:creationId xmlns:p14="http://schemas.microsoft.com/office/powerpoint/2010/main" val="39756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BDE5-1409-404E-9BC2-D13FB668B612}"/>
            </a:ext>
          </a:extLst>
        </p:cNvPr>
        <p:cNvGrpSpPr/>
        <p:nvPr/>
      </p:nvGrpSpPr>
      <p:grpSpPr>
        <a:xfrm>
          <a:off x="0" y="0"/>
          <a:ext cx="0" cy="0"/>
          <a:chOff x="0" y="0"/>
          <a:chExt cx="0" cy="0"/>
        </a:xfrm>
      </p:grpSpPr>
      <p:pic>
        <p:nvPicPr>
          <p:cNvPr id="5" name="Picture 4" descr="A bald eagle with a crowd of people&#10;&#10;AI-generated content may be incorrect.">
            <a:extLst>
              <a:ext uri="{FF2B5EF4-FFF2-40B4-BE49-F238E27FC236}">
                <a16:creationId xmlns:a16="http://schemas.microsoft.com/office/drawing/2014/main" id="{98267D5C-A3CD-B200-3C38-03F62AD52E3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2824FBF-B2C1-EE51-136E-C97144391FE8}"/>
              </a:ext>
            </a:extLst>
          </p:cNvPr>
          <p:cNvSpPr txBox="1"/>
          <p:nvPr/>
        </p:nvSpPr>
        <p:spPr>
          <a:xfrm>
            <a:off x="616649" y="2385637"/>
            <a:ext cx="6366042" cy="2086725"/>
          </a:xfrm>
          <a:prstGeom prst="rect">
            <a:avLst/>
          </a:prstGeom>
          <a:noFill/>
        </p:spPr>
        <p:txBody>
          <a:bodyPr wrap="square" rtlCol="0">
            <a:spAutoFit/>
          </a:bodyPr>
          <a:lstStyle/>
          <a:p>
            <a:pPr>
              <a:lnSpc>
                <a:spcPct val="90000"/>
              </a:lnSpc>
            </a:pPr>
            <a:r>
              <a:rPr lang="en-US" sz="3600" b="1" dirty="0">
                <a:solidFill>
                  <a:schemeClr val="bg1"/>
                </a:solidFill>
              </a:rPr>
              <a:t>3. THE SPIRIT OF REVELATION EXPRESSED THROUGH REVELATORY GIFTS OF THE SPIRIT IMPACTS PEOPLE’S LIVES</a:t>
            </a:r>
            <a:endParaRPr lang="en-IN" sz="3200" b="1" dirty="0">
              <a:solidFill>
                <a:schemeClr val="bg1"/>
              </a:solidFill>
            </a:endParaRPr>
          </a:p>
        </p:txBody>
      </p:sp>
    </p:spTree>
    <p:extLst>
      <p:ext uri="{BB962C8B-B14F-4D97-AF65-F5344CB8AC3E}">
        <p14:creationId xmlns:p14="http://schemas.microsoft.com/office/powerpoint/2010/main" val="62057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15609</TotalTime>
  <Words>694</Words>
  <Application>Microsoft Macintosh PowerPoint</Application>
  <PresentationFormat>Widescreen</PresentationFormat>
  <Paragraphs>67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2946</cp:revision>
  <dcterms:created xsi:type="dcterms:W3CDTF">2022-04-28T10:27:37Z</dcterms:created>
  <dcterms:modified xsi:type="dcterms:W3CDTF">2025-10-16T10:05:12Z</dcterms:modified>
</cp:coreProperties>
</file>