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7" r:id="rId2"/>
    <p:sldId id="320" r:id="rId3"/>
    <p:sldId id="349" r:id="rId4"/>
    <p:sldId id="352" r:id="rId5"/>
    <p:sldId id="348"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18"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DCDC-9D99-EE8A-58A0-092CEC3C6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D2839-DD54-1DEA-0BAE-FE88CC22C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4515A-7F3D-6E41-0A59-2BBC46A6E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7B1E2E-83DC-CC99-FA25-5267074BB352}"/>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49069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E766-6BD1-4F6A-A6B4-90AF76091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630D5-85AA-821B-C533-612FAD7C8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70015-7C22-F288-E753-BF3B84DA01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2CE9D0-A113-CEC3-62B6-3B74135DDDC4}"/>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62530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4BAE-76E8-4173-8ADB-433E22C12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78C2B-5E82-A05F-1037-B6FC31140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62D5D-1A40-B684-3437-C426868879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55B0AB-1C72-9DA5-F510-279E8A815E8C}"/>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945422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1ACAB-336A-D42B-A708-716186282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8441D-F027-5CC4-15B8-964F8989C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5AD32-4260-F014-81A4-3AC0DDF63B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8F91D5-C6B8-6BE0-E4AB-AB36FF987E68}"/>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401507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B9D62-6C5E-43DD-32F4-FD99C6B29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D8FD8-E82C-2308-7FE8-0CC1081CE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8F467-2070-7042-B521-D0698ED39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55F141-1511-94B3-9CED-1C7EDC4C00EA}"/>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39900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0E98F-E948-45AF-44B9-D20579A16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A4707-352D-6D8F-FB10-FF32395C1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D7F82-080E-8D4E-1D37-CB296C8E98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77E9E-88D1-B02F-3611-53A8D72337C5}"/>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48077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69BCD-462F-891D-7C77-886D5D1A3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B3B-6666-482E-5899-BF4ABE11D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A0DF8-551F-97CE-32B1-6B4E35FDBC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2D78A4-EFD9-14EE-105F-85134B5AAB31}"/>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402344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C2DC-B8F3-331F-DD44-BA65DF518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F1E59-E45E-B1A5-5AD0-12752431D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2511D-8349-945E-3019-259EAA41D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B9870-FDA3-2C93-3AD4-9F59D5454702}"/>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09983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C2F1-8B33-37B2-F916-5460EDD39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82810-ADF6-6CA8-889D-93E99D00C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34BC2-38A4-92F7-72A5-CFE964EC8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F4A9DA-273F-69BD-81FC-8626B2878CAA}"/>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97501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2B8D-B2BD-FF42-2E96-E104138E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20EE4-8BBE-9976-7F83-0ABF969C1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A2D14-A94A-2948-005F-F1AA7BB82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1FDDB6-310E-387F-A5C2-27CB9FAEF98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50915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E9B10-084E-C94D-51DB-35B1FE9D1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DED5F-6909-F9B3-016C-88FAC1A6C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ADD7B-3804-62B9-5644-200A0E78B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0EBE30-5D8D-90B5-2538-FD330F607047}"/>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35210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557C-32B1-4BC4-DBED-797609551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62B27-7A96-50E4-AC62-BCE8A1F1A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8C47C-534C-1C09-EDC7-2B4939362B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810EDB-DAC1-6F5E-E158-97D592F0328A}"/>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52606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B34EC-2B62-3122-9457-F59E59E6B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D1B70-826D-B3B3-6F6F-559B1728B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C9CE4-1C00-B7F9-F906-5D3F10E61C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E9533-CF10-54E6-2DCF-AD4B714277B1}"/>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08012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8A789-E00C-C18A-5054-790A7CECC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548D2-A0A5-4F33-3C26-8C5F760B4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C3CF8-33AF-5B03-6329-D55475EAE9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14C750-501A-5B72-7623-E3F4309E4FFC}"/>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346908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07AF-76D0-91BE-E337-1798903C7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B36EC-3EAB-D323-3F27-44452CEBE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6595D-86D8-72CA-DA11-69FA03FD40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BD91F6-8A98-3BA1-574A-766411393EB8}"/>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331506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CB0B-002B-BB62-B706-527EB4772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E110F-0AF1-F38E-BB4A-0592C2B9B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4F162-950F-0610-4155-EA73353D26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ADA17-B7D4-C405-5ACD-97A9BA621CDF}"/>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940696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62BDE-B412-7BD9-0639-FEFF76D7A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D1E77-F5B5-EC24-5893-DC6567145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596EE-804D-9144-CE64-F7C48A5B28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79CBE5-4BB0-0D90-BA28-81578B90E6A7}"/>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262191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9852-0BA9-BD85-DDFC-68624BABA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5A6A1-B870-A82E-B54D-F5981DD47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AF133-0248-FD30-347B-B38B19D0B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5651AC-22E0-E167-344E-88BCAC4E11A3}"/>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227144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FFF9-1D43-5A4E-9E7A-30E4B605C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2B35F-B8A3-3613-0EC6-3C0797435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6CD88-4F07-C23A-A74F-6A0657F8F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51EA0F-4F9C-C6AF-8DC0-6456693B84DD}"/>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2141463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D261-D12F-0FF0-C33C-FCCFCD2B6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F610E-88E4-2B16-22D9-E2F285D24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7947F-57BA-579E-7618-4CCAB4C201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E6309F-ADDA-3D42-70DC-5A3FA787F110}"/>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368621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2E73-BCDA-4FB9-F0DC-39DA94646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80E43-FC08-0426-0D68-50199801A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668F6-380C-8DE4-C5FF-69BD434995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2A4A9-8452-AA33-856B-A55305787749}"/>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22748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78089-2B8D-FF30-E654-CA083869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2D508-3268-9D75-9240-F52CC31A6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B5336-93C0-DDFE-D9FA-8403A8E9C8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DC3118-4096-1EAD-796D-188401E10E2E}"/>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06850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48360-EC3A-20EB-044B-92E5114BF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8EBF5-B862-9A22-7896-48C91ECEA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16EE3-4490-C6FE-4F87-51BFD14B6A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FD801-9E44-7B12-356D-9E3472CB5CC8}"/>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72672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E8ABF-79F4-D7EF-68AC-A5FF11692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77929-22CC-9878-B6B2-92C77C429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643A9-B362-B2A9-2F14-299C924BFD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F587F7-EFA5-A2D2-7269-681597A0B372}"/>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36236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949C9-1029-47C5-2446-31E7F8791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187C1-9873-200C-A113-4C3126997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B4E28-5B97-D1D2-D24D-E001264AF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1CE93E-2346-053D-9B90-6B681E4395F0}"/>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81438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10/9/25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10/9/25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ald eagle with white text&#10;&#10;AI-generated content may be incorrect.">
            <a:extLst>
              <a:ext uri="{FF2B5EF4-FFF2-40B4-BE49-F238E27FC236}">
                <a16:creationId xmlns:a16="http://schemas.microsoft.com/office/drawing/2014/main" id="{C62E917E-630C-3CA7-4B0D-7510D6F8A74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34699-C7F5-4B73-7079-9AFAF51E1E9D}"/>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16EEBDEA-C460-FE22-C4F4-EBF29C74F21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5338B12-E848-D514-CF87-0534F56F2E4B}"/>
              </a:ext>
            </a:extLst>
          </p:cNvPr>
          <p:cNvSpPr txBox="1"/>
          <p:nvPr/>
        </p:nvSpPr>
        <p:spPr>
          <a:xfrm>
            <a:off x="496864" y="474345"/>
            <a:ext cx="6642972" cy="5909310"/>
          </a:xfrm>
          <a:prstGeom prst="rect">
            <a:avLst/>
          </a:prstGeom>
          <a:noFill/>
        </p:spPr>
        <p:txBody>
          <a:bodyPr wrap="square" rtlCol="0">
            <a:spAutoFit/>
          </a:bodyPr>
          <a:lstStyle/>
          <a:p>
            <a:pPr>
              <a:lnSpc>
                <a:spcPct val="90000"/>
              </a:lnSpc>
            </a:pPr>
            <a:r>
              <a:rPr lang="en-US" sz="3600" dirty="0">
                <a:solidFill>
                  <a:schemeClr val="bg1"/>
                </a:solidFill>
              </a:rPr>
              <a:t>Exodus 31:3,4,6</a:t>
            </a:r>
          </a:p>
          <a:p>
            <a:pPr>
              <a:lnSpc>
                <a:spcPct val="90000"/>
              </a:lnSpc>
            </a:pPr>
            <a:r>
              <a:rPr lang="en-US" sz="3200" dirty="0">
                <a:solidFill>
                  <a:schemeClr val="bg1"/>
                </a:solidFill>
              </a:rPr>
              <a:t>3 And I have filled him with the Spirit of God, in wisdom, in understanding, in knowledge, and in all manner of workmanship, </a:t>
            </a:r>
          </a:p>
          <a:p>
            <a:pPr>
              <a:lnSpc>
                <a:spcPct val="90000"/>
              </a:lnSpc>
            </a:pPr>
            <a:r>
              <a:rPr lang="en-US" sz="3200" dirty="0">
                <a:solidFill>
                  <a:schemeClr val="bg1"/>
                </a:solidFill>
              </a:rPr>
              <a:t>4 to design artistic works, to work in gold, in silver, in bronze, </a:t>
            </a:r>
          </a:p>
          <a:p>
            <a:pPr>
              <a:lnSpc>
                <a:spcPct val="90000"/>
              </a:lnSpc>
            </a:pPr>
            <a:r>
              <a:rPr lang="en-US" sz="3200" dirty="0">
                <a:solidFill>
                  <a:schemeClr val="bg1"/>
                </a:solidFill>
              </a:rPr>
              <a:t>6 "And I, indeed I, have appointed with him Aholiab the son of Ahisamach, of the tribe of Dan; and I have put wisdom in the hearts of all the gifted artisans, that they may make all that </a:t>
            </a:r>
          </a:p>
          <a:p>
            <a:pPr>
              <a:lnSpc>
                <a:spcPct val="90000"/>
              </a:lnSpc>
            </a:pPr>
            <a:r>
              <a:rPr lang="en-US" sz="3200" dirty="0">
                <a:solidFill>
                  <a:schemeClr val="bg1"/>
                </a:solidFill>
              </a:rPr>
              <a:t>I have commanded you: </a:t>
            </a:r>
          </a:p>
        </p:txBody>
      </p:sp>
    </p:spTree>
    <p:extLst>
      <p:ext uri="{BB962C8B-B14F-4D97-AF65-F5344CB8AC3E}">
        <p14:creationId xmlns:p14="http://schemas.microsoft.com/office/powerpoint/2010/main" val="351607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0AAF-DEA5-53F8-D8A6-5EDA26BD5D8B}"/>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B8E7BF77-421F-18E9-924A-28F03931172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26D9AA4-B3E3-0F42-D512-33B21D0E8B6B}"/>
              </a:ext>
            </a:extLst>
          </p:cNvPr>
          <p:cNvSpPr txBox="1"/>
          <p:nvPr/>
        </p:nvSpPr>
        <p:spPr>
          <a:xfrm>
            <a:off x="755737" y="2634936"/>
            <a:ext cx="5632538" cy="1588127"/>
          </a:xfrm>
          <a:prstGeom prst="rect">
            <a:avLst/>
          </a:prstGeom>
          <a:noFill/>
        </p:spPr>
        <p:txBody>
          <a:bodyPr wrap="square" rtlCol="0">
            <a:spAutoFit/>
          </a:bodyPr>
          <a:lstStyle/>
          <a:p>
            <a:pPr>
              <a:lnSpc>
                <a:spcPct val="90000"/>
              </a:lnSpc>
            </a:pPr>
            <a:r>
              <a:rPr lang="en-US" sz="3600" b="1" dirty="0">
                <a:solidFill>
                  <a:schemeClr val="bg1"/>
                </a:solidFill>
              </a:rPr>
              <a:t>God anoints us with the Spirit of wisdom to carry out Kingdom purposes!</a:t>
            </a:r>
            <a:endParaRPr lang="en-IN" sz="3200" b="1" dirty="0">
              <a:solidFill>
                <a:schemeClr val="bg1"/>
              </a:solidFill>
            </a:endParaRPr>
          </a:p>
        </p:txBody>
      </p:sp>
    </p:spTree>
    <p:extLst>
      <p:ext uri="{BB962C8B-B14F-4D97-AF65-F5344CB8AC3E}">
        <p14:creationId xmlns:p14="http://schemas.microsoft.com/office/powerpoint/2010/main" val="303848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97D56-3521-1653-F661-358F7DE41EC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D76EEFBD-B0BB-CADE-5B79-221EFF24A94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F190B43-AA34-99A7-3F7C-7B0B4245DB8C}"/>
              </a:ext>
            </a:extLst>
          </p:cNvPr>
          <p:cNvSpPr txBox="1"/>
          <p:nvPr/>
        </p:nvSpPr>
        <p:spPr>
          <a:xfrm>
            <a:off x="693107" y="2634936"/>
            <a:ext cx="6146104" cy="1588127"/>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enable us to carry out Kingdom purposes!</a:t>
            </a:r>
            <a:endParaRPr lang="en-IN" sz="3200" b="1" dirty="0">
              <a:solidFill>
                <a:schemeClr val="bg1"/>
              </a:solidFill>
            </a:endParaRPr>
          </a:p>
        </p:txBody>
      </p:sp>
    </p:spTree>
    <p:extLst>
      <p:ext uri="{BB962C8B-B14F-4D97-AF65-F5344CB8AC3E}">
        <p14:creationId xmlns:p14="http://schemas.microsoft.com/office/powerpoint/2010/main" val="184661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06A26-4357-D778-FBCD-1227C0D44009}"/>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FEFB9B06-A648-36EE-E907-40671073D31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8FE0B55-517A-39EB-F377-29FC2ABEB7D9}"/>
              </a:ext>
            </a:extLst>
          </p:cNvPr>
          <p:cNvSpPr txBox="1"/>
          <p:nvPr/>
        </p:nvSpPr>
        <p:spPr>
          <a:xfrm>
            <a:off x="559494" y="1803939"/>
            <a:ext cx="6642972" cy="3250121"/>
          </a:xfrm>
          <a:prstGeom prst="rect">
            <a:avLst/>
          </a:prstGeom>
          <a:noFill/>
        </p:spPr>
        <p:txBody>
          <a:bodyPr wrap="square" rtlCol="0">
            <a:spAutoFit/>
          </a:bodyPr>
          <a:lstStyle/>
          <a:p>
            <a:pPr>
              <a:lnSpc>
                <a:spcPct val="90000"/>
              </a:lnSpc>
            </a:pPr>
            <a:r>
              <a:rPr lang="en-US" sz="3600" dirty="0">
                <a:solidFill>
                  <a:schemeClr val="bg1"/>
                </a:solidFill>
              </a:rPr>
              <a:t>Exodus 35:10,20,21,26</a:t>
            </a:r>
          </a:p>
          <a:p>
            <a:pPr>
              <a:lnSpc>
                <a:spcPct val="90000"/>
              </a:lnSpc>
            </a:pPr>
            <a:r>
              <a:rPr lang="en-US" sz="3200" dirty="0">
                <a:solidFill>
                  <a:schemeClr val="bg1"/>
                </a:solidFill>
              </a:rPr>
              <a:t>10 'All who are gifted artisans among you shall come and make all that the LORD has commanded: </a:t>
            </a:r>
          </a:p>
          <a:p>
            <a:pPr>
              <a:lnSpc>
                <a:spcPct val="90000"/>
              </a:lnSpc>
            </a:pPr>
            <a:r>
              <a:rPr lang="en-US" sz="3200" dirty="0">
                <a:solidFill>
                  <a:schemeClr val="bg1"/>
                </a:solidFill>
              </a:rPr>
              <a:t>20 And all the congregation of the children of Israel departed from the presence of Moses. </a:t>
            </a:r>
          </a:p>
        </p:txBody>
      </p:sp>
    </p:spTree>
    <p:extLst>
      <p:ext uri="{BB962C8B-B14F-4D97-AF65-F5344CB8AC3E}">
        <p14:creationId xmlns:p14="http://schemas.microsoft.com/office/powerpoint/2010/main" val="238179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0BA14-73D5-ED97-D006-00B1C18054AB}"/>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E32D9787-2001-C16A-8B5D-05D9784F604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8C8C01C-9A98-6E29-CE9E-65F89F4D6EF5}"/>
              </a:ext>
            </a:extLst>
          </p:cNvPr>
          <p:cNvSpPr txBox="1"/>
          <p:nvPr/>
        </p:nvSpPr>
        <p:spPr>
          <a:xfrm>
            <a:off x="521916" y="1139142"/>
            <a:ext cx="6642972" cy="4579715"/>
          </a:xfrm>
          <a:prstGeom prst="rect">
            <a:avLst/>
          </a:prstGeom>
          <a:noFill/>
        </p:spPr>
        <p:txBody>
          <a:bodyPr wrap="square" rtlCol="0">
            <a:spAutoFit/>
          </a:bodyPr>
          <a:lstStyle/>
          <a:p>
            <a:pPr>
              <a:lnSpc>
                <a:spcPct val="90000"/>
              </a:lnSpc>
            </a:pPr>
            <a:r>
              <a:rPr lang="en-US" sz="3600" dirty="0">
                <a:solidFill>
                  <a:schemeClr val="bg1"/>
                </a:solidFill>
              </a:rPr>
              <a:t>Exodus 35:10,20,21,26</a:t>
            </a:r>
          </a:p>
          <a:p>
            <a:pPr>
              <a:lnSpc>
                <a:spcPct val="90000"/>
              </a:lnSpc>
            </a:pPr>
            <a:r>
              <a:rPr lang="en-US" sz="3200" dirty="0">
                <a:solidFill>
                  <a:schemeClr val="bg1"/>
                </a:solidFill>
              </a:rPr>
              <a:t>21 Then everyone came whose heart was stirred, and everyone whose spirit was willing, and they brought the LORD's offering for the work of the tabernacle of meeting, for all its service, and for the holy garments. </a:t>
            </a:r>
          </a:p>
          <a:p>
            <a:pPr>
              <a:lnSpc>
                <a:spcPct val="90000"/>
              </a:lnSpc>
            </a:pPr>
            <a:r>
              <a:rPr lang="en-US" sz="3200" dirty="0">
                <a:solidFill>
                  <a:schemeClr val="bg1"/>
                </a:solidFill>
              </a:rPr>
              <a:t>26 And all the women whose hearts stirred with wisdom spun yarn of goats' hair. </a:t>
            </a:r>
          </a:p>
        </p:txBody>
      </p:sp>
    </p:spTree>
    <p:extLst>
      <p:ext uri="{BB962C8B-B14F-4D97-AF65-F5344CB8AC3E}">
        <p14:creationId xmlns:p14="http://schemas.microsoft.com/office/powerpoint/2010/main" val="312452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BB9E-292C-9E59-0063-AEC02D5EF87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DD63B8AC-40AA-1DD9-77DB-D8D8D892340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1B6EBA7-10B3-0306-119D-9D483E2E436A}"/>
              </a:ext>
            </a:extLst>
          </p:cNvPr>
          <p:cNvSpPr txBox="1"/>
          <p:nvPr/>
        </p:nvSpPr>
        <p:spPr>
          <a:xfrm>
            <a:off x="680581" y="2385637"/>
            <a:ext cx="6146104" cy="2086725"/>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involves diligent work to execute what God desires to be established.</a:t>
            </a:r>
            <a:endParaRPr lang="en-IN" sz="3200" b="1" dirty="0">
              <a:solidFill>
                <a:schemeClr val="bg1"/>
              </a:solidFill>
            </a:endParaRPr>
          </a:p>
        </p:txBody>
      </p:sp>
    </p:spTree>
    <p:extLst>
      <p:ext uri="{BB962C8B-B14F-4D97-AF65-F5344CB8AC3E}">
        <p14:creationId xmlns:p14="http://schemas.microsoft.com/office/powerpoint/2010/main" val="1345739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962C-BF8F-EBC0-A117-5F4A0AB2C065}"/>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7F00ECC8-6908-5C06-D640-36D00BEEC4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A8F65A7-4F94-036B-BCA6-77A8E0BD7A4E}"/>
              </a:ext>
            </a:extLst>
          </p:cNvPr>
          <p:cNvSpPr txBox="1"/>
          <p:nvPr/>
        </p:nvSpPr>
        <p:spPr>
          <a:xfrm>
            <a:off x="521916" y="1582340"/>
            <a:ext cx="6642972" cy="3693319"/>
          </a:xfrm>
          <a:prstGeom prst="rect">
            <a:avLst/>
          </a:prstGeom>
          <a:noFill/>
        </p:spPr>
        <p:txBody>
          <a:bodyPr wrap="square" rtlCol="0">
            <a:spAutoFit/>
          </a:bodyPr>
          <a:lstStyle/>
          <a:p>
            <a:pPr>
              <a:lnSpc>
                <a:spcPct val="90000"/>
              </a:lnSpc>
            </a:pPr>
            <a:r>
              <a:rPr lang="en-US" sz="3600" dirty="0">
                <a:solidFill>
                  <a:schemeClr val="bg1"/>
                </a:solidFill>
              </a:rPr>
              <a:t>Exodus 35:31,34</a:t>
            </a:r>
          </a:p>
          <a:p>
            <a:pPr>
              <a:lnSpc>
                <a:spcPct val="90000"/>
              </a:lnSpc>
            </a:pPr>
            <a:r>
              <a:rPr lang="en-US" sz="3200" dirty="0">
                <a:solidFill>
                  <a:schemeClr val="bg1"/>
                </a:solidFill>
              </a:rPr>
              <a:t>31 and He has filled him with the Spirit of God, in wisdom and understanding, in knowledge and all manner of workmanship, </a:t>
            </a:r>
          </a:p>
          <a:p>
            <a:pPr>
              <a:lnSpc>
                <a:spcPct val="90000"/>
              </a:lnSpc>
            </a:pPr>
            <a:r>
              <a:rPr lang="en-US" sz="3200" dirty="0">
                <a:solidFill>
                  <a:schemeClr val="bg1"/>
                </a:solidFill>
              </a:rPr>
              <a:t>34 "And He has put in his heart the ability to teach, in him and Aholiab the son of Ahisamach, of the tribe of Dan. </a:t>
            </a:r>
          </a:p>
        </p:txBody>
      </p:sp>
    </p:spTree>
    <p:extLst>
      <p:ext uri="{BB962C8B-B14F-4D97-AF65-F5344CB8AC3E}">
        <p14:creationId xmlns:p14="http://schemas.microsoft.com/office/powerpoint/2010/main" val="35141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27E9-BF52-0B5D-10A2-8B4DB7E52BDF}"/>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D8BC64E6-791B-4206-74B5-22DC1C8BF57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CB8A857-350C-2DDE-D5A4-E7EA330A4DE0}"/>
              </a:ext>
            </a:extLst>
          </p:cNvPr>
          <p:cNvSpPr txBox="1"/>
          <p:nvPr/>
        </p:nvSpPr>
        <p:spPr>
          <a:xfrm>
            <a:off x="680581" y="2385637"/>
            <a:ext cx="6146104" cy="2086725"/>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empowers us to impart, equip and nurture skill in others.</a:t>
            </a:r>
            <a:endParaRPr lang="en-IN" sz="3200" b="1" dirty="0">
              <a:solidFill>
                <a:schemeClr val="bg1"/>
              </a:solidFill>
            </a:endParaRPr>
          </a:p>
        </p:txBody>
      </p:sp>
    </p:spTree>
    <p:extLst>
      <p:ext uri="{BB962C8B-B14F-4D97-AF65-F5344CB8AC3E}">
        <p14:creationId xmlns:p14="http://schemas.microsoft.com/office/powerpoint/2010/main" val="400416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D6FC5-D7B6-464E-FD77-C60E73B13FDA}"/>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DA112C51-E2BB-F528-F063-BBB66A6B3A0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05A7F37-4301-5E76-654E-D03BB1767A5D}"/>
              </a:ext>
            </a:extLst>
          </p:cNvPr>
          <p:cNvSpPr txBox="1"/>
          <p:nvPr/>
        </p:nvSpPr>
        <p:spPr>
          <a:xfrm>
            <a:off x="521916" y="2025539"/>
            <a:ext cx="6642972" cy="2806922"/>
          </a:xfrm>
          <a:prstGeom prst="rect">
            <a:avLst/>
          </a:prstGeom>
          <a:noFill/>
        </p:spPr>
        <p:txBody>
          <a:bodyPr wrap="square" rtlCol="0">
            <a:spAutoFit/>
          </a:bodyPr>
          <a:lstStyle/>
          <a:p>
            <a:pPr>
              <a:lnSpc>
                <a:spcPct val="90000"/>
              </a:lnSpc>
            </a:pPr>
            <a:r>
              <a:rPr lang="en-US" sz="3600" dirty="0">
                <a:solidFill>
                  <a:schemeClr val="bg1"/>
                </a:solidFill>
              </a:rPr>
              <a:t>Deuteronomy 34:9</a:t>
            </a:r>
          </a:p>
          <a:p>
            <a:pPr>
              <a:lnSpc>
                <a:spcPct val="90000"/>
              </a:lnSpc>
            </a:pPr>
            <a:r>
              <a:rPr lang="en-US" sz="3200" dirty="0">
                <a:solidFill>
                  <a:schemeClr val="bg1"/>
                </a:solidFill>
              </a:rPr>
              <a:t>Now Joshua the son of Nun was full of the spirit of wisdom, for Moses had laid his hands on him; so the children of Israel heeded him, and did as the LORD had commanded Moses. </a:t>
            </a:r>
          </a:p>
        </p:txBody>
      </p:sp>
    </p:spTree>
    <p:extLst>
      <p:ext uri="{BB962C8B-B14F-4D97-AF65-F5344CB8AC3E}">
        <p14:creationId xmlns:p14="http://schemas.microsoft.com/office/powerpoint/2010/main" val="194308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6E03-7059-FB82-2F10-BFAFA1E6D1B5}"/>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1D02B8E0-BDEB-40CC-3937-70955095A69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5C586C9-4B8F-281D-C1D2-51B331B152F3}"/>
              </a:ext>
            </a:extLst>
          </p:cNvPr>
          <p:cNvSpPr txBox="1"/>
          <p:nvPr/>
        </p:nvSpPr>
        <p:spPr>
          <a:xfrm>
            <a:off x="643003" y="2634936"/>
            <a:ext cx="6146104" cy="1588127"/>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empowers us for leadership.</a:t>
            </a:r>
            <a:endParaRPr lang="en-IN" sz="3200" b="1" dirty="0">
              <a:solidFill>
                <a:schemeClr val="bg1"/>
              </a:solidFill>
            </a:endParaRPr>
          </a:p>
        </p:txBody>
      </p:sp>
    </p:spTree>
    <p:extLst>
      <p:ext uri="{BB962C8B-B14F-4D97-AF65-F5344CB8AC3E}">
        <p14:creationId xmlns:p14="http://schemas.microsoft.com/office/powerpoint/2010/main" val="8897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ow of books on a purple surface&#10;&#10;AI-generated content may be incorrect.">
            <a:extLst>
              <a:ext uri="{FF2B5EF4-FFF2-40B4-BE49-F238E27FC236}">
                <a16:creationId xmlns:a16="http://schemas.microsoft.com/office/drawing/2014/main" id="{3E386C70-F275-0C48-1640-100193EA3D3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D6720-21FD-74BC-2A2D-2D62221C260E}"/>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199D0DF5-B0D4-EB55-F0AF-23BC244178A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DE573BE-6449-0276-8218-316B97B43EB8}"/>
              </a:ext>
            </a:extLst>
          </p:cNvPr>
          <p:cNvSpPr txBox="1"/>
          <p:nvPr/>
        </p:nvSpPr>
        <p:spPr>
          <a:xfrm>
            <a:off x="534442" y="917543"/>
            <a:ext cx="6642972" cy="5022914"/>
          </a:xfrm>
          <a:prstGeom prst="rect">
            <a:avLst/>
          </a:prstGeom>
          <a:noFill/>
        </p:spPr>
        <p:txBody>
          <a:bodyPr wrap="square" rtlCol="0">
            <a:spAutoFit/>
          </a:bodyPr>
          <a:lstStyle/>
          <a:p>
            <a:pPr>
              <a:lnSpc>
                <a:spcPct val="90000"/>
              </a:lnSpc>
            </a:pPr>
            <a:r>
              <a:rPr lang="en-US" sz="3600" dirty="0">
                <a:solidFill>
                  <a:schemeClr val="bg1"/>
                </a:solidFill>
              </a:rPr>
              <a:t>1 Chronicles 28:12,19</a:t>
            </a:r>
          </a:p>
          <a:p>
            <a:pPr>
              <a:lnSpc>
                <a:spcPct val="90000"/>
              </a:lnSpc>
            </a:pPr>
            <a:r>
              <a:rPr lang="en-US" sz="3200" dirty="0">
                <a:solidFill>
                  <a:schemeClr val="bg1"/>
                </a:solidFill>
              </a:rPr>
              <a:t>12 and the plans for all that he had by the Spirit, of the courts of the house of the LORD, of all the chambers all around, of the treasuries of the house of God, and of the treasuries for the dedicated things; </a:t>
            </a:r>
          </a:p>
          <a:p>
            <a:pPr>
              <a:lnSpc>
                <a:spcPct val="90000"/>
              </a:lnSpc>
            </a:pPr>
            <a:r>
              <a:rPr lang="en-US" sz="3200" dirty="0">
                <a:solidFill>
                  <a:schemeClr val="bg1"/>
                </a:solidFill>
              </a:rPr>
              <a:t>19 "All this," said David, "the LORD made me understand in writing, by His hand upon me, all the works of these plans." </a:t>
            </a:r>
          </a:p>
        </p:txBody>
      </p:sp>
    </p:spTree>
    <p:extLst>
      <p:ext uri="{BB962C8B-B14F-4D97-AF65-F5344CB8AC3E}">
        <p14:creationId xmlns:p14="http://schemas.microsoft.com/office/powerpoint/2010/main" val="420908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9C8D9-18B5-CB8B-6627-C9C6263EBD4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CC465288-CD0A-2E10-3945-879C7E0A8FD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AF14F9C-9CCF-754E-535A-528E3BEEF436}"/>
              </a:ext>
            </a:extLst>
          </p:cNvPr>
          <p:cNvSpPr txBox="1"/>
          <p:nvPr/>
        </p:nvSpPr>
        <p:spPr>
          <a:xfrm>
            <a:off x="617951" y="2385637"/>
            <a:ext cx="6146104" cy="2086725"/>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empowers us beyond our natural abilities, competencies or skills.</a:t>
            </a:r>
            <a:endParaRPr lang="en-IN" sz="3200" b="1" dirty="0">
              <a:solidFill>
                <a:schemeClr val="bg1"/>
              </a:solidFill>
            </a:endParaRPr>
          </a:p>
        </p:txBody>
      </p:sp>
    </p:spTree>
    <p:extLst>
      <p:ext uri="{BB962C8B-B14F-4D97-AF65-F5344CB8AC3E}">
        <p14:creationId xmlns:p14="http://schemas.microsoft.com/office/powerpoint/2010/main" val="122939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4A24-9F27-7A5A-2177-BE5508211279}"/>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315614FF-984A-EAF1-67BE-EE5FD9E8639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30D6423-A05A-7791-5909-11E3943A597E}"/>
              </a:ext>
            </a:extLst>
          </p:cNvPr>
          <p:cNvSpPr txBox="1"/>
          <p:nvPr/>
        </p:nvSpPr>
        <p:spPr>
          <a:xfrm>
            <a:off x="521916" y="695944"/>
            <a:ext cx="6642972" cy="5466112"/>
          </a:xfrm>
          <a:prstGeom prst="rect">
            <a:avLst/>
          </a:prstGeom>
          <a:noFill/>
        </p:spPr>
        <p:txBody>
          <a:bodyPr wrap="square" rtlCol="0">
            <a:spAutoFit/>
          </a:bodyPr>
          <a:lstStyle/>
          <a:p>
            <a:pPr>
              <a:lnSpc>
                <a:spcPct val="90000"/>
              </a:lnSpc>
            </a:pPr>
            <a:r>
              <a:rPr lang="en-US" sz="3600" dirty="0">
                <a:solidFill>
                  <a:schemeClr val="bg1"/>
                </a:solidFill>
              </a:rPr>
              <a:t>Daniel 5:12,14</a:t>
            </a:r>
          </a:p>
          <a:p>
            <a:pPr>
              <a:lnSpc>
                <a:spcPct val="90000"/>
              </a:lnSpc>
            </a:pPr>
            <a:r>
              <a:rPr lang="en-US" sz="3200" dirty="0">
                <a:solidFill>
                  <a:schemeClr val="bg1"/>
                </a:solidFill>
              </a:rPr>
              <a:t>12 Inasmuch as an excellent spirit, knowledge, understanding, interpreting dreams, solving riddles, and explaining enigmas were found in this Daniel, whom the king named Belteshazzar, now let Daniel be called, and he will give the interpretation." </a:t>
            </a:r>
          </a:p>
          <a:p>
            <a:pPr>
              <a:lnSpc>
                <a:spcPct val="90000"/>
              </a:lnSpc>
            </a:pPr>
            <a:r>
              <a:rPr lang="en-US" sz="3200" dirty="0">
                <a:solidFill>
                  <a:schemeClr val="bg1"/>
                </a:solidFill>
              </a:rPr>
              <a:t>14 I have heard of you, that the Spirit of God is in you, and that light and understanding and excellent wisdom are found in you. </a:t>
            </a:r>
          </a:p>
        </p:txBody>
      </p:sp>
    </p:spTree>
    <p:extLst>
      <p:ext uri="{BB962C8B-B14F-4D97-AF65-F5344CB8AC3E}">
        <p14:creationId xmlns:p14="http://schemas.microsoft.com/office/powerpoint/2010/main" val="69514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EDFAC-FCA9-354F-A448-FEFF6A793058}"/>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5131651E-E154-5AEE-0588-A2119D98420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7A1A180-B76D-AC57-7F35-7B215B905970}"/>
              </a:ext>
            </a:extLst>
          </p:cNvPr>
          <p:cNvSpPr txBox="1"/>
          <p:nvPr/>
        </p:nvSpPr>
        <p:spPr>
          <a:xfrm>
            <a:off x="630477" y="2136338"/>
            <a:ext cx="6146104" cy="2585323"/>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impacts and influences kings, leaders, places of power and seats of authority.</a:t>
            </a:r>
            <a:endParaRPr lang="en-IN" sz="3200" b="1" dirty="0">
              <a:solidFill>
                <a:schemeClr val="bg1"/>
              </a:solidFill>
            </a:endParaRPr>
          </a:p>
        </p:txBody>
      </p:sp>
    </p:spTree>
    <p:extLst>
      <p:ext uri="{BB962C8B-B14F-4D97-AF65-F5344CB8AC3E}">
        <p14:creationId xmlns:p14="http://schemas.microsoft.com/office/powerpoint/2010/main" val="219026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381A-A15D-F872-040F-65EE443A010E}"/>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43C681A5-627C-5E2F-BAAC-A3798E505AB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5E78FC6-247B-C256-4900-BE73F8659CEF}"/>
              </a:ext>
            </a:extLst>
          </p:cNvPr>
          <p:cNvSpPr txBox="1"/>
          <p:nvPr/>
        </p:nvSpPr>
        <p:spPr>
          <a:xfrm>
            <a:off x="668055" y="3133534"/>
            <a:ext cx="6146104" cy="590931"/>
          </a:xfrm>
          <a:prstGeom prst="rect">
            <a:avLst/>
          </a:prstGeom>
          <a:noFill/>
        </p:spPr>
        <p:txBody>
          <a:bodyPr wrap="square" rtlCol="0">
            <a:spAutoFit/>
          </a:bodyPr>
          <a:lstStyle/>
          <a:p>
            <a:pPr>
              <a:lnSpc>
                <a:spcPct val="90000"/>
              </a:lnSpc>
            </a:pPr>
            <a:r>
              <a:rPr lang="en-US" sz="3600" b="1" dirty="0">
                <a:solidFill>
                  <a:schemeClr val="bg1"/>
                </a:solidFill>
              </a:rPr>
              <a:t>IN TODAY'S WORLD</a:t>
            </a:r>
            <a:endParaRPr lang="en-IN" sz="3200" b="1" dirty="0">
              <a:solidFill>
                <a:schemeClr val="bg1"/>
              </a:solidFill>
            </a:endParaRPr>
          </a:p>
        </p:txBody>
      </p:sp>
    </p:spTree>
    <p:extLst>
      <p:ext uri="{BB962C8B-B14F-4D97-AF65-F5344CB8AC3E}">
        <p14:creationId xmlns:p14="http://schemas.microsoft.com/office/powerpoint/2010/main" val="45701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742A4-2417-0562-5A0A-BF397C78C9BF}"/>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FC96BE73-D660-8D45-60B2-14421C00BE9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E5C7A40-C2C8-331E-3D69-795BF697C3CC}"/>
              </a:ext>
            </a:extLst>
          </p:cNvPr>
          <p:cNvSpPr txBox="1"/>
          <p:nvPr/>
        </p:nvSpPr>
        <p:spPr>
          <a:xfrm>
            <a:off x="668055" y="1637740"/>
            <a:ext cx="6146104" cy="3582519"/>
          </a:xfrm>
          <a:prstGeom prst="rect">
            <a:avLst/>
          </a:prstGeom>
          <a:noFill/>
        </p:spPr>
        <p:txBody>
          <a:bodyPr wrap="square" rtlCol="0">
            <a:spAutoFit/>
          </a:bodyPr>
          <a:lstStyle/>
          <a:p>
            <a:pPr>
              <a:lnSpc>
                <a:spcPct val="90000"/>
              </a:lnSpc>
            </a:pPr>
            <a:r>
              <a:rPr lang="en-US" sz="3600" b="1" dirty="0">
                <a:solidFill>
                  <a:schemeClr val="bg1"/>
                </a:solidFill>
              </a:rPr>
              <a:t>Proverbs 8:12-21</a:t>
            </a:r>
          </a:p>
          <a:p>
            <a:pPr marL="447675" indent="-447675">
              <a:lnSpc>
                <a:spcPct val="90000"/>
              </a:lnSpc>
              <a:buFont typeface="Arial" panose="020B0604020202020204" pitchFamily="34" charset="0"/>
              <a:buChar char="•"/>
            </a:pPr>
            <a:r>
              <a:rPr lang="en-US" sz="3600" b="1" dirty="0">
                <a:solidFill>
                  <a:schemeClr val="bg1"/>
                </a:solidFill>
              </a:rPr>
              <a:t>Prudence, Knowledge, Inventions</a:t>
            </a:r>
          </a:p>
          <a:p>
            <a:pPr marL="447675" indent="-447675">
              <a:lnSpc>
                <a:spcPct val="90000"/>
              </a:lnSpc>
              <a:buFont typeface="Arial" panose="020B0604020202020204" pitchFamily="34" charset="0"/>
              <a:buChar char="•"/>
            </a:pPr>
            <a:r>
              <a:rPr lang="en-US" sz="3600" b="1" dirty="0">
                <a:solidFill>
                  <a:schemeClr val="bg1"/>
                </a:solidFill>
              </a:rPr>
              <a:t>Counsel, Understanding</a:t>
            </a:r>
          </a:p>
          <a:p>
            <a:pPr marL="447675" indent="-447675">
              <a:lnSpc>
                <a:spcPct val="90000"/>
              </a:lnSpc>
              <a:buFont typeface="Arial" panose="020B0604020202020204" pitchFamily="34" charset="0"/>
              <a:buChar char="•"/>
            </a:pPr>
            <a:r>
              <a:rPr lang="en-US" sz="3600" b="1" dirty="0">
                <a:solidFill>
                  <a:schemeClr val="bg1"/>
                </a:solidFill>
              </a:rPr>
              <a:t>Leadership</a:t>
            </a:r>
          </a:p>
          <a:p>
            <a:pPr marL="447675" indent="-447675">
              <a:lnSpc>
                <a:spcPct val="90000"/>
              </a:lnSpc>
              <a:buFont typeface="Arial" panose="020B0604020202020204" pitchFamily="34" charset="0"/>
              <a:buChar char="•"/>
            </a:pPr>
            <a:r>
              <a:rPr lang="en-US" sz="3600" b="1" dirty="0">
                <a:solidFill>
                  <a:schemeClr val="bg1"/>
                </a:solidFill>
              </a:rPr>
              <a:t>Wealth, Profitability</a:t>
            </a:r>
          </a:p>
          <a:p>
            <a:pPr marL="447675" indent="-447675">
              <a:lnSpc>
                <a:spcPct val="90000"/>
              </a:lnSpc>
              <a:buFont typeface="Arial" panose="020B0604020202020204" pitchFamily="34" charset="0"/>
              <a:buChar char="•"/>
            </a:pPr>
            <a:r>
              <a:rPr lang="en-US" sz="3600" b="1" dirty="0">
                <a:solidFill>
                  <a:schemeClr val="bg1"/>
                </a:solidFill>
              </a:rPr>
              <a:t>Righteousness, Justice</a:t>
            </a:r>
          </a:p>
        </p:txBody>
      </p:sp>
    </p:spTree>
    <p:extLst>
      <p:ext uri="{BB962C8B-B14F-4D97-AF65-F5344CB8AC3E}">
        <p14:creationId xmlns:p14="http://schemas.microsoft.com/office/powerpoint/2010/main" val="182532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A8662-525A-10D3-4707-028F47A1CE55}"/>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2968B551-8199-9D46-3C39-99508EE7676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77EC37E-80E7-2B68-A431-DAE46FA8AD78}"/>
              </a:ext>
            </a:extLst>
          </p:cNvPr>
          <p:cNvSpPr txBox="1"/>
          <p:nvPr/>
        </p:nvSpPr>
        <p:spPr>
          <a:xfrm>
            <a:off x="597072" y="1582340"/>
            <a:ext cx="6642972" cy="3693319"/>
          </a:xfrm>
          <a:prstGeom prst="rect">
            <a:avLst/>
          </a:prstGeom>
          <a:noFill/>
        </p:spPr>
        <p:txBody>
          <a:bodyPr wrap="square" rtlCol="0">
            <a:spAutoFit/>
          </a:bodyPr>
          <a:lstStyle/>
          <a:p>
            <a:pPr>
              <a:lnSpc>
                <a:spcPct val="90000"/>
              </a:lnSpc>
            </a:pPr>
            <a:r>
              <a:rPr lang="en-US" sz="3600" dirty="0">
                <a:solidFill>
                  <a:schemeClr val="bg1"/>
                </a:solidFill>
              </a:rPr>
              <a:t>Psalm 90:16,17</a:t>
            </a:r>
          </a:p>
          <a:p>
            <a:pPr>
              <a:lnSpc>
                <a:spcPct val="90000"/>
              </a:lnSpc>
            </a:pPr>
            <a:r>
              <a:rPr lang="en-US" sz="3200" dirty="0">
                <a:solidFill>
                  <a:schemeClr val="bg1"/>
                </a:solidFill>
              </a:rPr>
              <a:t>16 Let Your work appear to Your servants, And Your glory to their children. </a:t>
            </a:r>
          </a:p>
          <a:p>
            <a:pPr>
              <a:lnSpc>
                <a:spcPct val="90000"/>
              </a:lnSpc>
            </a:pPr>
            <a:r>
              <a:rPr lang="en-US" sz="3200" dirty="0">
                <a:solidFill>
                  <a:schemeClr val="bg1"/>
                </a:solidFill>
              </a:rPr>
              <a:t>17 And let the beauty of the LORD our God be upon us, And establish the work of our hands for us; Yes, establish the work of our hands. </a:t>
            </a:r>
          </a:p>
        </p:txBody>
      </p:sp>
    </p:spTree>
    <p:extLst>
      <p:ext uri="{BB962C8B-B14F-4D97-AF65-F5344CB8AC3E}">
        <p14:creationId xmlns:p14="http://schemas.microsoft.com/office/powerpoint/2010/main" val="1884753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A3EDB-80D2-7AA9-2A7C-1052673AB388}"/>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5CA2B127-5CA2-6F2D-4F06-E9CC4FF1759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36D211A-BAD6-4CD8-904F-92E694AB2B4A}"/>
              </a:ext>
            </a:extLst>
          </p:cNvPr>
          <p:cNvSpPr txBox="1"/>
          <p:nvPr/>
        </p:nvSpPr>
        <p:spPr>
          <a:xfrm>
            <a:off x="584546" y="2468737"/>
            <a:ext cx="6279717" cy="1920526"/>
          </a:xfrm>
          <a:prstGeom prst="rect">
            <a:avLst/>
          </a:prstGeom>
          <a:noFill/>
        </p:spPr>
        <p:txBody>
          <a:bodyPr wrap="square" rtlCol="0">
            <a:spAutoFit/>
          </a:bodyPr>
          <a:lstStyle/>
          <a:p>
            <a:pPr>
              <a:lnSpc>
                <a:spcPct val="90000"/>
              </a:lnSpc>
            </a:pPr>
            <a:r>
              <a:rPr lang="en-US" sz="3600" dirty="0">
                <a:solidFill>
                  <a:schemeClr val="bg1"/>
                </a:solidFill>
              </a:rPr>
              <a:t>Proverbs 22:29</a:t>
            </a:r>
          </a:p>
          <a:p>
            <a:pPr>
              <a:lnSpc>
                <a:spcPct val="90000"/>
              </a:lnSpc>
            </a:pPr>
            <a:r>
              <a:rPr lang="en-US" sz="3200" dirty="0">
                <a:solidFill>
                  <a:schemeClr val="bg1"/>
                </a:solidFill>
              </a:rPr>
              <a:t>Do you see a man who excels in his work? He will stand before kings; He will not stand before unknown men. </a:t>
            </a:r>
          </a:p>
        </p:txBody>
      </p:sp>
    </p:spTree>
    <p:extLst>
      <p:ext uri="{BB962C8B-B14F-4D97-AF65-F5344CB8AC3E}">
        <p14:creationId xmlns:p14="http://schemas.microsoft.com/office/powerpoint/2010/main" val="406251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D30B5-02F3-F299-E756-D336C014CFE6}"/>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B602E185-68C3-FF91-EAB5-AACB9D45DEA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B328B80-552C-8C86-DB68-74BF5889DAD8}"/>
              </a:ext>
            </a:extLst>
          </p:cNvPr>
          <p:cNvSpPr txBox="1"/>
          <p:nvPr/>
        </p:nvSpPr>
        <p:spPr>
          <a:xfrm>
            <a:off x="617950" y="2136338"/>
            <a:ext cx="6847562" cy="2585323"/>
          </a:xfrm>
          <a:prstGeom prst="rect">
            <a:avLst/>
          </a:prstGeom>
          <a:noFill/>
        </p:spPr>
        <p:txBody>
          <a:bodyPr wrap="square" rtlCol="0">
            <a:spAutoFit/>
          </a:bodyPr>
          <a:lstStyle/>
          <a:p>
            <a:pPr>
              <a:lnSpc>
                <a:spcPct val="90000"/>
              </a:lnSpc>
            </a:pPr>
            <a:r>
              <a:rPr lang="en-US" sz="3600" b="1" dirty="0">
                <a:solidFill>
                  <a:schemeClr val="bg1"/>
                </a:solidFill>
              </a:rPr>
              <a:t>Ecclesiastes 9:16,18; 10:10</a:t>
            </a:r>
          </a:p>
          <a:p>
            <a:pPr marL="447675" indent="-447675">
              <a:lnSpc>
                <a:spcPct val="90000"/>
              </a:lnSpc>
              <a:buFont typeface="Arial" panose="020B0604020202020204" pitchFamily="34" charset="0"/>
              <a:buChar char="•"/>
            </a:pPr>
            <a:r>
              <a:rPr lang="en-US" sz="3600" b="1" dirty="0">
                <a:solidFill>
                  <a:schemeClr val="bg1"/>
                </a:solidFill>
              </a:rPr>
              <a:t>Wisdom is better than strength</a:t>
            </a:r>
          </a:p>
          <a:p>
            <a:pPr marL="447675" indent="-447675">
              <a:lnSpc>
                <a:spcPct val="90000"/>
              </a:lnSpc>
              <a:buFont typeface="Arial" panose="020B0604020202020204" pitchFamily="34" charset="0"/>
              <a:buChar char="•"/>
            </a:pPr>
            <a:r>
              <a:rPr lang="en-US" sz="3600" b="1" dirty="0">
                <a:solidFill>
                  <a:schemeClr val="bg1"/>
                </a:solidFill>
              </a:rPr>
              <a:t>Wisdom is better than weapons of war</a:t>
            </a:r>
          </a:p>
          <a:p>
            <a:pPr marL="447675" indent="-447675">
              <a:lnSpc>
                <a:spcPct val="90000"/>
              </a:lnSpc>
              <a:buFont typeface="Arial" panose="020B0604020202020204" pitchFamily="34" charset="0"/>
              <a:buChar char="•"/>
            </a:pPr>
            <a:r>
              <a:rPr lang="en-US" sz="3600" b="1" dirty="0">
                <a:solidFill>
                  <a:schemeClr val="bg1"/>
                </a:solidFill>
              </a:rPr>
              <a:t>Wisdom brings success</a:t>
            </a:r>
          </a:p>
        </p:txBody>
      </p:sp>
    </p:spTree>
    <p:extLst>
      <p:ext uri="{BB962C8B-B14F-4D97-AF65-F5344CB8AC3E}">
        <p14:creationId xmlns:p14="http://schemas.microsoft.com/office/powerpoint/2010/main" val="21107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CF2F-10A2-B48D-D742-908E80BD8413}"/>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47C0AB23-C727-E953-9691-7FA2865BF8F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7F83D4D-C7A0-DFD3-375F-FA875BF80734}"/>
              </a:ext>
            </a:extLst>
          </p:cNvPr>
          <p:cNvSpPr txBox="1"/>
          <p:nvPr/>
        </p:nvSpPr>
        <p:spPr>
          <a:xfrm>
            <a:off x="680581" y="1388441"/>
            <a:ext cx="6396624" cy="4081117"/>
          </a:xfrm>
          <a:prstGeom prst="rect">
            <a:avLst/>
          </a:prstGeom>
          <a:noFill/>
        </p:spPr>
        <p:txBody>
          <a:bodyPr wrap="square" rtlCol="0">
            <a:spAutoFit/>
          </a:bodyPr>
          <a:lstStyle/>
          <a:p>
            <a:pPr>
              <a:lnSpc>
                <a:spcPct val="90000"/>
              </a:lnSpc>
            </a:pPr>
            <a:r>
              <a:rPr lang="en-US" sz="3600" b="1" dirty="0">
                <a:solidFill>
                  <a:schemeClr val="bg1"/>
                </a:solidFill>
              </a:rPr>
              <a:t>The prophetic is bringing expressions of the Spirit of Wisdom in everyday life, in our homes, families, workplaces, communities, nations, in all spheres so that the glory of God is revealed and His Kingdom is advanced here on earth.</a:t>
            </a:r>
            <a:endParaRPr lang="en-IN" sz="3200" b="1" dirty="0">
              <a:solidFill>
                <a:schemeClr val="bg1"/>
              </a:solidFill>
            </a:endParaRPr>
          </a:p>
        </p:txBody>
      </p:sp>
    </p:spTree>
    <p:extLst>
      <p:ext uri="{BB962C8B-B14F-4D97-AF65-F5344CB8AC3E}">
        <p14:creationId xmlns:p14="http://schemas.microsoft.com/office/powerpoint/2010/main" val="69146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bald eagle&#10;&#10;AI-generated content may be incorrect.">
            <a:extLst>
              <a:ext uri="{FF2B5EF4-FFF2-40B4-BE49-F238E27FC236}">
                <a16:creationId xmlns:a16="http://schemas.microsoft.com/office/drawing/2014/main" id="{ABA4D39C-B860-5D06-4A0B-6A6868B49AC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23AE787-A42C-C36B-3C2E-E603E6A31C75}"/>
              </a:ext>
            </a:extLst>
          </p:cNvPr>
          <p:cNvSpPr txBox="1"/>
          <p:nvPr/>
        </p:nvSpPr>
        <p:spPr>
          <a:xfrm>
            <a:off x="592898" y="3133534"/>
            <a:ext cx="6484308" cy="590931"/>
          </a:xfrm>
          <a:prstGeom prst="rect">
            <a:avLst/>
          </a:prstGeom>
          <a:noFill/>
        </p:spPr>
        <p:txBody>
          <a:bodyPr wrap="square" rtlCol="0">
            <a:spAutoFit/>
          </a:bodyPr>
          <a:lstStyle/>
          <a:p>
            <a:pPr>
              <a:lnSpc>
                <a:spcPct val="90000"/>
              </a:lnSpc>
            </a:pPr>
            <a:r>
              <a:rPr lang="en-US" sz="3600" b="1" dirty="0">
                <a:solidFill>
                  <a:schemeClr val="bg1"/>
                </a:solidFill>
              </a:rPr>
              <a:t>TODAY: THE SPIRIT OF WISDOM</a:t>
            </a:r>
            <a:endParaRPr lang="en-IN" sz="3200" b="1" dirty="0">
              <a:solidFill>
                <a:schemeClr val="bg1"/>
              </a:solidFill>
            </a:endParaRPr>
          </a:p>
        </p:txBody>
      </p:sp>
    </p:spTree>
    <p:extLst>
      <p:ext uri="{BB962C8B-B14F-4D97-AF65-F5344CB8AC3E}">
        <p14:creationId xmlns:p14="http://schemas.microsoft.com/office/powerpoint/2010/main" val="70821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D27B8-97D1-33A8-1B00-AC66AEC9CD6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bald eagle&#10;&#10;AI-generated content may be incorrect.">
            <a:extLst>
              <a:ext uri="{FF2B5EF4-FFF2-40B4-BE49-F238E27FC236}">
                <a16:creationId xmlns:a16="http://schemas.microsoft.com/office/drawing/2014/main" id="{F0D5D829-67A6-33E4-D373-C50D3DDF221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2F740F1-E5F8-4E07-7E96-2F7BC015B3D2}"/>
              </a:ext>
            </a:extLst>
          </p:cNvPr>
          <p:cNvSpPr txBox="1"/>
          <p:nvPr/>
        </p:nvSpPr>
        <p:spPr>
          <a:xfrm>
            <a:off x="580371" y="1388441"/>
            <a:ext cx="6321470" cy="4081117"/>
          </a:xfrm>
          <a:prstGeom prst="rect">
            <a:avLst/>
          </a:prstGeom>
          <a:noFill/>
        </p:spPr>
        <p:txBody>
          <a:bodyPr wrap="square" rtlCol="0">
            <a:spAutoFit/>
          </a:bodyPr>
          <a:lstStyle/>
          <a:p>
            <a:pPr>
              <a:lnSpc>
                <a:spcPct val="90000"/>
              </a:lnSpc>
            </a:pPr>
            <a:r>
              <a:rPr lang="en-US" sz="3600" b="1" dirty="0">
                <a:solidFill>
                  <a:schemeClr val="bg1"/>
                </a:solidFill>
              </a:rPr>
              <a:t>The prophetic is bringing expressions of the Spirit of wisdom in everyday life, in our homes, families, workplaces, communities, nations, in all spheres so that the glory of God is revealed and His Kingdom is advanced here on earth.</a:t>
            </a:r>
            <a:endParaRPr lang="en-IN" sz="3200" b="1" dirty="0">
              <a:solidFill>
                <a:schemeClr val="bg1"/>
              </a:solidFill>
            </a:endParaRPr>
          </a:p>
        </p:txBody>
      </p:sp>
    </p:spTree>
    <p:extLst>
      <p:ext uri="{BB962C8B-B14F-4D97-AF65-F5344CB8AC3E}">
        <p14:creationId xmlns:p14="http://schemas.microsoft.com/office/powerpoint/2010/main" val="193665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bald eagle&#10;&#10;AI-generated content may be incorrect.">
            <a:extLst>
              <a:ext uri="{FF2B5EF4-FFF2-40B4-BE49-F238E27FC236}">
                <a16:creationId xmlns:a16="http://schemas.microsoft.com/office/drawing/2014/main" id="{C5978C44-929A-401B-5DBE-BE46CBE0080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9551425-8E2F-48DC-6476-59C77441C994}"/>
              </a:ext>
            </a:extLst>
          </p:cNvPr>
          <p:cNvSpPr txBox="1"/>
          <p:nvPr/>
        </p:nvSpPr>
        <p:spPr>
          <a:xfrm>
            <a:off x="572019" y="2025539"/>
            <a:ext cx="6542764" cy="2806922"/>
          </a:xfrm>
          <a:prstGeom prst="rect">
            <a:avLst/>
          </a:prstGeom>
          <a:noFill/>
        </p:spPr>
        <p:txBody>
          <a:bodyPr wrap="square" rtlCol="0">
            <a:spAutoFit/>
          </a:bodyPr>
          <a:lstStyle/>
          <a:p>
            <a:pPr>
              <a:lnSpc>
                <a:spcPct val="90000"/>
              </a:lnSpc>
            </a:pPr>
            <a:r>
              <a:rPr lang="en-US" sz="3600" dirty="0">
                <a:solidFill>
                  <a:schemeClr val="bg1"/>
                </a:solidFill>
              </a:rPr>
              <a:t>Isaiah 11:2</a:t>
            </a:r>
          </a:p>
          <a:p>
            <a:pPr>
              <a:lnSpc>
                <a:spcPct val="90000"/>
              </a:lnSpc>
            </a:pPr>
            <a:r>
              <a:rPr lang="en-US" sz="3200" dirty="0">
                <a:solidFill>
                  <a:schemeClr val="bg1"/>
                </a:solidFill>
              </a:rPr>
              <a:t>The Spirit of the LORD shall rest upon Him, The Spirit of wisdom and understanding, The Spirit of counsel and might, The Spirit of knowledge and of the fear of the LORD. </a:t>
            </a:r>
          </a:p>
        </p:txBody>
      </p:sp>
    </p:spTree>
    <p:extLst>
      <p:ext uri="{BB962C8B-B14F-4D97-AF65-F5344CB8AC3E}">
        <p14:creationId xmlns:p14="http://schemas.microsoft.com/office/powerpoint/2010/main" val="297079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1EF1-B54A-ED4F-B645-04BAA1A09DEF}"/>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ED9BF265-6474-0484-25B3-39957E63042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79E80CF-1899-6963-404B-ADB6D695377C}"/>
              </a:ext>
            </a:extLst>
          </p:cNvPr>
          <p:cNvSpPr txBox="1"/>
          <p:nvPr/>
        </p:nvSpPr>
        <p:spPr>
          <a:xfrm>
            <a:off x="384128" y="252746"/>
            <a:ext cx="7006228" cy="6352508"/>
          </a:xfrm>
          <a:prstGeom prst="rect">
            <a:avLst/>
          </a:prstGeom>
          <a:noFill/>
        </p:spPr>
        <p:txBody>
          <a:bodyPr wrap="square" rtlCol="0">
            <a:spAutoFit/>
          </a:bodyPr>
          <a:lstStyle/>
          <a:p>
            <a:pPr>
              <a:lnSpc>
                <a:spcPct val="90000"/>
              </a:lnSpc>
            </a:pPr>
            <a:r>
              <a:rPr lang="en-US" sz="3600" dirty="0">
                <a:solidFill>
                  <a:schemeClr val="bg1"/>
                </a:solidFill>
              </a:rPr>
              <a:t>Exodus 28:3-8 </a:t>
            </a:r>
          </a:p>
          <a:p>
            <a:pPr>
              <a:lnSpc>
                <a:spcPct val="90000"/>
              </a:lnSpc>
            </a:pPr>
            <a:r>
              <a:rPr lang="en-US" sz="3200" dirty="0">
                <a:solidFill>
                  <a:schemeClr val="bg1"/>
                </a:solidFill>
              </a:rPr>
              <a:t>3 So you shall speak to all who are GIFTED artisans, whom I have filled with the SPIRIT OF WISDOM, that they may make Aaron's garments, to consecrate him, that he may minister to Me as priest. </a:t>
            </a:r>
          </a:p>
          <a:p>
            <a:pPr>
              <a:lnSpc>
                <a:spcPct val="90000"/>
              </a:lnSpc>
            </a:pPr>
            <a:r>
              <a:rPr lang="en-US" sz="3200" dirty="0">
                <a:solidFill>
                  <a:schemeClr val="bg1"/>
                </a:solidFill>
              </a:rPr>
              <a:t>4 And these are the garments which they shall make: a breastplate, an ephod, a robe, a SKILLFULLY woven tunic, a turban, and a sash. So they shall make holy garments for Aaron your brother and his sons, that he may minister to Me as priest. </a:t>
            </a:r>
          </a:p>
        </p:txBody>
      </p:sp>
    </p:spTree>
    <p:extLst>
      <p:ext uri="{BB962C8B-B14F-4D97-AF65-F5344CB8AC3E}">
        <p14:creationId xmlns:p14="http://schemas.microsoft.com/office/powerpoint/2010/main" val="413592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C0A08-9E76-2FCF-C361-8FE6B58DAEA2}"/>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67DBFE29-529C-0C1D-A783-64F5AF15FC6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4C71BA1-2161-AB0F-6633-3AE1EF73973A}"/>
              </a:ext>
            </a:extLst>
          </p:cNvPr>
          <p:cNvSpPr txBox="1"/>
          <p:nvPr/>
        </p:nvSpPr>
        <p:spPr>
          <a:xfrm>
            <a:off x="622123" y="1582340"/>
            <a:ext cx="6517713" cy="3693319"/>
          </a:xfrm>
          <a:prstGeom prst="rect">
            <a:avLst/>
          </a:prstGeom>
          <a:noFill/>
        </p:spPr>
        <p:txBody>
          <a:bodyPr wrap="square" rtlCol="0">
            <a:spAutoFit/>
          </a:bodyPr>
          <a:lstStyle/>
          <a:p>
            <a:pPr>
              <a:lnSpc>
                <a:spcPct val="90000"/>
              </a:lnSpc>
            </a:pPr>
            <a:r>
              <a:rPr lang="en-US" sz="3600" dirty="0">
                <a:solidFill>
                  <a:schemeClr val="bg1"/>
                </a:solidFill>
              </a:rPr>
              <a:t>Exodus 28:3-8 </a:t>
            </a:r>
          </a:p>
          <a:p>
            <a:pPr>
              <a:lnSpc>
                <a:spcPct val="90000"/>
              </a:lnSpc>
            </a:pPr>
            <a:r>
              <a:rPr lang="en-US" sz="3200" dirty="0">
                <a:solidFill>
                  <a:schemeClr val="bg1"/>
                </a:solidFill>
              </a:rPr>
              <a:t>5 "They shall take the gold, blue, purple, and scarlet thread, and the fine linen, </a:t>
            </a:r>
          </a:p>
          <a:p>
            <a:pPr>
              <a:lnSpc>
                <a:spcPct val="90000"/>
              </a:lnSpc>
            </a:pPr>
            <a:r>
              <a:rPr lang="en-US" sz="3200" dirty="0">
                <a:solidFill>
                  <a:schemeClr val="bg1"/>
                </a:solidFill>
              </a:rPr>
              <a:t>6 and they shall make the ephod of gold, blue, purple, and scarlet thread, and fine woven linen, ARTISTICALLY worked. </a:t>
            </a:r>
          </a:p>
        </p:txBody>
      </p:sp>
    </p:spTree>
    <p:extLst>
      <p:ext uri="{BB962C8B-B14F-4D97-AF65-F5344CB8AC3E}">
        <p14:creationId xmlns:p14="http://schemas.microsoft.com/office/powerpoint/2010/main" val="215921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6B177-BAD5-BF7B-237B-011227FE0ED7}"/>
            </a:ext>
          </a:extLst>
        </p:cNvPr>
        <p:cNvGrpSpPr/>
        <p:nvPr/>
      </p:nvGrpSpPr>
      <p:grpSpPr>
        <a:xfrm>
          <a:off x="0" y="0"/>
          <a:ext cx="0" cy="0"/>
          <a:chOff x="0" y="0"/>
          <a:chExt cx="0" cy="0"/>
        </a:xfrm>
      </p:grpSpPr>
      <p:pic>
        <p:nvPicPr>
          <p:cNvPr id="4" name="Picture 3" descr="A close-up of a bald eagle&#10;&#10;AI-generated content may be incorrect.">
            <a:extLst>
              <a:ext uri="{FF2B5EF4-FFF2-40B4-BE49-F238E27FC236}">
                <a16:creationId xmlns:a16="http://schemas.microsoft.com/office/drawing/2014/main" id="{4F8C9F14-3C7F-F132-A045-706E814E5C7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F5B723D-6979-34C5-DE20-DF90AA75EF79}"/>
              </a:ext>
            </a:extLst>
          </p:cNvPr>
          <p:cNvSpPr txBox="1"/>
          <p:nvPr/>
        </p:nvSpPr>
        <p:spPr>
          <a:xfrm>
            <a:off x="622124" y="1360741"/>
            <a:ext cx="6254666" cy="4136517"/>
          </a:xfrm>
          <a:prstGeom prst="rect">
            <a:avLst/>
          </a:prstGeom>
          <a:noFill/>
        </p:spPr>
        <p:txBody>
          <a:bodyPr wrap="square" rtlCol="0">
            <a:spAutoFit/>
          </a:bodyPr>
          <a:lstStyle/>
          <a:p>
            <a:pPr>
              <a:lnSpc>
                <a:spcPct val="90000"/>
              </a:lnSpc>
            </a:pPr>
            <a:r>
              <a:rPr lang="en-US" sz="3600" dirty="0">
                <a:solidFill>
                  <a:schemeClr val="bg1"/>
                </a:solidFill>
              </a:rPr>
              <a:t>Exodus 28:3-8 </a:t>
            </a:r>
          </a:p>
          <a:p>
            <a:pPr>
              <a:lnSpc>
                <a:spcPct val="90000"/>
              </a:lnSpc>
            </a:pPr>
            <a:r>
              <a:rPr lang="en-US" sz="3200" dirty="0">
                <a:solidFill>
                  <a:schemeClr val="bg1"/>
                </a:solidFill>
              </a:rPr>
              <a:t>7 It shall have two shoulder straps joined at its two edges, and so it shall be joined together. </a:t>
            </a:r>
          </a:p>
          <a:p>
            <a:pPr>
              <a:lnSpc>
                <a:spcPct val="90000"/>
              </a:lnSpc>
            </a:pPr>
            <a:r>
              <a:rPr lang="en-US" sz="3200" dirty="0">
                <a:solidFill>
                  <a:schemeClr val="bg1"/>
                </a:solidFill>
              </a:rPr>
              <a:t>8 And the INTRICATELY woven band of the ephod, which is on it, shall be of the same workmanship, made of gold, blue, purple, and scarlet thread, and fine woven linen. </a:t>
            </a:r>
          </a:p>
        </p:txBody>
      </p:sp>
    </p:spTree>
    <p:extLst>
      <p:ext uri="{BB962C8B-B14F-4D97-AF65-F5344CB8AC3E}">
        <p14:creationId xmlns:p14="http://schemas.microsoft.com/office/powerpoint/2010/main" val="3145414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BD89D-9ECD-A4E3-290E-65BF2CE26BD9}"/>
            </a:ext>
          </a:extLst>
        </p:cNvPr>
        <p:cNvGrpSpPr/>
        <p:nvPr/>
      </p:nvGrpSpPr>
      <p:grpSpPr>
        <a:xfrm>
          <a:off x="0" y="0"/>
          <a:ext cx="0" cy="0"/>
          <a:chOff x="0" y="0"/>
          <a:chExt cx="0" cy="0"/>
        </a:xfrm>
      </p:grpSpPr>
      <p:pic>
        <p:nvPicPr>
          <p:cNvPr id="3" name="Picture 2" descr="A close-up of a bald eagle&#10;&#10;AI-generated content may be incorrect.">
            <a:extLst>
              <a:ext uri="{FF2B5EF4-FFF2-40B4-BE49-F238E27FC236}">
                <a16:creationId xmlns:a16="http://schemas.microsoft.com/office/drawing/2014/main" id="{15321E6A-D77C-E4A3-DE3D-0DCEA3B03A6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21AE02F-4AEF-6D1D-499C-EDF561E52181}"/>
              </a:ext>
            </a:extLst>
          </p:cNvPr>
          <p:cNvSpPr txBox="1"/>
          <p:nvPr/>
        </p:nvSpPr>
        <p:spPr>
          <a:xfrm>
            <a:off x="693106" y="1887039"/>
            <a:ext cx="6672198" cy="3083921"/>
          </a:xfrm>
          <a:prstGeom prst="rect">
            <a:avLst/>
          </a:prstGeom>
          <a:noFill/>
        </p:spPr>
        <p:txBody>
          <a:bodyPr wrap="square" rtlCol="0">
            <a:spAutoFit/>
          </a:bodyPr>
          <a:lstStyle/>
          <a:p>
            <a:pPr>
              <a:lnSpc>
                <a:spcPct val="90000"/>
              </a:lnSpc>
            </a:pPr>
            <a:r>
              <a:rPr lang="en-US" sz="3600" b="1" dirty="0">
                <a:solidFill>
                  <a:schemeClr val="bg1"/>
                </a:solidFill>
              </a:rPr>
              <a:t>Prophetic expressions of the Spirit of wisdom make us:</a:t>
            </a:r>
          </a:p>
          <a:p>
            <a:pPr marL="447675" indent="-447675">
              <a:lnSpc>
                <a:spcPct val="90000"/>
              </a:lnSpc>
              <a:buFont typeface="Arial" panose="020B0604020202020204" pitchFamily="34" charset="0"/>
              <a:buChar char="•"/>
            </a:pPr>
            <a:r>
              <a:rPr lang="en-US" sz="3600" b="1" dirty="0">
                <a:solidFill>
                  <a:schemeClr val="bg1"/>
                </a:solidFill>
              </a:rPr>
              <a:t>Gifted (vs 3), </a:t>
            </a:r>
          </a:p>
          <a:p>
            <a:pPr marL="447675" indent="-447675">
              <a:lnSpc>
                <a:spcPct val="90000"/>
              </a:lnSpc>
              <a:buFont typeface="Arial" panose="020B0604020202020204" pitchFamily="34" charset="0"/>
              <a:buChar char="•"/>
            </a:pPr>
            <a:r>
              <a:rPr lang="en-US" sz="3600" b="1" dirty="0">
                <a:solidFill>
                  <a:schemeClr val="bg1"/>
                </a:solidFill>
              </a:rPr>
              <a:t>Skillful (vs 4), </a:t>
            </a:r>
          </a:p>
          <a:p>
            <a:pPr marL="447675" indent="-447675">
              <a:lnSpc>
                <a:spcPct val="90000"/>
              </a:lnSpc>
              <a:buFont typeface="Arial" panose="020B0604020202020204" pitchFamily="34" charset="0"/>
              <a:buChar char="•"/>
            </a:pPr>
            <a:r>
              <a:rPr lang="en-US" sz="3600" b="1" dirty="0">
                <a:solidFill>
                  <a:schemeClr val="bg1"/>
                </a:solidFill>
              </a:rPr>
              <a:t>Creative (vs 6) and </a:t>
            </a:r>
          </a:p>
          <a:p>
            <a:pPr marL="447675" indent="-447675">
              <a:lnSpc>
                <a:spcPct val="90000"/>
              </a:lnSpc>
              <a:buFont typeface="Arial" panose="020B0604020202020204" pitchFamily="34" charset="0"/>
              <a:buChar char="•"/>
            </a:pPr>
            <a:r>
              <a:rPr lang="en-US" sz="3600" b="1" dirty="0">
                <a:solidFill>
                  <a:schemeClr val="bg1"/>
                </a:solidFill>
              </a:rPr>
              <a:t>Ingenious (vs 8).</a:t>
            </a:r>
            <a:endParaRPr lang="en-IN" sz="3200" b="1" dirty="0">
              <a:solidFill>
                <a:schemeClr val="bg1"/>
              </a:solidFill>
            </a:endParaRPr>
          </a:p>
        </p:txBody>
      </p:sp>
    </p:spTree>
    <p:extLst>
      <p:ext uri="{BB962C8B-B14F-4D97-AF65-F5344CB8AC3E}">
        <p14:creationId xmlns:p14="http://schemas.microsoft.com/office/powerpoint/2010/main" val="264896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15518</TotalTime>
  <Words>1092</Words>
  <Application>Microsoft Macintosh PowerPoint</Application>
  <PresentationFormat>Widescreen</PresentationFormat>
  <Paragraphs>93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2939</cp:revision>
  <dcterms:created xsi:type="dcterms:W3CDTF">2022-04-28T10:27:37Z</dcterms:created>
  <dcterms:modified xsi:type="dcterms:W3CDTF">2025-10-09T08:52:28Z</dcterms:modified>
</cp:coreProperties>
</file>