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7" r:id="rId2"/>
    <p:sldId id="320" r:id="rId3"/>
    <p:sldId id="349" r:id="rId4"/>
    <p:sldId id="348"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8" autoAdjust="0"/>
    <p:restoredTop sz="94658"/>
  </p:normalViewPr>
  <p:slideViewPr>
    <p:cSldViewPr snapToGrid="0">
      <p:cViewPr varScale="1">
        <p:scale>
          <a:sx n="102" d="100"/>
          <a:sy n="102" d="100"/>
        </p:scale>
        <p:origin x="192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10/2/25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14DF9-9821-070B-750E-FA48C08B70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5B27D-D1C0-C69B-854C-DF603FBB5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315FDC-A974-2130-23F3-7F15910DA9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49F957-E4C7-A93E-EFAE-3ADEABD88FA5}"/>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4093285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E16BC-605E-9051-9E17-410A7A194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7046B-6945-964B-AFAD-E4CCDCAB10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50BCE-3E17-D475-D3F7-88A5E31DFD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DD17B3-7D5C-8CAA-5506-470B6703406C}"/>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2430478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BF447-97A8-9CA9-D1B2-364B2E05EC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4C40B-8743-6588-F5C0-E5C087BF1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0E8516-E44D-3D76-741E-5098912493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25C60D-834A-F341-9C9D-673B65BC3125}"/>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268976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1743C-E0FD-09DD-DD6E-51ADF6AE8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28BE0-DEB0-4B21-D40A-BD281E67C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9A2B4-63B4-F9AF-3CB2-64E485A990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6CAF45-E295-7551-CE8B-D6D78F6A7F10}"/>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618500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DFEF7-5FF2-7F37-1032-517804AA4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14601-C27A-8452-6D11-A34CE0D34A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4BA43-259E-328A-65CF-58D8186B55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C4AAB-8D52-DA50-5C6D-40557FD6C421}"/>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482912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C4FC9-5E7E-295B-2A2D-15E484C35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C7C87-8F1A-B36F-B4E2-C403CA7C1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30F60-1C2A-8E55-C1F3-16E5B8F254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3ACB0A-22B2-62EC-C378-FC9B532C4C9D}"/>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311168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DAC7-1C61-8D0B-C171-8027DBF88F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55E46-592F-BCA3-AAE1-77987D744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02A77B-E877-4208-CC27-6BB33FF8F6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B60FB-7611-6A8C-C15A-AD5E6717F693}"/>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806793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E36DF-7D93-2ED2-67D0-111368F7F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E555C-C949-2AE9-A613-0A08FA07A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FF9833-F1FB-6866-D3CE-4909CA7BC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54C550-F775-C34E-3ABA-6D6EC9E242F0}"/>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1223022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5364B-228B-5CC7-5976-65A4EBCB9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9A4770-2397-F845-92D2-02FF02841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A5C529-E376-C133-6473-D3BE3C72DB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A2F876-BDEF-F505-82DC-21392FC30D7F}"/>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3531479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9C18E-778A-580D-0D60-F56CDB3C4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CEADB-DC29-72CB-6C7D-D84E37783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E37D8-0208-5A36-2559-C0A5098A2B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09D135-3A8C-85DB-D009-0A0C6F58B48E}"/>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342838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1619871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9ACD1-54D2-EF1B-8E0E-CDB485520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17D2DA-936A-3B43-553A-B9F9E2220A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59227-F801-E045-8598-8E30D4F5F1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8E50C8-DCED-CA96-D132-A21A773903B7}"/>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2475262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2D292-63EB-1A14-801B-7D06CA654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227A8-9664-E72E-5D4E-6BEE05E76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55F4FC-E9D5-102D-4E47-B4EBE34C44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EEB83F-B33B-5B13-5ADA-5F0FF4C7E1A0}"/>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2762990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0253-3D10-E5E2-49F7-C2C2F850C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839DB-FAEC-5564-FC90-D58C47CA0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C54ED-96F5-AEB9-0A10-911B424397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D94435-3520-C033-03F8-4B264C297C4B}"/>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294329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11D43-2AAF-56A4-19A6-2E7894A50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16A82-D887-3105-FFA8-B0130883D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A353B-6AFF-44C2-08EC-92663A99FC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776916-A79B-F25A-5E2C-E28380EA6D3A}"/>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2046761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3F488-5C89-C7A6-B18C-E7B2FE501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8628E-0710-D709-57ED-1A9E6A2F09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C898F-016A-F559-AD45-1DC93E615B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4E380F-42A0-605F-C814-6B5CAF191A93}"/>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2210441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74DAC-B038-B9ED-58E5-C33015385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98719-E735-3722-C341-5CE42F15F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3E24DF-B0ED-E2C0-9CF4-A381C8DC6A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288482-9E3D-4019-3BEB-AB635BD276B7}"/>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3171369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632E4-9F7B-AEC2-C77F-F8CECF08B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3BB6D-BF01-E2B2-81E8-D51D4833C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5B8881-D178-30FF-EEF9-D216D67392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B22445-EBF2-3D36-2047-D25B298BCBD0}"/>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720364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E23EE-1368-3F0D-0048-AABFEE57C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EC4BE-9E13-434D-8B8D-67B6CB421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B4EAE-D672-7877-3575-2F793E6AA6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A74A97-BD6A-5B57-EF9D-CFF31091F837}"/>
              </a:ext>
            </a:extLst>
          </p:cNvPr>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4217644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CEA1E-7EA0-8161-EAFD-EE2C39885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F6CE22-1D70-7F79-A91D-17B9509D8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518D9-5F28-BFBD-24DB-F55A36C9C5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C85678-0ACF-008F-6E99-8E66C9F5D06F}"/>
              </a:ext>
            </a:extLst>
          </p:cNvPr>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2948621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17AF1-4772-09B9-E0F7-DB32C5023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4A4D5-813E-2317-488E-95883CE70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87166-BFEF-16ED-4AEA-0F743F9F93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282C4C-F521-ED9F-AEDC-0CA5D47CFB2F}"/>
              </a:ext>
            </a:extLst>
          </p:cNvPr>
          <p:cNvSpPr>
            <a:spLocks noGrp="1"/>
          </p:cNvSpPr>
          <p:nvPr>
            <p:ph type="sldNum" sz="quarter" idx="5"/>
          </p:nvPr>
        </p:nvSpPr>
        <p:spPr/>
        <p:txBody>
          <a:bodyPr/>
          <a:lstStyle/>
          <a:p>
            <a:fld id="{3381EEC1-8735-497A-8DAB-B270CF6E1D86}" type="slidenum">
              <a:rPr lang="en-US" smtClean="0"/>
              <a:t>29</a:t>
            </a:fld>
            <a:endParaRPr lang="en-US"/>
          </a:p>
        </p:txBody>
      </p:sp>
    </p:spTree>
    <p:extLst>
      <p:ext uri="{BB962C8B-B14F-4D97-AF65-F5344CB8AC3E}">
        <p14:creationId xmlns:p14="http://schemas.microsoft.com/office/powerpoint/2010/main" val="383717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57716-3A93-9C93-A7A2-6337DF592CD1}"/>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F733-E3EC-3193-A4DD-033CC693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D8EAF-7C7B-B572-458E-FE81574B4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DB18F-11C0-1A0A-C593-661D3C7EC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3CD2B-F133-C240-1DEC-4D0424A4D65D}"/>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36319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3A712-5DE5-346B-8922-157830EE3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237A4-37CF-889B-9574-4F0DDB72A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24E597-71DC-4B94-EF04-8F14BF4848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DEA2B9-EB94-3E6E-B9F7-302AA5AA93F2}"/>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70391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9748E-350B-303A-2D1A-1C5AAA76A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4AC6F0-185C-75A5-BF82-42A8C2045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C270A-99FB-7881-6715-92FDBBD019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FD8335-48C4-CB94-C1F1-88D192A43C16}"/>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2040885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F2E73-BCDA-4FB9-F0DC-39DA946461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80E43-FC08-0426-0D68-50199801A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668F6-380C-8DE4-C5FF-69BD434995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B2A4A9-8452-AA33-856B-A55305787749}"/>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422748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B9E55-41D3-09A9-B5C3-98BCBD253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A17C9-2624-DF08-9AD7-4DD606605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8F550-2BCA-3428-1438-BAD035BB1C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95EC4-54A3-98F0-EA52-784E281BDB78}"/>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1480853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15F32-C37A-712A-E0B8-C47983DE4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C2F0D-0D00-5C9E-E6CC-8726A0689B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48F73-07B1-E6A3-E6DA-367D38A16B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5EE2D1-5833-A8B4-3983-541E9E774F80}"/>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112827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10/2/25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10/2/25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10/2/25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10/2/25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10/2/25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10/2/25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10/2/25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10/2/25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10/2/25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10/2/25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10/2/25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10/2/25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ald eagle with a yellow beak&#10;&#10;AI-generated content may be incorrect.">
            <a:extLst>
              <a:ext uri="{FF2B5EF4-FFF2-40B4-BE49-F238E27FC236}">
                <a16:creationId xmlns:a16="http://schemas.microsoft.com/office/drawing/2014/main" id="{33EA9F25-1ACD-E6D6-1753-2A460102A3A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43D49-41F8-A2CE-CB56-6A39809AF0D9}"/>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F4B9B0E6-6F11-2257-CCBC-042D1116BD4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B534E4E-408C-15A0-D252-6EB8B629FD52}"/>
              </a:ext>
            </a:extLst>
          </p:cNvPr>
          <p:cNvSpPr txBox="1"/>
          <p:nvPr/>
        </p:nvSpPr>
        <p:spPr>
          <a:xfrm>
            <a:off x="534439" y="2468737"/>
            <a:ext cx="6542764" cy="1920526"/>
          </a:xfrm>
          <a:prstGeom prst="rect">
            <a:avLst/>
          </a:prstGeom>
          <a:noFill/>
        </p:spPr>
        <p:txBody>
          <a:bodyPr wrap="square" rtlCol="0">
            <a:spAutoFit/>
          </a:bodyPr>
          <a:lstStyle/>
          <a:p>
            <a:pPr>
              <a:lnSpc>
                <a:spcPct val="90000"/>
              </a:lnSpc>
            </a:pPr>
            <a:r>
              <a:rPr lang="en-US" sz="3600" dirty="0">
                <a:solidFill>
                  <a:schemeClr val="bg1"/>
                </a:solidFill>
              </a:rPr>
              <a:t>Proverbs 3:32 </a:t>
            </a:r>
          </a:p>
          <a:p>
            <a:pPr>
              <a:lnSpc>
                <a:spcPct val="90000"/>
              </a:lnSpc>
            </a:pPr>
            <a:r>
              <a:rPr lang="en-US" sz="3200" dirty="0">
                <a:solidFill>
                  <a:schemeClr val="bg1"/>
                </a:solidFill>
              </a:rPr>
              <a:t>For the perverse person is an abomination to the LORD, But His secret counsel is with the upright.</a:t>
            </a:r>
          </a:p>
        </p:txBody>
      </p:sp>
    </p:spTree>
    <p:extLst>
      <p:ext uri="{BB962C8B-B14F-4D97-AF65-F5344CB8AC3E}">
        <p14:creationId xmlns:p14="http://schemas.microsoft.com/office/powerpoint/2010/main" val="102130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77715-533A-8069-7F2C-6200120F008F}"/>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340E8A64-C598-E65D-8458-193E6BAEB69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C03DA4C-5BC1-5317-8B2F-1F3947E52F5E}"/>
              </a:ext>
            </a:extLst>
          </p:cNvPr>
          <p:cNvSpPr txBox="1"/>
          <p:nvPr/>
        </p:nvSpPr>
        <p:spPr>
          <a:xfrm>
            <a:off x="521913" y="2247138"/>
            <a:ext cx="6542764" cy="2363724"/>
          </a:xfrm>
          <a:prstGeom prst="rect">
            <a:avLst/>
          </a:prstGeom>
          <a:noFill/>
        </p:spPr>
        <p:txBody>
          <a:bodyPr wrap="square" rtlCol="0">
            <a:spAutoFit/>
          </a:bodyPr>
          <a:lstStyle/>
          <a:p>
            <a:pPr>
              <a:lnSpc>
                <a:spcPct val="90000"/>
              </a:lnSpc>
            </a:pPr>
            <a:r>
              <a:rPr lang="en-US" sz="3600" dirty="0">
                <a:solidFill>
                  <a:schemeClr val="bg1"/>
                </a:solidFill>
              </a:rPr>
              <a:t>Isaiah 42:9 </a:t>
            </a:r>
          </a:p>
          <a:p>
            <a:pPr>
              <a:lnSpc>
                <a:spcPct val="90000"/>
              </a:lnSpc>
            </a:pPr>
            <a:r>
              <a:rPr lang="en-US" sz="3200" dirty="0">
                <a:solidFill>
                  <a:schemeClr val="bg1"/>
                </a:solidFill>
              </a:rPr>
              <a:t>Behold, the former things have come to pass, And new things I declare; Before they spring forth I tell you of them."</a:t>
            </a:r>
          </a:p>
        </p:txBody>
      </p:sp>
    </p:spTree>
    <p:extLst>
      <p:ext uri="{BB962C8B-B14F-4D97-AF65-F5344CB8AC3E}">
        <p14:creationId xmlns:p14="http://schemas.microsoft.com/office/powerpoint/2010/main" val="50129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0104D-D41E-ABDB-5C2E-D7AA0C47AA40}"/>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61DCA945-9C7B-42C2-0EE3-BD2397DEEAF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6E917DD-3FB9-7E49-8E54-9F74C5546FB6}"/>
              </a:ext>
            </a:extLst>
          </p:cNvPr>
          <p:cNvSpPr txBox="1"/>
          <p:nvPr/>
        </p:nvSpPr>
        <p:spPr>
          <a:xfrm>
            <a:off x="509387" y="2025539"/>
            <a:ext cx="6542764" cy="2806922"/>
          </a:xfrm>
          <a:prstGeom prst="rect">
            <a:avLst/>
          </a:prstGeom>
          <a:noFill/>
        </p:spPr>
        <p:txBody>
          <a:bodyPr wrap="square" rtlCol="0">
            <a:spAutoFit/>
          </a:bodyPr>
          <a:lstStyle/>
          <a:p>
            <a:pPr>
              <a:lnSpc>
                <a:spcPct val="90000"/>
              </a:lnSpc>
            </a:pPr>
            <a:r>
              <a:rPr lang="en-US" sz="3600" dirty="0">
                <a:solidFill>
                  <a:schemeClr val="bg1"/>
                </a:solidFill>
              </a:rPr>
              <a:t>Isaiah 46:10 </a:t>
            </a:r>
          </a:p>
          <a:p>
            <a:pPr>
              <a:lnSpc>
                <a:spcPct val="90000"/>
              </a:lnSpc>
            </a:pPr>
            <a:r>
              <a:rPr lang="en-US" sz="3200" dirty="0">
                <a:solidFill>
                  <a:schemeClr val="bg1"/>
                </a:solidFill>
              </a:rPr>
              <a:t>Declaring the end from the beginning, And from ancient times things that are not yet done, Saying, 'My counsel shall stand, And I will do all My pleasure,'</a:t>
            </a:r>
          </a:p>
        </p:txBody>
      </p:sp>
    </p:spTree>
    <p:extLst>
      <p:ext uri="{BB962C8B-B14F-4D97-AF65-F5344CB8AC3E}">
        <p14:creationId xmlns:p14="http://schemas.microsoft.com/office/powerpoint/2010/main" val="338278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C942F-9B54-6FDC-5D9C-85909E82CC02}"/>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D45A612B-F95B-933D-F910-2BD605E0322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FEEFDE2-0FBA-7830-B698-150900F706EF}"/>
              </a:ext>
            </a:extLst>
          </p:cNvPr>
          <p:cNvSpPr txBox="1"/>
          <p:nvPr/>
        </p:nvSpPr>
        <p:spPr>
          <a:xfrm>
            <a:off x="496861" y="2468737"/>
            <a:ext cx="6542764" cy="1920526"/>
          </a:xfrm>
          <a:prstGeom prst="rect">
            <a:avLst/>
          </a:prstGeom>
          <a:noFill/>
        </p:spPr>
        <p:txBody>
          <a:bodyPr wrap="square" rtlCol="0">
            <a:spAutoFit/>
          </a:bodyPr>
          <a:lstStyle/>
          <a:p>
            <a:pPr>
              <a:lnSpc>
                <a:spcPct val="90000"/>
              </a:lnSpc>
            </a:pPr>
            <a:r>
              <a:rPr lang="en-US" sz="3600" dirty="0">
                <a:solidFill>
                  <a:schemeClr val="bg1"/>
                </a:solidFill>
              </a:rPr>
              <a:t>Jeremiah 33:3</a:t>
            </a:r>
          </a:p>
          <a:p>
            <a:pPr>
              <a:lnSpc>
                <a:spcPct val="90000"/>
              </a:lnSpc>
            </a:pPr>
            <a:r>
              <a:rPr lang="en-US" sz="3200" dirty="0">
                <a:solidFill>
                  <a:schemeClr val="bg1"/>
                </a:solidFill>
              </a:rPr>
              <a:t>'Call to Me, and I will answer you, and show you great and mighty things, which you do not know.' </a:t>
            </a:r>
          </a:p>
        </p:txBody>
      </p:sp>
    </p:spTree>
    <p:extLst>
      <p:ext uri="{BB962C8B-B14F-4D97-AF65-F5344CB8AC3E}">
        <p14:creationId xmlns:p14="http://schemas.microsoft.com/office/powerpoint/2010/main" val="479437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0CA34-FF31-1386-5501-1A8B7B2CB3F7}"/>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E0E5CEF0-3FF4-DDAF-F117-B5F289067C0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F83B097-54B7-E152-E391-AB7D14371BE7}"/>
              </a:ext>
            </a:extLst>
          </p:cNvPr>
          <p:cNvSpPr txBox="1"/>
          <p:nvPr/>
        </p:nvSpPr>
        <p:spPr>
          <a:xfrm>
            <a:off x="459283" y="1139142"/>
            <a:ext cx="6542764" cy="4579715"/>
          </a:xfrm>
          <a:prstGeom prst="rect">
            <a:avLst/>
          </a:prstGeom>
          <a:noFill/>
        </p:spPr>
        <p:txBody>
          <a:bodyPr wrap="square" rtlCol="0">
            <a:spAutoFit/>
          </a:bodyPr>
          <a:lstStyle/>
          <a:p>
            <a:pPr>
              <a:lnSpc>
                <a:spcPct val="90000"/>
              </a:lnSpc>
            </a:pPr>
            <a:r>
              <a:rPr lang="en-US" sz="3600" dirty="0">
                <a:solidFill>
                  <a:schemeClr val="bg1"/>
                </a:solidFill>
              </a:rPr>
              <a:t>Daniel 2:22,28-30</a:t>
            </a:r>
          </a:p>
          <a:p>
            <a:pPr>
              <a:lnSpc>
                <a:spcPct val="90000"/>
              </a:lnSpc>
            </a:pPr>
            <a:r>
              <a:rPr lang="en-US" sz="3200" dirty="0">
                <a:solidFill>
                  <a:schemeClr val="bg1"/>
                </a:solidFill>
              </a:rPr>
              <a:t>22 He reveals deep and secret things; He knows what is in the darkness, And light dwells with Him.</a:t>
            </a:r>
          </a:p>
          <a:p>
            <a:pPr>
              <a:lnSpc>
                <a:spcPct val="90000"/>
              </a:lnSpc>
            </a:pPr>
            <a:r>
              <a:rPr lang="en-US" sz="3200" dirty="0">
                <a:solidFill>
                  <a:schemeClr val="bg1"/>
                </a:solidFill>
              </a:rPr>
              <a:t>28 But there is a God in heaven who reveals secrets, and He has made known to King Nebuchadnezzar what will be in the latter days. Your dream, and the visions of your head upon your bed, were these: </a:t>
            </a:r>
          </a:p>
        </p:txBody>
      </p:sp>
    </p:spTree>
    <p:extLst>
      <p:ext uri="{BB962C8B-B14F-4D97-AF65-F5344CB8AC3E}">
        <p14:creationId xmlns:p14="http://schemas.microsoft.com/office/powerpoint/2010/main" val="6383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F6B39-EE76-F389-245D-08C6FF41B7A6}"/>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F188CCD1-DDC0-7170-4525-3C1CC786B03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3478D06-904F-966F-9B33-8310D1971558}"/>
              </a:ext>
            </a:extLst>
          </p:cNvPr>
          <p:cNvSpPr txBox="1"/>
          <p:nvPr/>
        </p:nvSpPr>
        <p:spPr>
          <a:xfrm>
            <a:off x="434230" y="713257"/>
            <a:ext cx="6843391" cy="5466112"/>
          </a:xfrm>
          <a:prstGeom prst="rect">
            <a:avLst/>
          </a:prstGeom>
          <a:noFill/>
        </p:spPr>
        <p:txBody>
          <a:bodyPr wrap="square" rtlCol="0">
            <a:spAutoFit/>
          </a:bodyPr>
          <a:lstStyle/>
          <a:p>
            <a:pPr>
              <a:lnSpc>
                <a:spcPct val="90000"/>
              </a:lnSpc>
            </a:pPr>
            <a:r>
              <a:rPr lang="en-US" sz="3600" dirty="0">
                <a:solidFill>
                  <a:schemeClr val="bg1"/>
                </a:solidFill>
              </a:rPr>
              <a:t>Daniel 2:22,28-30</a:t>
            </a:r>
          </a:p>
          <a:p>
            <a:pPr>
              <a:lnSpc>
                <a:spcPct val="90000"/>
              </a:lnSpc>
            </a:pPr>
            <a:r>
              <a:rPr lang="en-US" sz="3200" dirty="0">
                <a:solidFill>
                  <a:schemeClr val="bg1"/>
                </a:solidFill>
              </a:rPr>
              <a:t>29 As for you, O king, thoughts came to your mind while on your bed, about what would come to pass after this; and He who reveals secrets has made known to you what will be.</a:t>
            </a:r>
          </a:p>
          <a:p>
            <a:pPr>
              <a:lnSpc>
                <a:spcPct val="90000"/>
              </a:lnSpc>
            </a:pPr>
            <a:r>
              <a:rPr lang="en-US" sz="3200" dirty="0">
                <a:solidFill>
                  <a:schemeClr val="bg1"/>
                </a:solidFill>
              </a:rPr>
              <a:t>30 But as for me, this secret has not been revealed to me because I have more wisdom than anyone living, but for our sakes who make known the interpretation to the king, and that you may know the thoughts of your heart.</a:t>
            </a:r>
          </a:p>
        </p:txBody>
      </p:sp>
    </p:spTree>
    <p:extLst>
      <p:ext uri="{BB962C8B-B14F-4D97-AF65-F5344CB8AC3E}">
        <p14:creationId xmlns:p14="http://schemas.microsoft.com/office/powerpoint/2010/main" val="4018310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15202-A8AE-0451-686B-4BCF1FC957AB}"/>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BA1FB449-8690-E511-8DEF-0B89A48D813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C6A1730-D160-E2FA-5FCE-195115FB45F2}"/>
              </a:ext>
            </a:extLst>
          </p:cNvPr>
          <p:cNvSpPr txBox="1"/>
          <p:nvPr/>
        </p:nvSpPr>
        <p:spPr>
          <a:xfrm>
            <a:off x="496860" y="2468737"/>
            <a:ext cx="6843391" cy="1920526"/>
          </a:xfrm>
          <a:prstGeom prst="rect">
            <a:avLst/>
          </a:prstGeom>
          <a:noFill/>
        </p:spPr>
        <p:txBody>
          <a:bodyPr wrap="square" rtlCol="0">
            <a:spAutoFit/>
          </a:bodyPr>
          <a:lstStyle/>
          <a:p>
            <a:pPr>
              <a:lnSpc>
                <a:spcPct val="90000"/>
              </a:lnSpc>
            </a:pPr>
            <a:r>
              <a:rPr lang="en-US" sz="3600" dirty="0">
                <a:solidFill>
                  <a:schemeClr val="bg1"/>
                </a:solidFill>
              </a:rPr>
              <a:t>Amos 3:7 </a:t>
            </a:r>
          </a:p>
          <a:p>
            <a:pPr>
              <a:lnSpc>
                <a:spcPct val="90000"/>
              </a:lnSpc>
            </a:pPr>
            <a:r>
              <a:rPr lang="en-US" sz="3200" dirty="0">
                <a:solidFill>
                  <a:schemeClr val="bg1"/>
                </a:solidFill>
              </a:rPr>
              <a:t>Surely the Lord GOD does nothing, Unless He reveals His secret to His servants the prophets.</a:t>
            </a:r>
          </a:p>
        </p:txBody>
      </p:sp>
    </p:spTree>
    <p:extLst>
      <p:ext uri="{BB962C8B-B14F-4D97-AF65-F5344CB8AC3E}">
        <p14:creationId xmlns:p14="http://schemas.microsoft.com/office/powerpoint/2010/main" val="3870601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392F4-0236-82BA-2A8A-9C2C1C5BB732}"/>
            </a:ext>
          </a:extLst>
        </p:cNvPr>
        <p:cNvGrpSpPr/>
        <p:nvPr/>
      </p:nvGrpSpPr>
      <p:grpSpPr>
        <a:xfrm>
          <a:off x="0" y="0"/>
          <a:ext cx="0" cy="0"/>
          <a:chOff x="0" y="0"/>
          <a:chExt cx="0" cy="0"/>
        </a:xfrm>
      </p:grpSpPr>
      <p:pic>
        <p:nvPicPr>
          <p:cNvPr id="9" name="Picture 8" descr="A close up of a bird&#10;&#10;AI-generated content may be incorrect.">
            <a:extLst>
              <a:ext uri="{FF2B5EF4-FFF2-40B4-BE49-F238E27FC236}">
                <a16:creationId xmlns:a16="http://schemas.microsoft.com/office/drawing/2014/main" id="{0F959D0B-C522-23C8-7525-55AF6DFCBE7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9ECFCF7A-3985-7E95-AAA9-5B59CFFB734A}"/>
              </a:ext>
            </a:extLst>
          </p:cNvPr>
          <p:cNvSpPr txBox="1"/>
          <p:nvPr/>
        </p:nvSpPr>
        <p:spPr>
          <a:xfrm>
            <a:off x="542794" y="3133534"/>
            <a:ext cx="6734828" cy="590931"/>
          </a:xfrm>
          <a:prstGeom prst="rect">
            <a:avLst/>
          </a:prstGeom>
          <a:noFill/>
        </p:spPr>
        <p:txBody>
          <a:bodyPr wrap="square" rtlCol="0">
            <a:spAutoFit/>
          </a:bodyPr>
          <a:lstStyle/>
          <a:p>
            <a:pPr>
              <a:lnSpc>
                <a:spcPct val="90000"/>
              </a:lnSpc>
            </a:pPr>
            <a:r>
              <a:rPr lang="en-US" sz="3600" b="1" dirty="0">
                <a:solidFill>
                  <a:schemeClr val="bg1"/>
                </a:solidFill>
              </a:rPr>
              <a:t>THE SPIRIT REVEALS AND UNVEILS</a:t>
            </a:r>
            <a:endParaRPr lang="en-IN" sz="3200" b="1" dirty="0">
              <a:solidFill>
                <a:schemeClr val="bg1"/>
              </a:solidFill>
            </a:endParaRPr>
          </a:p>
        </p:txBody>
      </p:sp>
    </p:spTree>
    <p:extLst>
      <p:ext uri="{BB962C8B-B14F-4D97-AF65-F5344CB8AC3E}">
        <p14:creationId xmlns:p14="http://schemas.microsoft.com/office/powerpoint/2010/main" val="132303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449A0-9FD6-D5F1-494F-574D588DEDDA}"/>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A95EBE8E-5341-C50F-9CFE-89BDF63A45C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6AE9E34-F07F-7EFE-8A66-1AEF0771511F}"/>
              </a:ext>
            </a:extLst>
          </p:cNvPr>
          <p:cNvSpPr txBox="1"/>
          <p:nvPr/>
        </p:nvSpPr>
        <p:spPr>
          <a:xfrm>
            <a:off x="496860" y="2690336"/>
            <a:ext cx="6843391" cy="1477328"/>
          </a:xfrm>
          <a:prstGeom prst="rect">
            <a:avLst/>
          </a:prstGeom>
          <a:noFill/>
        </p:spPr>
        <p:txBody>
          <a:bodyPr wrap="square" rtlCol="0">
            <a:spAutoFit/>
          </a:bodyPr>
          <a:lstStyle/>
          <a:p>
            <a:pPr>
              <a:lnSpc>
                <a:spcPct val="90000"/>
              </a:lnSpc>
            </a:pPr>
            <a:r>
              <a:rPr lang="en-US" sz="3600" dirty="0">
                <a:solidFill>
                  <a:schemeClr val="bg1"/>
                </a:solidFill>
              </a:rPr>
              <a:t>John 10:27</a:t>
            </a:r>
          </a:p>
          <a:p>
            <a:pPr>
              <a:lnSpc>
                <a:spcPct val="90000"/>
              </a:lnSpc>
            </a:pPr>
            <a:r>
              <a:rPr lang="en-US" sz="3200" dirty="0">
                <a:solidFill>
                  <a:schemeClr val="bg1"/>
                </a:solidFill>
              </a:rPr>
              <a:t>My sheep hear My voice, and I know them, and they follow Me. </a:t>
            </a:r>
          </a:p>
        </p:txBody>
      </p:sp>
    </p:spTree>
    <p:extLst>
      <p:ext uri="{BB962C8B-B14F-4D97-AF65-F5344CB8AC3E}">
        <p14:creationId xmlns:p14="http://schemas.microsoft.com/office/powerpoint/2010/main" val="332437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CDBE2-6CF7-CB16-8C1C-1F405D8DA94F}"/>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9E2CC1D7-2B4E-38A1-9A6A-2D2F056E50E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C75A693-7401-58D7-8810-497F61285870}"/>
              </a:ext>
            </a:extLst>
          </p:cNvPr>
          <p:cNvSpPr txBox="1"/>
          <p:nvPr/>
        </p:nvSpPr>
        <p:spPr>
          <a:xfrm>
            <a:off x="459282" y="695944"/>
            <a:ext cx="6843391" cy="5466112"/>
          </a:xfrm>
          <a:prstGeom prst="rect">
            <a:avLst/>
          </a:prstGeom>
          <a:noFill/>
        </p:spPr>
        <p:txBody>
          <a:bodyPr wrap="square" rtlCol="0">
            <a:spAutoFit/>
          </a:bodyPr>
          <a:lstStyle/>
          <a:p>
            <a:pPr>
              <a:lnSpc>
                <a:spcPct val="90000"/>
              </a:lnSpc>
            </a:pPr>
            <a:r>
              <a:rPr lang="en-US" sz="3600" dirty="0">
                <a:solidFill>
                  <a:schemeClr val="bg1"/>
                </a:solidFill>
              </a:rPr>
              <a:t>John 16:13-15</a:t>
            </a:r>
          </a:p>
          <a:p>
            <a:pPr>
              <a:lnSpc>
                <a:spcPct val="90000"/>
              </a:lnSpc>
            </a:pPr>
            <a:r>
              <a:rPr lang="en-US" sz="3200" dirty="0">
                <a:solidFill>
                  <a:schemeClr val="bg1"/>
                </a:solidFill>
              </a:rPr>
              <a:t>13 However, when He, the Spirit of truth, has come, He will guide you into all truth; for He will not speak on His own authority, but whatever He hears He will speak; and He will tell you things to come. </a:t>
            </a:r>
          </a:p>
          <a:p>
            <a:pPr>
              <a:lnSpc>
                <a:spcPct val="90000"/>
              </a:lnSpc>
            </a:pPr>
            <a:r>
              <a:rPr lang="en-US" sz="3200" dirty="0">
                <a:solidFill>
                  <a:schemeClr val="bg1"/>
                </a:solidFill>
              </a:rPr>
              <a:t>14 He will glorify Me, for He will take of what is Mine and declare it to you. </a:t>
            </a:r>
          </a:p>
          <a:p>
            <a:pPr>
              <a:lnSpc>
                <a:spcPct val="90000"/>
              </a:lnSpc>
            </a:pPr>
            <a:r>
              <a:rPr lang="en-US" sz="3200" dirty="0">
                <a:solidFill>
                  <a:schemeClr val="bg1"/>
                </a:solidFill>
              </a:rPr>
              <a:t>15 All things that the Father has are Mine. Therefore I said that He will take of Mine and declare it to you. </a:t>
            </a:r>
          </a:p>
        </p:txBody>
      </p:sp>
    </p:spTree>
    <p:extLst>
      <p:ext uri="{BB962C8B-B14F-4D97-AF65-F5344CB8AC3E}">
        <p14:creationId xmlns:p14="http://schemas.microsoft.com/office/powerpoint/2010/main" val="138015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row of white books&#10;&#10;AI-generated content may be incorrect.">
            <a:extLst>
              <a:ext uri="{FF2B5EF4-FFF2-40B4-BE49-F238E27FC236}">
                <a16:creationId xmlns:a16="http://schemas.microsoft.com/office/drawing/2014/main" id="{0C0FB871-9738-3EDA-D379-1932FD2968E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571CD-E6D4-DBC5-9070-038669CF2A94}"/>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7DB8A3E5-378A-6407-150A-39161435BFD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29C7392-8C52-76F0-B4F4-7E7B6E2263FE}"/>
              </a:ext>
            </a:extLst>
          </p:cNvPr>
          <p:cNvSpPr txBox="1"/>
          <p:nvPr/>
        </p:nvSpPr>
        <p:spPr>
          <a:xfrm>
            <a:off x="371600" y="252746"/>
            <a:ext cx="6843391" cy="6352508"/>
          </a:xfrm>
          <a:prstGeom prst="rect">
            <a:avLst/>
          </a:prstGeom>
          <a:noFill/>
        </p:spPr>
        <p:txBody>
          <a:bodyPr wrap="square" rtlCol="0">
            <a:spAutoFit/>
          </a:bodyPr>
          <a:lstStyle/>
          <a:p>
            <a:pPr>
              <a:lnSpc>
                <a:spcPct val="90000"/>
              </a:lnSpc>
            </a:pPr>
            <a:r>
              <a:rPr lang="en-US" sz="3600" dirty="0">
                <a:solidFill>
                  <a:schemeClr val="bg1"/>
                </a:solidFill>
              </a:rPr>
              <a:t>1 Corinthians 2:9-16</a:t>
            </a:r>
          </a:p>
          <a:p>
            <a:pPr>
              <a:lnSpc>
                <a:spcPct val="90000"/>
              </a:lnSpc>
            </a:pPr>
            <a:r>
              <a:rPr lang="en-US" sz="3200" dirty="0">
                <a:solidFill>
                  <a:schemeClr val="bg1"/>
                </a:solidFill>
              </a:rPr>
              <a:t>9 But as it is written: "EYE HAS NOT SEEN, NOR EAR HEARD, NOR HAVE ENTERED INTO THE HEART OF MAN THE THINGS WHICH GOD HAS PREPARED FOR THOSE WHO LOVE HIM." </a:t>
            </a:r>
          </a:p>
          <a:p>
            <a:pPr>
              <a:lnSpc>
                <a:spcPct val="90000"/>
              </a:lnSpc>
            </a:pPr>
            <a:r>
              <a:rPr lang="en-US" sz="3200" dirty="0">
                <a:solidFill>
                  <a:schemeClr val="bg1"/>
                </a:solidFill>
              </a:rPr>
              <a:t>10 But God has revealed them to us through His Spirit. For the Spirit searches all things, yes, the deep things of God. </a:t>
            </a:r>
          </a:p>
          <a:p>
            <a:pPr>
              <a:lnSpc>
                <a:spcPct val="90000"/>
              </a:lnSpc>
            </a:pPr>
            <a:r>
              <a:rPr lang="en-US" sz="3200" dirty="0">
                <a:solidFill>
                  <a:schemeClr val="bg1"/>
                </a:solidFill>
              </a:rPr>
              <a:t>11 For what man knows the things of a man except the spirit of the man which is in him? Even so no one knows the things of God except the Spirit of God.</a:t>
            </a:r>
          </a:p>
        </p:txBody>
      </p:sp>
    </p:spTree>
    <p:extLst>
      <p:ext uri="{BB962C8B-B14F-4D97-AF65-F5344CB8AC3E}">
        <p14:creationId xmlns:p14="http://schemas.microsoft.com/office/powerpoint/2010/main" val="131715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6720C-540A-417B-AD26-D1A21AB74AFC}"/>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67D86862-1E07-DB17-5AA7-5D66BEA99A5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44408E0-1407-170F-FF8C-DC1F4805397B}"/>
              </a:ext>
            </a:extLst>
          </p:cNvPr>
          <p:cNvSpPr txBox="1"/>
          <p:nvPr/>
        </p:nvSpPr>
        <p:spPr>
          <a:xfrm>
            <a:off x="409178" y="252746"/>
            <a:ext cx="7194121" cy="6352508"/>
          </a:xfrm>
          <a:prstGeom prst="rect">
            <a:avLst/>
          </a:prstGeom>
          <a:noFill/>
        </p:spPr>
        <p:txBody>
          <a:bodyPr wrap="square" rtlCol="0">
            <a:spAutoFit/>
          </a:bodyPr>
          <a:lstStyle/>
          <a:p>
            <a:pPr>
              <a:lnSpc>
                <a:spcPct val="90000"/>
              </a:lnSpc>
            </a:pPr>
            <a:r>
              <a:rPr lang="en-US" sz="3600" dirty="0">
                <a:solidFill>
                  <a:schemeClr val="bg1"/>
                </a:solidFill>
              </a:rPr>
              <a:t>1 Corinthians 2:9-16</a:t>
            </a:r>
          </a:p>
          <a:p>
            <a:pPr>
              <a:lnSpc>
                <a:spcPct val="90000"/>
              </a:lnSpc>
            </a:pPr>
            <a:r>
              <a:rPr lang="en-US" sz="3200" dirty="0">
                <a:solidFill>
                  <a:schemeClr val="bg1"/>
                </a:solidFill>
              </a:rPr>
              <a:t>12 Now we have received, not the spirit of the world, but the Spirit who is from God, that we might know the things that have been freely given to us by God. </a:t>
            </a:r>
          </a:p>
          <a:p>
            <a:pPr>
              <a:lnSpc>
                <a:spcPct val="90000"/>
              </a:lnSpc>
            </a:pPr>
            <a:r>
              <a:rPr lang="en-US" sz="3200" dirty="0">
                <a:solidFill>
                  <a:schemeClr val="bg1"/>
                </a:solidFill>
              </a:rPr>
              <a:t>13 These things we also speak, not in words which man's wisdom teaches but which the Holy Spirit teaches, comparing spiritual things with spiritual. </a:t>
            </a:r>
          </a:p>
          <a:p>
            <a:pPr>
              <a:lnSpc>
                <a:spcPct val="90000"/>
              </a:lnSpc>
            </a:pPr>
            <a:r>
              <a:rPr lang="en-US" sz="3200" dirty="0">
                <a:solidFill>
                  <a:schemeClr val="bg1"/>
                </a:solidFill>
              </a:rPr>
              <a:t>14 But the natural man does not receive the things of the Spirit of God, for they are foolishness to him; nor can he know them, because they are spiritually discerned. </a:t>
            </a:r>
          </a:p>
        </p:txBody>
      </p:sp>
    </p:spTree>
    <p:extLst>
      <p:ext uri="{BB962C8B-B14F-4D97-AF65-F5344CB8AC3E}">
        <p14:creationId xmlns:p14="http://schemas.microsoft.com/office/powerpoint/2010/main" val="1445318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EEDC0-118D-C1FB-EF0E-6F7524A83DB4}"/>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CA18B448-CE0A-CCF7-0D11-86CDE2D9043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F7A41F6-9C23-4C86-01C8-1F44A4A05B5B}"/>
              </a:ext>
            </a:extLst>
          </p:cNvPr>
          <p:cNvSpPr txBox="1"/>
          <p:nvPr/>
        </p:nvSpPr>
        <p:spPr>
          <a:xfrm>
            <a:off x="396653" y="1803939"/>
            <a:ext cx="6768236" cy="3250121"/>
          </a:xfrm>
          <a:prstGeom prst="rect">
            <a:avLst/>
          </a:prstGeom>
          <a:noFill/>
        </p:spPr>
        <p:txBody>
          <a:bodyPr wrap="square" rtlCol="0">
            <a:spAutoFit/>
          </a:bodyPr>
          <a:lstStyle/>
          <a:p>
            <a:pPr>
              <a:lnSpc>
                <a:spcPct val="90000"/>
              </a:lnSpc>
            </a:pPr>
            <a:r>
              <a:rPr lang="en-US" sz="3600" dirty="0">
                <a:solidFill>
                  <a:schemeClr val="bg1"/>
                </a:solidFill>
              </a:rPr>
              <a:t>1 Corinthians 2:9-16</a:t>
            </a:r>
          </a:p>
          <a:p>
            <a:pPr>
              <a:lnSpc>
                <a:spcPct val="90000"/>
              </a:lnSpc>
            </a:pPr>
            <a:r>
              <a:rPr lang="en-US" sz="3200" dirty="0">
                <a:solidFill>
                  <a:schemeClr val="bg1"/>
                </a:solidFill>
              </a:rPr>
              <a:t>15 But he who is spiritual judges all things, yet he himself is rightly judged by no one. </a:t>
            </a:r>
          </a:p>
          <a:p>
            <a:pPr>
              <a:lnSpc>
                <a:spcPct val="90000"/>
              </a:lnSpc>
            </a:pPr>
            <a:r>
              <a:rPr lang="en-US" sz="3200" dirty="0">
                <a:solidFill>
                  <a:schemeClr val="bg1"/>
                </a:solidFill>
              </a:rPr>
              <a:t>16 For "WHO HAS KNOWN THE MIND OF THE LORD THAT HE MAY INSTRUCT HIM?" But we have the mind of Christ.</a:t>
            </a:r>
          </a:p>
        </p:txBody>
      </p:sp>
    </p:spTree>
    <p:extLst>
      <p:ext uri="{BB962C8B-B14F-4D97-AF65-F5344CB8AC3E}">
        <p14:creationId xmlns:p14="http://schemas.microsoft.com/office/powerpoint/2010/main" val="1931946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7B481-97C4-F65B-9964-EC6748F54E5C}"/>
            </a:ext>
          </a:extLst>
        </p:cNvPr>
        <p:cNvGrpSpPr/>
        <p:nvPr/>
      </p:nvGrpSpPr>
      <p:grpSpPr>
        <a:xfrm>
          <a:off x="0" y="0"/>
          <a:ext cx="0" cy="0"/>
          <a:chOff x="0" y="0"/>
          <a:chExt cx="0" cy="0"/>
        </a:xfrm>
      </p:grpSpPr>
      <p:pic>
        <p:nvPicPr>
          <p:cNvPr id="9" name="Picture 8" descr="A close up of a bird&#10;&#10;AI-generated content may be incorrect.">
            <a:extLst>
              <a:ext uri="{FF2B5EF4-FFF2-40B4-BE49-F238E27FC236}">
                <a16:creationId xmlns:a16="http://schemas.microsoft.com/office/drawing/2014/main" id="{B43C6D02-728C-CBFE-84F3-852295A0BA4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E876D580-62E6-42B8-1E25-596024D5EDE8}"/>
              </a:ext>
            </a:extLst>
          </p:cNvPr>
          <p:cNvSpPr txBox="1"/>
          <p:nvPr/>
        </p:nvSpPr>
        <p:spPr>
          <a:xfrm>
            <a:off x="542794" y="3133534"/>
            <a:ext cx="6734828" cy="590931"/>
          </a:xfrm>
          <a:prstGeom prst="rect">
            <a:avLst/>
          </a:prstGeom>
          <a:noFill/>
        </p:spPr>
        <p:txBody>
          <a:bodyPr wrap="square" rtlCol="0">
            <a:spAutoFit/>
          </a:bodyPr>
          <a:lstStyle/>
          <a:p>
            <a:pPr>
              <a:lnSpc>
                <a:spcPct val="90000"/>
              </a:lnSpc>
            </a:pPr>
            <a:r>
              <a:rPr lang="en-US" sz="3600" b="1" dirty="0">
                <a:solidFill>
                  <a:schemeClr val="bg1"/>
                </a:solidFill>
              </a:rPr>
              <a:t>STAND BEFORE THE LORD</a:t>
            </a:r>
            <a:endParaRPr lang="en-IN" sz="3200" b="1" dirty="0">
              <a:solidFill>
                <a:schemeClr val="bg1"/>
              </a:solidFill>
            </a:endParaRPr>
          </a:p>
        </p:txBody>
      </p:sp>
    </p:spTree>
    <p:extLst>
      <p:ext uri="{BB962C8B-B14F-4D97-AF65-F5344CB8AC3E}">
        <p14:creationId xmlns:p14="http://schemas.microsoft.com/office/powerpoint/2010/main" val="568923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ECE31-5821-262E-EBC9-9280D6179043}"/>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7F07866B-5A9B-C779-CE65-FE833593970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FF1502D-4DAA-2D28-E2B7-4225176B2A5B}"/>
              </a:ext>
            </a:extLst>
          </p:cNvPr>
          <p:cNvSpPr txBox="1"/>
          <p:nvPr/>
        </p:nvSpPr>
        <p:spPr>
          <a:xfrm>
            <a:off x="384127" y="1228046"/>
            <a:ext cx="7056333" cy="4579715"/>
          </a:xfrm>
          <a:prstGeom prst="rect">
            <a:avLst/>
          </a:prstGeom>
          <a:noFill/>
        </p:spPr>
        <p:txBody>
          <a:bodyPr wrap="square" rtlCol="0">
            <a:spAutoFit/>
          </a:bodyPr>
          <a:lstStyle/>
          <a:p>
            <a:pPr>
              <a:lnSpc>
                <a:spcPct val="90000"/>
              </a:lnSpc>
            </a:pPr>
            <a:r>
              <a:rPr lang="en-US" sz="3600" dirty="0">
                <a:solidFill>
                  <a:schemeClr val="bg1"/>
                </a:solidFill>
              </a:rPr>
              <a:t>Jeremiah 23:18,22</a:t>
            </a:r>
          </a:p>
          <a:p>
            <a:pPr>
              <a:lnSpc>
                <a:spcPct val="90000"/>
              </a:lnSpc>
            </a:pPr>
            <a:r>
              <a:rPr lang="en-US" sz="3200" dirty="0">
                <a:solidFill>
                  <a:schemeClr val="bg1"/>
                </a:solidFill>
              </a:rPr>
              <a:t>18 For who has stood in the counsel of the LORD, And has perceived and heard His word? Who has marked His word and heard it? </a:t>
            </a:r>
          </a:p>
          <a:p>
            <a:pPr>
              <a:lnSpc>
                <a:spcPct val="90000"/>
              </a:lnSpc>
            </a:pPr>
            <a:r>
              <a:rPr lang="en-US" sz="3200" dirty="0">
                <a:solidFill>
                  <a:schemeClr val="bg1"/>
                </a:solidFill>
              </a:rPr>
              <a:t>22 But if they had stood in My counsel, And had caused My people to hear My words, Then they would have turned them from their evil way And from the evil of their doings.</a:t>
            </a:r>
          </a:p>
        </p:txBody>
      </p:sp>
    </p:spTree>
    <p:extLst>
      <p:ext uri="{BB962C8B-B14F-4D97-AF65-F5344CB8AC3E}">
        <p14:creationId xmlns:p14="http://schemas.microsoft.com/office/powerpoint/2010/main" val="597408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38959-C788-BC94-7033-65ED9D99F361}"/>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2EC05F48-56A2-DC4B-4206-C963ECD771F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0807575-310E-01CA-C83E-A542F7B001AD}"/>
              </a:ext>
            </a:extLst>
          </p:cNvPr>
          <p:cNvSpPr txBox="1"/>
          <p:nvPr/>
        </p:nvSpPr>
        <p:spPr>
          <a:xfrm>
            <a:off x="421705" y="1582340"/>
            <a:ext cx="7056333" cy="3693319"/>
          </a:xfrm>
          <a:prstGeom prst="rect">
            <a:avLst/>
          </a:prstGeom>
          <a:noFill/>
        </p:spPr>
        <p:txBody>
          <a:bodyPr wrap="square" rtlCol="0">
            <a:spAutoFit/>
          </a:bodyPr>
          <a:lstStyle/>
          <a:p>
            <a:pPr>
              <a:lnSpc>
                <a:spcPct val="90000"/>
              </a:lnSpc>
            </a:pPr>
            <a:r>
              <a:rPr lang="en-US" sz="3600" dirty="0">
                <a:solidFill>
                  <a:schemeClr val="bg1"/>
                </a:solidFill>
              </a:rPr>
              <a:t>Habakkuk 2:1,2</a:t>
            </a:r>
          </a:p>
          <a:p>
            <a:pPr>
              <a:lnSpc>
                <a:spcPct val="90000"/>
              </a:lnSpc>
            </a:pPr>
            <a:r>
              <a:rPr lang="en-US" sz="3200" dirty="0">
                <a:solidFill>
                  <a:schemeClr val="bg1"/>
                </a:solidFill>
              </a:rPr>
              <a:t>1 I will stand my watch And set myself on the rampart, And watch to see what He will say to me, And what I will answer when I am corrected. </a:t>
            </a:r>
          </a:p>
          <a:p>
            <a:pPr>
              <a:lnSpc>
                <a:spcPct val="90000"/>
              </a:lnSpc>
            </a:pPr>
            <a:r>
              <a:rPr lang="en-US" sz="3200" dirty="0">
                <a:solidFill>
                  <a:schemeClr val="bg1"/>
                </a:solidFill>
              </a:rPr>
              <a:t>2 Then the LORD answered me and said: "Write the vision And make it plain on tablets, That he may run who reads it. </a:t>
            </a:r>
          </a:p>
        </p:txBody>
      </p:sp>
    </p:spTree>
    <p:extLst>
      <p:ext uri="{BB962C8B-B14F-4D97-AF65-F5344CB8AC3E}">
        <p14:creationId xmlns:p14="http://schemas.microsoft.com/office/powerpoint/2010/main" val="3935514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5D3B7-0CB1-3C04-FD10-377E15269EA0}"/>
            </a:ext>
          </a:extLst>
        </p:cNvPr>
        <p:cNvGrpSpPr/>
        <p:nvPr/>
      </p:nvGrpSpPr>
      <p:grpSpPr>
        <a:xfrm>
          <a:off x="0" y="0"/>
          <a:ext cx="0" cy="0"/>
          <a:chOff x="0" y="0"/>
          <a:chExt cx="0" cy="0"/>
        </a:xfrm>
      </p:grpSpPr>
      <p:pic>
        <p:nvPicPr>
          <p:cNvPr id="9" name="Picture 8" descr="A close up of a bird&#10;&#10;AI-generated content may be incorrect.">
            <a:extLst>
              <a:ext uri="{FF2B5EF4-FFF2-40B4-BE49-F238E27FC236}">
                <a16:creationId xmlns:a16="http://schemas.microsoft.com/office/drawing/2014/main" id="{A4D14D21-E83E-240B-CE35-4DB781A62DC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69AD3F5F-8290-39A5-3A66-3699BA7D4A84}"/>
              </a:ext>
            </a:extLst>
          </p:cNvPr>
          <p:cNvSpPr txBox="1"/>
          <p:nvPr/>
        </p:nvSpPr>
        <p:spPr>
          <a:xfrm>
            <a:off x="580372" y="2884235"/>
            <a:ext cx="6233787" cy="1089529"/>
          </a:xfrm>
          <a:prstGeom prst="rect">
            <a:avLst/>
          </a:prstGeom>
          <a:noFill/>
        </p:spPr>
        <p:txBody>
          <a:bodyPr wrap="square" rtlCol="0">
            <a:spAutoFit/>
          </a:bodyPr>
          <a:lstStyle/>
          <a:p>
            <a:pPr>
              <a:lnSpc>
                <a:spcPct val="90000"/>
              </a:lnSpc>
            </a:pPr>
            <a:r>
              <a:rPr lang="en-US" sz="3600" b="1" dirty="0">
                <a:solidFill>
                  <a:schemeClr val="bg1"/>
                </a:solidFill>
              </a:rPr>
              <a:t>THE HOLY SPIRIT SPEAKS TO OUR SPIRITS</a:t>
            </a:r>
            <a:endParaRPr lang="en-IN" sz="3200" b="1" dirty="0">
              <a:solidFill>
                <a:schemeClr val="bg1"/>
              </a:solidFill>
            </a:endParaRPr>
          </a:p>
        </p:txBody>
      </p:sp>
    </p:spTree>
    <p:extLst>
      <p:ext uri="{BB962C8B-B14F-4D97-AF65-F5344CB8AC3E}">
        <p14:creationId xmlns:p14="http://schemas.microsoft.com/office/powerpoint/2010/main" val="3450317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46BE3-9E59-2655-42CB-BFAD3B5E6BAD}"/>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7B1240BE-9527-B0F6-AA04-049B7749120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C243446-BA93-4C5E-B9D6-2242909B27BC}"/>
              </a:ext>
            </a:extLst>
          </p:cNvPr>
          <p:cNvSpPr txBox="1"/>
          <p:nvPr/>
        </p:nvSpPr>
        <p:spPr>
          <a:xfrm>
            <a:off x="559492" y="2468737"/>
            <a:ext cx="7056333" cy="1920526"/>
          </a:xfrm>
          <a:prstGeom prst="rect">
            <a:avLst/>
          </a:prstGeom>
          <a:noFill/>
        </p:spPr>
        <p:txBody>
          <a:bodyPr wrap="square" rtlCol="0">
            <a:spAutoFit/>
          </a:bodyPr>
          <a:lstStyle/>
          <a:p>
            <a:pPr>
              <a:lnSpc>
                <a:spcPct val="90000"/>
              </a:lnSpc>
            </a:pPr>
            <a:r>
              <a:rPr lang="en-US" sz="3600" dirty="0">
                <a:solidFill>
                  <a:schemeClr val="bg1"/>
                </a:solidFill>
              </a:rPr>
              <a:t>Job 32:8</a:t>
            </a:r>
          </a:p>
          <a:p>
            <a:pPr>
              <a:lnSpc>
                <a:spcPct val="90000"/>
              </a:lnSpc>
            </a:pPr>
            <a:r>
              <a:rPr lang="en-US" sz="3200" dirty="0">
                <a:solidFill>
                  <a:schemeClr val="bg1"/>
                </a:solidFill>
              </a:rPr>
              <a:t>But there is a spirit in man, And the breath of the Almighty gives him understanding. </a:t>
            </a:r>
          </a:p>
        </p:txBody>
      </p:sp>
    </p:spTree>
    <p:extLst>
      <p:ext uri="{BB962C8B-B14F-4D97-AF65-F5344CB8AC3E}">
        <p14:creationId xmlns:p14="http://schemas.microsoft.com/office/powerpoint/2010/main" val="2196157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D173C-FF59-27EA-636A-26CA36226FA1}"/>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400633A6-7FDF-70B6-73E7-944C38DEB3F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B71C92A-3BA5-70E4-2160-7B7F92FDDD9B}"/>
              </a:ext>
            </a:extLst>
          </p:cNvPr>
          <p:cNvSpPr txBox="1"/>
          <p:nvPr/>
        </p:nvSpPr>
        <p:spPr>
          <a:xfrm>
            <a:off x="584544" y="2468737"/>
            <a:ext cx="6192037" cy="1920526"/>
          </a:xfrm>
          <a:prstGeom prst="rect">
            <a:avLst/>
          </a:prstGeom>
          <a:noFill/>
        </p:spPr>
        <p:txBody>
          <a:bodyPr wrap="square" rtlCol="0">
            <a:spAutoFit/>
          </a:bodyPr>
          <a:lstStyle/>
          <a:p>
            <a:pPr>
              <a:lnSpc>
                <a:spcPct val="90000"/>
              </a:lnSpc>
            </a:pPr>
            <a:r>
              <a:rPr lang="en-US" sz="3600" dirty="0">
                <a:solidFill>
                  <a:schemeClr val="bg1"/>
                </a:solidFill>
              </a:rPr>
              <a:t>Romans 8:16 </a:t>
            </a:r>
          </a:p>
          <a:p>
            <a:pPr>
              <a:lnSpc>
                <a:spcPct val="90000"/>
              </a:lnSpc>
            </a:pPr>
            <a:r>
              <a:rPr lang="en-US" sz="3200" dirty="0">
                <a:solidFill>
                  <a:schemeClr val="bg1"/>
                </a:solidFill>
              </a:rPr>
              <a:t>The Spirit Himself bears witness with our spirit that we are children of God, </a:t>
            </a:r>
          </a:p>
        </p:txBody>
      </p:sp>
    </p:spTree>
    <p:extLst>
      <p:ext uri="{BB962C8B-B14F-4D97-AF65-F5344CB8AC3E}">
        <p14:creationId xmlns:p14="http://schemas.microsoft.com/office/powerpoint/2010/main" val="3397787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2F65B-F83A-16DC-92C9-FE925E64C375}"/>
            </a:ext>
          </a:extLst>
        </p:cNvPr>
        <p:cNvGrpSpPr/>
        <p:nvPr/>
      </p:nvGrpSpPr>
      <p:grpSpPr>
        <a:xfrm>
          <a:off x="0" y="0"/>
          <a:ext cx="0" cy="0"/>
          <a:chOff x="0" y="0"/>
          <a:chExt cx="0" cy="0"/>
        </a:xfrm>
      </p:grpSpPr>
      <p:pic>
        <p:nvPicPr>
          <p:cNvPr id="9" name="Picture 8" descr="A close up of a bird&#10;&#10;AI-generated content may be incorrect.">
            <a:extLst>
              <a:ext uri="{FF2B5EF4-FFF2-40B4-BE49-F238E27FC236}">
                <a16:creationId xmlns:a16="http://schemas.microsoft.com/office/drawing/2014/main" id="{64027A2A-F04B-E555-81C6-77BF1F348EC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0F5F7349-3A38-1145-773F-E9BBD9545BAC}"/>
              </a:ext>
            </a:extLst>
          </p:cNvPr>
          <p:cNvSpPr txBox="1"/>
          <p:nvPr/>
        </p:nvSpPr>
        <p:spPr>
          <a:xfrm>
            <a:off x="442587" y="889843"/>
            <a:ext cx="6922718" cy="5078313"/>
          </a:xfrm>
          <a:prstGeom prst="rect">
            <a:avLst/>
          </a:prstGeom>
          <a:noFill/>
        </p:spPr>
        <p:txBody>
          <a:bodyPr wrap="square" rtlCol="0">
            <a:spAutoFit/>
          </a:bodyPr>
          <a:lstStyle/>
          <a:p>
            <a:pPr>
              <a:lnSpc>
                <a:spcPct val="90000"/>
              </a:lnSpc>
            </a:pPr>
            <a:r>
              <a:rPr lang="en-US" sz="3600" b="1" dirty="0">
                <a:solidFill>
                  <a:schemeClr val="bg1"/>
                </a:solidFill>
              </a:rPr>
              <a:t>WHY DO WE NEED THE MIND OF THE LORD?</a:t>
            </a:r>
          </a:p>
          <a:p>
            <a:pPr>
              <a:lnSpc>
                <a:spcPct val="90000"/>
              </a:lnSpc>
              <a:tabLst>
                <a:tab pos="484188" algn="l"/>
              </a:tabLst>
            </a:pPr>
            <a:r>
              <a:rPr lang="en-IN" sz="3200" b="1" dirty="0">
                <a:solidFill>
                  <a:schemeClr val="bg1"/>
                </a:solidFill>
              </a:rPr>
              <a:t>•	Make decisions</a:t>
            </a:r>
          </a:p>
          <a:p>
            <a:pPr>
              <a:lnSpc>
                <a:spcPct val="90000"/>
              </a:lnSpc>
              <a:tabLst>
                <a:tab pos="484188" algn="l"/>
              </a:tabLst>
            </a:pPr>
            <a:r>
              <a:rPr lang="en-IN" sz="3200" b="1" dirty="0">
                <a:solidFill>
                  <a:schemeClr val="bg1"/>
                </a:solidFill>
              </a:rPr>
              <a:t>•	Plan for the future</a:t>
            </a:r>
          </a:p>
          <a:p>
            <a:pPr>
              <a:lnSpc>
                <a:spcPct val="90000"/>
              </a:lnSpc>
              <a:tabLst>
                <a:tab pos="484188" algn="l"/>
              </a:tabLst>
            </a:pPr>
            <a:r>
              <a:rPr lang="en-IN" sz="3200" b="1" dirty="0">
                <a:solidFill>
                  <a:schemeClr val="bg1"/>
                </a:solidFill>
              </a:rPr>
              <a:t>•	Bring God's word in season to 	people</a:t>
            </a:r>
          </a:p>
          <a:p>
            <a:pPr>
              <a:lnSpc>
                <a:spcPct val="90000"/>
              </a:lnSpc>
              <a:tabLst>
                <a:tab pos="484188" algn="l"/>
              </a:tabLst>
            </a:pPr>
            <a:r>
              <a:rPr lang="en-IN" sz="3200" b="1" dirty="0">
                <a:solidFill>
                  <a:schemeClr val="bg1"/>
                </a:solidFill>
              </a:rPr>
              <a:t>•	Bring godly counsel to people</a:t>
            </a:r>
          </a:p>
          <a:p>
            <a:pPr>
              <a:lnSpc>
                <a:spcPct val="90000"/>
              </a:lnSpc>
              <a:tabLst>
                <a:tab pos="484188" algn="l"/>
              </a:tabLst>
            </a:pPr>
            <a:r>
              <a:rPr lang="en-IN" sz="3200" b="1" dirty="0">
                <a:solidFill>
                  <a:schemeClr val="bg1"/>
                </a:solidFill>
              </a:rPr>
              <a:t>•	Bring solutions to problems</a:t>
            </a:r>
          </a:p>
          <a:p>
            <a:pPr>
              <a:lnSpc>
                <a:spcPct val="90000"/>
              </a:lnSpc>
              <a:tabLst>
                <a:tab pos="484188" algn="l"/>
              </a:tabLst>
            </a:pPr>
            <a:r>
              <a:rPr lang="en-IN" sz="3200" b="1" dirty="0">
                <a:solidFill>
                  <a:schemeClr val="bg1"/>
                </a:solidFill>
              </a:rPr>
              <a:t>•	Create, invent, design</a:t>
            </a:r>
          </a:p>
          <a:p>
            <a:pPr>
              <a:lnSpc>
                <a:spcPct val="90000"/>
              </a:lnSpc>
              <a:tabLst>
                <a:tab pos="484188" algn="l"/>
              </a:tabLst>
            </a:pPr>
            <a:r>
              <a:rPr lang="en-IN" sz="3200" b="1" dirty="0">
                <a:solidFill>
                  <a:schemeClr val="bg1"/>
                </a:solidFill>
              </a:rPr>
              <a:t>•	Forecast, predict, prepare</a:t>
            </a:r>
          </a:p>
          <a:p>
            <a:pPr>
              <a:lnSpc>
                <a:spcPct val="90000"/>
              </a:lnSpc>
              <a:tabLst>
                <a:tab pos="484188" algn="l"/>
              </a:tabLst>
            </a:pPr>
            <a:r>
              <a:rPr lang="en-IN" sz="3200" b="1" dirty="0">
                <a:solidFill>
                  <a:schemeClr val="bg1"/>
                </a:solidFill>
              </a:rPr>
              <a:t>•	… several more</a:t>
            </a:r>
          </a:p>
        </p:txBody>
      </p:sp>
    </p:spTree>
    <p:extLst>
      <p:ext uri="{BB962C8B-B14F-4D97-AF65-F5344CB8AC3E}">
        <p14:creationId xmlns:p14="http://schemas.microsoft.com/office/powerpoint/2010/main" val="289320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BACFF4-ED70-3082-50FC-152C17FEAC5B}"/>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close up of a bird&#10;&#10;AI-generated content may be incorrect.">
            <a:extLst>
              <a:ext uri="{FF2B5EF4-FFF2-40B4-BE49-F238E27FC236}">
                <a16:creationId xmlns:a16="http://schemas.microsoft.com/office/drawing/2014/main" id="{9F714211-9305-4570-11BB-8F2D0BD3231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9743CE40-38B3-54E3-595B-C3DB0DEE845C}"/>
              </a:ext>
            </a:extLst>
          </p:cNvPr>
          <p:cNvSpPr txBox="1"/>
          <p:nvPr/>
        </p:nvSpPr>
        <p:spPr>
          <a:xfrm>
            <a:off x="643002" y="2732701"/>
            <a:ext cx="6121053" cy="1089529"/>
          </a:xfrm>
          <a:prstGeom prst="rect">
            <a:avLst/>
          </a:prstGeom>
          <a:noFill/>
        </p:spPr>
        <p:txBody>
          <a:bodyPr wrap="square" rtlCol="0">
            <a:spAutoFit/>
          </a:bodyPr>
          <a:lstStyle/>
          <a:p>
            <a:pPr>
              <a:lnSpc>
                <a:spcPct val="90000"/>
              </a:lnSpc>
            </a:pPr>
            <a:r>
              <a:rPr lang="en-US" sz="3600" b="1" dirty="0">
                <a:solidFill>
                  <a:schemeClr val="bg1"/>
                </a:solidFill>
              </a:rPr>
              <a:t>GOD DESIRES FOR ALL OF US TO BE PROPHETIC</a:t>
            </a:r>
            <a:endParaRPr lang="en-IN" sz="3200" b="1" dirty="0">
              <a:solidFill>
                <a:schemeClr val="bg1"/>
              </a:solidFill>
            </a:endParaRPr>
          </a:p>
        </p:txBody>
      </p:sp>
    </p:spTree>
    <p:extLst>
      <p:ext uri="{BB962C8B-B14F-4D97-AF65-F5344CB8AC3E}">
        <p14:creationId xmlns:p14="http://schemas.microsoft.com/office/powerpoint/2010/main" val="70821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3618DC-F10B-D913-E7C7-FF22A1FC554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bird&#10;&#10;AI-generated content may be incorrect.">
            <a:extLst>
              <a:ext uri="{FF2B5EF4-FFF2-40B4-BE49-F238E27FC236}">
                <a16:creationId xmlns:a16="http://schemas.microsoft.com/office/drawing/2014/main" id="{86C26155-96E1-BEFD-6A2A-B0E6E7746D7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E964497-AC03-3909-42ED-4EA7CD84F13F}"/>
              </a:ext>
            </a:extLst>
          </p:cNvPr>
          <p:cNvSpPr txBox="1"/>
          <p:nvPr/>
        </p:nvSpPr>
        <p:spPr>
          <a:xfrm>
            <a:off x="546967" y="2025539"/>
            <a:ext cx="6542764" cy="2806922"/>
          </a:xfrm>
          <a:prstGeom prst="rect">
            <a:avLst/>
          </a:prstGeom>
          <a:noFill/>
        </p:spPr>
        <p:txBody>
          <a:bodyPr wrap="square" rtlCol="0">
            <a:spAutoFit/>
          </a:bodyPr>
          <a:lstStyle/>
          <a:p>
            <a:pPr>
              <a:lnSpc>
                <a:spcPct val="90000"/>
              </a:lnSpc>
            </a:pPr>
            <a:r>
              <a:rPr lang="en-US" sz="3600" dirty="0">
                <a:solidFill>
                  <a:schemeClr val="bg1"/>
                </a:solidFill>
              </a:rPr>
              <a:t>Numbers 11:29</a:t>
            </a:r>
          </a:p>
          <a:p>
            <a:pPr>
              <a:lnSpc>
                <a:spcPct val="90000"/>
              </a:lnSpc>
            </a:pPr>
            <a:r>
              <a:rPr lang="en-US" sz="3200" dirty="0">
                <a:solidFill>
                  <a:schemeClr val="bg1"/>
                </a:solidFill>
              </a:rPr>
              <a:t>Then Moses said to him, "Are you zealous for my sake? Oh, that all the LORD's people were prophets and that the LORD would put His Spirit upon them!" </a:t>
            </a:r>
          </a:p>
        </p:txBody>
      </p:sp>
    </p:spTree>
    <p:extLst>
      <p:ext uri="{BB962C8B-B14F-4D97-AF65-F5344CB8AC3E}">
        <p14:creationId xmlns:p14="http://schemas.microsoft.com/office/powerpoint/2010/main" val="297079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07446-9047-1581-D5C9-B6C725ADFDA0}"/>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045E1B63-E655-9445-A027-D840E19612D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77A09BF-04FC-60B0-48A7-FDC882D6CA46}"/>
              </a:ext>
            </a:extLst>
          </p:cNvPr>
          <p:cNvSpPr txBox="1"/>
          <p:nvPr/>
        </p:nvSpPr>
        <p:spPr>
          <a:xfrm>
            <a:off x="546966" y="917543"/>
            <a:ext cx="6542764" cy="5022914"/>
          </a:xfrm>
          <a:prstGeom prst="rect">
            <a:avLst/>
          </a:prstGeom>
          <a:noFill/>
        </p:spPr>
        <p:txBody>
          <a:bodyPr wrap="square" rtlCol="0">
            <a:spAutoFit/>
          </a:bodyPr>
          <a:lstStyle/>
          <a:p>
            <a:pPr>
              <a:lnSpc>
                <a:spcPct val="90000"/>
              </a:lnSpc>
            </a:pPr>
            <a:r>
              <a:rPr lang="en-US" sz="3600" dirty="0">
                <a:solidFill>
                  <a:schemeClr val="bg1"/>
                </a:solidFill>
              </a:rPr>
              <a:t>1 Corinthians 14:1-3,31,39</a:t>
            </a:r>
          </a:p>
          <a:p>
            <a:pPr>
              <a:lnSpc>
                <a:spcPct val="90000"/>
              </a:lnSpc>
            </a:pPr>
            <a:r>
              <a:rPr lang="en-US" sz="3200" dirty="0">
                <a:solidFill>
                  <a:schemeClr val="bg1"/>
                </a:solidFill>
              </a:rPr>
              <a:t>1 Pursue love, and desire spiritual gifts, but especially that you may prophesy. </a:t>
            </a:r>
          </a:p>
          <a:p>
            <a:pPr>
              <a:lnSpc>
                <a:spcPct val="90000"/>
              </a:lnSpc>
            </a:pPr>
            <a:r>
              <a:rPr lang="en-US" sz="3200" dirty="0">
                <a:solidFill>
                  <a:schemeClr val="bg1"/>
                </a:solidFill>
              </a:rPr>
              <a:t>2 For he who speaks in a tongue does not speak to men but to God, for no one understands him; however, in the spirit he speaks mysteries. </a:t>
            </a:r>
          </a:p>
          <a:p>
            <a:pPr>
              <a:lnSpc>
                <a:spcPct val="90000"/>
              </a:lnSpc>
            </a:pPr>
            <a:r>
              <a:rPr lang="en-US" sz="3200" dirty="0">
                <a:solidFill>
                  <a:schemeClr val="bg1"/>
                </a:solidFill>
              </a:rPr>
              <a:t>3 But he who prophesies speaks edification and exhortation and comfort to men. </a:t>
            </a:r>
          </a:p>
        </p:txBody>
      </p:sp>
    </p:spTree>
    <p:extLst>
      <p:ext uri="{BB962C8B-B14F-4D97-AF65-F5344CB8AC3E}">
        <p14:creationId xmlns:p14="http://schemas.microsoft.com/office/powerpoint/2010/main" val="81940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170A7-A9B8-1F8D-D7EB-CF8E69559A60}"/>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DA5CF3A9-442A-388B-4993-B044E26EED1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033173F-F5C3-80CC-9B35-B9ABE929A512}"/>
              </a:ext>
            </a:extLst>
          </p:cNvPr>
          <p:cNvSpPr txBox="1"/>
          <p:nvPr/>
        </p:nvSpPr>
        <p:spPr>
          <a:xfrm>
            <a:off x="521913" y="1803939"/>
            <a:ext cx="6542764" cy="3250121"/>
          </a:xfrm>
          <a:prstGeom prst="rect">
            <a:avLst/>
          </a:prstGeom>
          <a:noFill/>
        </p:spPr>
        <p:txBody>
          <a:bodyPr wrap="square" rtlCol="0">
            <a:spAutoFit/>
          </a:bodyPr>
          <a:lstStyle/>
          <a:p>
            <a:pPr>
              <a:lnSpc>
                <a:spcPct val="90000"/>
              </a:lnSpc>
            </a:pPr>
            <a:r>
              <a:rPr lang="en-US" sz="3600" dirty="0">
                <a:solidFill>
                  <a:schemeClr val="bg1"/>
                </a:solidFill>
              </a:rPr>
              <a:t>1 Corinthians 14:1-3,31,39</a:t>
            </a:r>
          </a:p>
          <a:p>
            <a:pPr>
              <a:lnSpc>
                <a:spcPct val="90000"/>
              </a:lnSpc>
            </a:pPr>
            <a:r>
              <a:rPr lang="en-US" sz="3200" dirty="0">
                <a:solidFill>
                  <a:schemeClr val="bg1"/>
                </a:solidFill>
              </a:rPr>
              <a:t>31 For you can all prophesy one by one, that all may learn and all may be encouraged. </a:t>
            </a:r>
          </a:p>
          <a:p>
            <a:pPr>
              <a:lnSpc>
                <a:spcPct val="90000"/>
              </a:lnSpc>
            </a:pPr>
            <a:r>
              <a:rPr lang="en-US" sz="3200" dirty="0">
                <a:solidFill>
                  <a:schemeClr val="bg1"/>
                </a:solidFill>
              </a:rPr>
              <a:t>39 Therefore, brethren, desire earnestly to prophesy, and do not forbid to speak with tongues. </a:t>
            </a:r>
          </a:p>
        </p:txBody>
      </p:sp>
    </p:spTree>
    <p:extLst>
      <p:ext uri="{BB962C8B-B14F-4D97-AF65-F5344CB8AC3E}">
        <p14:creationId xmlns:p14="http://schemas.microsoft.com/office/powerpoint/2010/main" val="75510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D27B8-97D1-33A8-1B00-AC66AEC9CD60}"/>
            </a:ext>
          </a:extLst>
        </p:cNvPr>
        <p:cNvGrpSpPr/>
        <p:nvPr/>
      </p:nvGrpSpPr>
      <p:grpSpPr>
        <a:xfrm>
          <a:off x="0" y="0"/>
          <a:ext cx="0" cy="0"/>
          <a:chOff x="0" y="0"/>
          <a:chExt cx="0" cy="0"/>
        </a:xfrm>
      </p:grpSpPr>
      <p:pic>
        <p:nvPicPr>
          <p:cNvPr id="9" name="Picture 8" descr="A close up of a bird&#10;&#10;AI-generated content may be incorrect.">
            <a:extLst>
              <a:ext uri="{FF2B5EF4-FFF2-40B4-BE49-F238E27FC236}">
                <a16:creationId xmlns:a16="http://schemas.microsoft.com/office/drawing/2014/main" id="{C664D09A-93E7-23F3-E2B3-5F9DBDB377C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C10F146A-CE10-5162-AFFF-08BA9C8FCB4F}"/>
              </a:ext>
            </a:extLst>
          </p:cNvPr>
          <p:cNvSpPr txBox="1"/>
          <p:nvPr/>
        </p:nvSpPr>
        <p:spPr>
          <a:xfrm>
            <a:off x="580371" y="1887039"/>
            <a:ext cx="6459256" cy="3083921"/>
          </a:xfrm>
          <a:prstGeom prst="rect">
            <a:avLst/>
          </a:prstGeom>
          <a:noFill/>
        </p:spPr>
        <p:txBody>
          <a:bodyPr wrap="square" rtlCol="0">
            <a:spAutoFit/>
          </a:bodyPr>
          <a:lstStyle/>
          <a:p>
            <a:pPr>
              <a:lnSpc>
                <a:spcPct val="90000"/>
              </a:lnSpc>
            </a:pPr>
            <a:r>
              <a:rPr lang="en-US" sz="3600" b="1" dirty="0">
                <a:solidFill>
                  <a:schemeClr val="bg1"/>
                </a:solidFill>
              </a:rPr>
              <a:t>TO BE PROPHETIC IS TO KNOW AND UNDERSTAND THE MIND OF THE LORD, HIS WAYS AND THOUGHTS, SO THAT WE CAN THINK, ACT AND SPEAK ALIGNED TO HIM, ALL THE TIME.</a:t>
            </a:r>
            <a:endParaRPr lang="en-IN" sz="3200" b="1" dirty="0">
              <a:solidFill>
                <a:schemeClr val="bg1"/>
              </a:solidFill>
            </a:endParaRPr>
          </a:p>
        </p:txBody>
      </p:sp>
    </p:spTree>
    <p:extLst>
      <p:ext uri="{BB962C8B-B14F-4D97-AF65-F5344CB8AC3E}">
        <p14:creationId xmlns:p14="http://schemas.microsoft.com/office/powerpoint/2010/main" val="193665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0F7D5-B4DF-80DF-C025-9638A39CB151}"/>
            </a:ext>
          </a:extLst>
        </p:cNvPr>
        <p:cNvGrpSpPr/>
        <p:nvPr/>
      </p:nvGrpSpPr>
      <p:grpSpPr>
        <a:xfrm>
          <a:off x="0" y="0"/>
          <a:ext cx="0" cy="0"/>
          <a:chOff x="0" y="0"/>
          <a:chExt cx="0" cy="0"/>
        </a:xfrm>
      </p:grpSpPr>
      <p:pic>
        <p:nvPicPr>
          <p:cNvPr id="9" name="Picture 8" descr="A close up of a bird&#10;&#10;AI-generated content may be incorrect.">
            <a:extLst>
              <a:ext uri="{FF2B5EF4-FFF2-40B4-BE49-F238E27FC236}">
                <a16:creationId xmlns:a16="http://schemas.microsoft.com/office/drawing/2014/main" id="{1089634E-E858-F5FE-E375-08730C913E1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F58A73F2-F61A-F1E9-1EE8-A3D955488D0E}"/>
              </a:ext>
            </a:extLst>
          </p:cNvPr>
          <p:cNvSpPr txBox="1"/>
          <p:nvPr/>
        </p:nvSpPr>
        <p:spPr>
          <a:xfrm>
            <a:off x="643002" y="3133534"/>
            <a:ext cx="6121053" cy="590931"/>
          </a:xfrm>
          <a:prstGeom prst="rect">
            <a:avLst/>
          </a:prstGeom>
          <a:noFill/>
        </p:spPr>
        <p:txBody>
          <a:bodyPr wrap="square" rtlCol="0">
            <a:spAutoFit/>
          </a:bodyPr>
          <a:lstStyle/>
          <a:p>
            <a:pPr>
              <a:lnSpc>
                <a:spcPct val="90000"/>
              </a:lnSpc>
            </a:pPr>
            <a:r>
              <a:rPr lang="en-US" sz="3600" b="1" dirty="0">
                <a:solidFill>
                  <a:schemeClr val="bg1"/>
                </a:solidFill>
              </a:rPr>
              <a:t>GOD REVEALS HIS SECRETS</a:t>
            </a:r>
            <a:endParaRPr lang="en-IN" sz="3200" b="1" dirty="0">
              <a:solidFill>
                <a:schemeClr val="bg1"/>
              </a:solidFill>
            </a:endParaRPr>
          </a:p>
        </p:txBody>
      </p:sp>
    </p:spTree>
    <p:extLst>
      <p:ext uri="{BB962C8B-B14F-4D97-AF65-F5344CB8AC3E}">
        <p14:creationId xmlns:p14="http://schemas.microsoft.com/office/powerpoint/2010/main" val="419305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50F97-965D-A404-415D-D96A936721C5}"/>
            </a:ext>
          </a:extLst>
        </p:cNvPr>
        <p:cNvGrpSpPr/>
        <p:nvPr/>
      </p:nvGrpSpPr>
      <p:grpSpPr>
        <a:xfrm>
          <a:off x="0" y="0"/>
          <a:ext cx="0" cy="0"/>
          <a:chOff x="0" y="0"/>
          <a:chExt cx="0" cy="0"/>
        </a:xfrm>
      </p:grpSpPr>
      <p:pic>
        <p:nvPicPr>
          <p:cNvPr id="3" name="Picture 2" descr="A close up of a bird&#10;&#10;AI-generated content may be incorrect.">
            <a:extLst>
              <a:ext uri="{FF2B5EF4-FFF2-40B4-BE49-F238E27FC236}">
                <a16:creationId xmlns:a16="http://schemas.microsoft.com/office/drawing/2014/main" id="{8E1BE6CA-0AE1-A893-B3D3-3902986D13A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7121182-5480-666D-3943-B2D0B85A0F6D}"/>
              </a:ext>
            </a:extLst>
          </p:cNvPr>
          <p:cNvSpPr txBox="1"/>
          <p:nvPr/>
        </p:nvSpPr>
        <p:spPr>
          <a:xfrm>
            <a:off x="534439" y="2468737"/>
            <a:ext cx="6542764" cy="1920526"/>
          </a:xfrm>
          <a:prstGeom prst="rect">
            <a:avLst/>
          </a:prstGeom>
          <a:noFill/>
        </p:spPr>
        <p:txBody>
          <a:bodyPr wrap="square" rtlCol="0">
            <a:spAutoFit/>
          </a:bodyPr>
          <a:lstStyle/>
          <a:p>
            <a:pPr>
              <a:lnSpc>
                <a:spcPct val="90000"/>
              </a:lnSpc>
            </a:pPr>
            <a:r>
              <a:rPr lang="en-US" sz="3600" dirty="0">
                <a:solidFill>
                  <a:schemeClr val="bg1"/>
                </a:solidFill>
              </a:rPr>
              <a:t>Psalm 25:14</a:t>
            </a:r>
          </a:p>
          <a:p>
            <a:pPr>
              <a:lnSpc>
                <a:spcPct val="90000"/>
              </a:lnSpc>
            </a:pPr>
            <a:r>
              <a:rPr lang="en-US" sz="3200" dirty="0">
                <a:solidFill>
                  <a:schemeClr val="bg1"/>
                </a:solidFill>
              </a:rPr>
              <a:t>The secret of the LORD is with those who fear Him, And He will show them His covenant.</a:t>
            </a:r>
          </a:p>
        </p:txBody>
      </p:sp>
    </p:spTree>
    <p:extLst>
      <p:ext uri="{BB962C8B-B14F-4D97-AF65-F5344CB8AC3E}">
        <p14:creationId xmlns:p14="http://schemas.microsoft.com/office/powerpoint/2010/main" val="3894039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15301</TotalTime>
  <Words>1147</Words>
  <Application>Microsoft Macintosh PowerPoint</Application>
  <PresentationFormat>Widescreen</PresentationFormat>
  <Paragraphs>98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2908</cp:revision>
  <dcterms:created xsi:type="dcterms:W3CDTF">2022-04-28T10:27:37Z</dcterms:created>
  <dcterms:modified xsi:type="dcterms:W3CDTF">2025-10-02T04:06:32Z</dcterms:modified>
</cp:coreProperties>
</file>