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0"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8" autoAdjust="0"/>
    <p:restoredTop sz="94658"/>
  </p:normalViewPr>
  <p:slideViewPr>
    <p:cSldViewPr snapToGrid="0">
      <p:cViewPr varScale="1">
        <p:scale>
          <a:sx n="102" d="100"/>
          <a:sy n="102" d="100"/>
        </p:scale>
        <p:origin x="19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364C4-54AA-2CF5-8540-5ACA066F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D9FAF-AF4C-B2FF-38C7-33AAB5241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C2595-888E-6832-5180-7DCF9C311B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1D983-ED6F-3A70-5E4C-C6F8C9B6D9AC}"/>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253533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B11E3-DA0F-D86A-AA01-64B6C01BD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EB5D4-C6A4-84DF-7BBB-2D8EB3DB6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4FD13-D516-ED9A-6270-17C4FC0FB2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64C536-10EC-1C36-BFA3-E3061C662BA1}"/>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26130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8B202-73DE-D3C3-E059-6A2832CFA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EC153-198A-58F5-D971-352E855B1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E24BC-0B43-4D02-6DC1-7041B79622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EC7388-472A-F397-1FFD-9A4613C007AF}"/>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65505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B2618-C899-8A7F-D166-09B3C95F0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A4446-D623-2DE0-F8FF-4876AEC05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33BAF-67B1-F67D-900F-36ABB46BCF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72A7F4-AF0F-3D16-9EFA-3D4D79E79352}"/>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428678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B197C-F07F-EF11-92E8-AD5B5A4CD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ECE3E-5FC4-7AC3-9AAF-A51B86545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755F6-04A5-5106-EB72-A994AA016F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C49B34-C14A-5350-BFF9-C55FF3EDE43D}"/>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64483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7C556-6D84-40F8-D20A-72CD5636C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8ED57-B08B-1F77-7401-930628B96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B10A3-A301-AED1-F181-A9EBA57D31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6FE5D8-7C31-B1DF-A290-C2D40A240806}"/>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838221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8A83E-EC2A-8D7E-60E2-ADE840AA5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E11DA-EE8D-C17A-686E-5FDED7AD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F726D-C384-6D42-8017-1E304E8E3C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FB900A-1CED-2B09-D19E-6373F80B7270}"/>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2173560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DACF3-407D-B2A7-0318-9DA229E44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BB918-4373-38A4-20C9-962FC2D9C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F27B6-9BE8-4831-680A-7926DECD29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06E429-B804-E25E-766C-D1DD4F71F32A}"/>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282821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48A5B-10F3-8BA0-BC3E-B3E89B3D0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F5561-C74E-C6AB-7FBE-07101FEF5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2C05E-B0E5-2361-DC33-146A3D2A74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EF667F-C213-757C-20B4-50C7C731CBCE}"/>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90665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5C49-FB57-3087-CF73-8FC842DE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A5571-ED31-7D40-40CE-C8ADF17C4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78082-46FD-94A6-C242-7F7F8F8939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46DE94-4668-ABA4-2106-7FB6D20FC136}"/>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207088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4C557-035C-4B2C-8DEA-586414299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26E46-A66C-3917-D53A-921D5329C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C0421-9E41-01B2-5571-7B69EC8D00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64A95C-A510-35B9-AA93-DBD64CFA647B}"/>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629584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CFE1D-81BB-5BDC-89AF-F77083DA4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AC8F4-94D4-8AC4-9159-4CC827260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D77B5-61B2-8894-254D-FDEA0F1E7B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F07EF6-2A6D-0109-425A-78389668104F}"/>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163662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057C-55A4-E0D0-BDA9-1206C63B7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38038-8083-C189-45BF-4035E2BF8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62D4E-F9A9-7410-AF89-5D866EDEA7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4E8B6F-8B33-9D72-B516-338A031BB3E9}"/>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1375644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A9A16-C82E-AA77-66F2-A5C93BAED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46263-992A-CFE6-394E-9C886CD7A5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E7E4D-D26A-BC51-0033-90648173EB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927AD8-268F-006B-CF18-8F8E802DEF1B}"/>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3901259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7A8DE-5495-10F6-0159-987D9B506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1CDCA-9014-3DFD-C0BA-C2BF16723D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3892B-0EBA-8530-BC7B-26CED9F1BB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441035-172E-A2C2-B2C4-AD0E45751B94}"/>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838270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5439A-86FB-843A-6BAE-0E31C4BC6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7F386-6DF7-0710-6336-3DB32C7EA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67F90-71F7-8795-F283-4C369C7500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0D24B8-00B8-4DEF-1543-D75BCABCD295}"/>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1116987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2EC5A-FFB7-4D20-31EC-5FBF0AA76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570A7-0D97-3A1E-CE97-1999D74BB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9EA8C-3191-666C-D431-E08C3736C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9014EF-D3EC-1870-84A2-1955FA66BAA4}"/>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3227178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BA3AB-81DD-9460-9883-F52B72ED6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F063F-9CEC-FF55-D483-A99251FC6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850B5-A527-D86F-9023-7A7C55A008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7D78A6-AFD5-3A46-9566-7ED3A0735E46}"/>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2945066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5E764-43C7-8EFC-F742-11488B7A1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CEAE7-4358-6DF4-77BB-0A556C3F0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E3D39-D350-D6B6-6BA5-E9E5764200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6B42DB-E580-1142-CD5C-9288157FD071}"/>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3229375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896F0-241C-FCE1-CC8A-E4D2D5906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D5A15-D359-3339-66AC-686BBC0F9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A7970-FDEA-64BF-9C5C-C320A0827F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F23BA5-2F61-E411-409A-B7741A51025D}"/>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94646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44894-8B44-CF49-3FD2-3BF0086CE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0EFF7-5832-6752-86CF-713B7DC23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2FFBF-D368-485E-2205-2963CF6CEB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252484-E558-4619-34A1-1F010B9785C6}"/>
              </a:ext>
            </a:extLst>
          </p:cNvPr>
          <p:cNvSpPr>
            <a:spLocks noGrp="1"/>
          </p:cNvSpPr>
          <p:nvPr>
            <p:ph type="sldNum" sz="quarter" idx="5"/>
          </p:nvPr>
        </p:nvSpPr>
        <p:spPr/>
        <p:txBody>
          <a:bodyPr/>
          <a:lstStyle/>
          <a:p>
            <a:fld id="{3381EEC1-8735-497A-8DAB-B270CF6E1D86}" type="slidenum">
              <a:rPr lang="en-US" smtClean="0"/>
              <a:t>30</a:t>
            </a:fld>
            <a:endParaRPr lang="en-US"/>
          </a:p>
        </p:txBody>
      </p:sp>
    </p:spTree>
    <p:extLst>
      <p:ext uri="{BB962C8B-B14F-4D97-AF65-F5344CB8AC3E}">
        <p14:creationId xmlns:p14="http://schemas.microsoft.com/office/powerpoint/2010/main" val="2707087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A75CA-4D04-7AFC-922C-3C43B2EFA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AF5E4-2A77-2CCC-2284-66A2442A1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BE4E6-ADD6-2986-52A2-C5A464B959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9090C2-07E2-5938-DAA5-38E25AB5EC5D}"/>
              </a:ext>
            </a:extLst>
          </p:cNvPr>
          <p:cNvSpPr>
            <a:spLocks noGrp="1"/>
          </p:cNvSpPr>
          <p:nvPr>
            <p:ph type="sldNum" sz="quarter" idx="5"/>
          </p:nvPr>
        </p:nvSpPr>
        <p:spPr/>
        <p:txBody>
          <a:bodyPr/>
          <a:lstStyle/>
          <a:p>
            <a:fld id="{3381EEC1-8735-497A-8DAB-B270CF6E1D86}" type="slidenum">
              <a:rPr lang="en-US" smtClean="0"/>
              <a:t>31</a:t>
            </a:fld>
            <a:endParaRPr lang="en-US"/>
          </a:p>
        </p:txBody>
      </p:sp>
    </p:spTree>
    <p:extLst>
      <p:ext uri="{BB962C8B-B14F-4D97-AF65-F5344CB8AC3E}">
        <p14:creationId xmlns:p14="http://schemas.microsoft.com/office/powerpoint/2010/main" val="3876482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F8BE5-7D4C-8E04-0B9A-E126CFEA1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670E6-A584-48A2-8901-647488233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2AC75-D38E-BC6D-3A0B-995788C4D3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F65F8B-7B3B-E92D-499F-EF4835F822FA}"/>
              </a:ext>
            </a:extLst>
          </p:cNvPr>
          <p:cNvSpPr>
            <a:spLocks noGrp="1"/>
          </p:cNvSpPr>
          <p:nvPr>
            <p:ph type="sldNum" sz="quarter" idx="5"/>
          </p:nvPr>
        </p:nvSpPr>
        <p:spPr/>
        <p:txBody>
          <a:bodyPr/>
          <a:lstStyle/>
          <a:p>
            <a:fld id="{3381EEC1-8735-497A-8DAB-B270CF6E1D86}" type="slidenum">
              <a:rPr lang="en-US" smtClean="0"/>
              <a:t>32</a:t>
            </a:fld>
            <a:endParaRPr lang="en-US"/>
          </a:p>
        </p:txBody>
      </p:sp>
    </p:spTree>
    <p:extLst>
      <p:ext uri="{BB962C8B-B14F-4D97-AF65-F5344CB8AC3E}">
        <p14:creationId xmlns:p14="http://schemas.microsoft.com/office/powerpoint/2010/main" val="4132245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CADE-5859-1A08-5624-38831225A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71FFE-8CC0-ACA0-68A1-EA054586B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972B9-819B-49E5-2C25-A903DFE5F1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7186D3-527F-5BDA-F9AF-40403129581B}"/>
              </a:ext>
            </a:extLst>
          </p:cNvPr>
          <p:cNvSpPr>
            <a:spLocks noGrp="1"/>
          </p:cNvSpPr>
          <p:nvPr>
            <p:ph type="sldNum" sz="quarter" idx="5"/>
          </p:nvPr>
        </p:nvSpPr>
        <p:spPr/>
        <p:txBody>
          <a:bodyPr/>
          <a:lstStyle/>
          <a:p>
            <a:fld id="{3381EEC1-8735-497A-8DAB-B270CF6E1D86}" type="slidenum">
              <a:rPr lang="en-US" smtClean="0"/>
              <a:t>33</a:t>
            </a:fld>
            <a:endParaRPr lang="en-US"/>
          </a:p>
        </p:txBody>
      </p:sp>
    </p:spTree>
    <p:extLst>
      <p:ext uri="{BB962C8B-B14F-4D97-AF65-F5344CB8AC3E}">
        <p14:creationId xmlns:p14="http://schemas.microsoft.com/office/powerpoint/2010/main" val="2073583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48C02-AE25-847D-D91D-68890C8A0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03F9C-8205-F524-6EC7-861362112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48374-54E0-41FD-033E-2824496182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B3B763-769B-00C3-5E81-CCB28C13196D}"/>
              </a:ext>
            </a:extLst>
          </p:cNvPr>
          <p:cNvSpPr>
            <a:spLocks noGrp="1"/>
          </p:cNvSpPr>
          <p:nvPr>
            <p:ph type="sldNum" sz="quarter" idx="5"/>
          </p:nvPr>
        </p:nvSpPr>
        <p:spPr/>
        <p:txBody>
          <a:bodyPr/>
          <a:lstStyle/>
          <a:p>
            <a:fld id="{3381EEC1-8735-497A-8DAB-B270CF6E1D86}" type="slidenum">
              <a:rPr lang="en-US" smtClean="0"/>
              <a:t>34</a:t>
            </a:fld>
            <a:endParaRPr lang="en-US"/>
          </a:p>
        </p:txBody>
      </p:sp>
    </p:spTree>
    <p:extLst>
      <p:ext uri="{BB962C8B-B14F-4D97-AF65-F5344CB8AC3E}">
        <p14:creationId xmlns:p14="http://schemas.microsoft.com/office/powerpoint/2010/main" val="2195225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D7E42-505E-9F7F-19F6-5A86808E1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BABAA-E10D-6F21-AF57-87A624000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35A2B-1696-94C0-B36A-AF3B6ADB3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DDA463-CBB0-FDB6-0023-DDBC0C63B64E}"/>
              </a:ext>
            </a:extLst>
          </p:cNvPr>
          <p:cNvSpPr>
            <a:spLocks noGrp="1"/>
          </p:cNvSpPr>
          <p:nvPr>
            <p:ph type="sldNum" sz="quarter" idx="5"/>
          </p:nvPr>
        </p:nvSpPr>
        <p:spPr/>
        <p:txBody>
          <a:bodyPr/>
          <a:lstStyle/>
          <a:p>
            <a:fld id="{3381EEC1-8735-497A-8DAB-B270CF6E1D86}" type="slidenum">
              <a:rPr lang="en-US" smtClean="0"/>
              <a:t>35</a:t>
            </a:fld>
            <a:endParaRPr lang="en-US"/>
          </a:p>
        </p:txBody>
      </p:sp>
    </p:spTree>
    <p:extLst>
      <p:ext uri="{BB962C8B-B14F-4D97-AF65-F5344CB8AC3E}">
        <p14:creationId xmlns:p14="http://schemas.microsoft.com/office/powerpoint/2010/main" val="687629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0CE1F-214E-BB7C-93BE-AFB9DB3F1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568BB-080C-428D-90F5-6FE13EA6F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FB129-5E4A-7DC0-44F1-B1FD54BD9A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394265-0EBA-73FA-A032-9978F00A4DDA}"/>
              </a:ext>
            </a:extLst>
          </p:cNvPr>
          <p:cNvSpPr>
            <a:spLocks noGrp="1"/>
          </p:cNvSpPr>
          <p:nvPr>
            <p:ph type="sldNum" sz="quarter" idx="5"/>
          </p:nvPr>
        </p:nvSpPr>
        <p:spPr/>
        <p:txBody>
          <a:bodyPr/>
          <a:lstStyle/>
          <a:p>
            <a:fld id="{3381EEC1-8735-497A-8DAB-B270CF6E1D86}" type="slidenum">
              <a:rPr lang="en-US" smtClean="0"/>
              <a:t>36</a:t>
            </a:fld>
            <a:endParaRPr lang="en-US"/>
          </a:p>
        </p:txBody>
      </p:sp>
    </p:spTree>
    <p:extLst>
      <p:ext uri="{BB962C8B-B14F-4D97-AF65-F5344CB8AC3E}">
        <p14:creationId xmlns:p14="http://schemas.microsoft.com/office/powerpoint/2010/main" val="2244618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12C9-F791-AA9F-C8E7-F7D864276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6BBFA-0FD9-F4C9-480B-DEA1FD4F0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B7A77-C542-EA77-A029-AD4D16B2DB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F7FCCE-C60F-CB4E-16CC-D3AB21C0241E}"/>
              </a:ext>
            </a:extLst>
          </p:cNvPr>
          <p:cNvSpPr>
            <a:spLocks noGrp="1"/>
          </p:cNvSpPr>
          <p:nvPr>
            <p:ph type="sldNum" sz="quarter" idx="5"/>
          </p:nvPr>
        </p:nvSpPr>
        <p:spPr/>
        <p:txBody>
          <a:bodyPr/>
          <a:lstStyle/>
          <a:p>
            <a:fld id="{3381EEC1-8735-497A-8DAB-B270CF6E1D86}" type="slidenum">
              <a:rPr lang="en-US" smtClean="0"/>
              <a:t>37</a:t>
            </a:fld>
            <a:endParaRPr lang="en-US"/>
          </a:p>
        </p:txBody>
      </p:sp>
    </p:spTree>
    <p:extLst>
      <p:ext uri="{BB962C8B-B14F-4D97-AF65-F5344CB8AC3E}">
        <p14:creationId xmlns:p14="http://schemas.microsoft.com/office/powerpoint/2010/main" val="1991280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78A44-B08A-3F90-CB43-4D2EDD01B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25655-61B6-7D3C-E236-D5497667D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84ED2-BBBF-50D4-9811-7FC2F54582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C3C02F-4CF6-63E0-5BEC-69B38032DD86}"/>
              </a:ext>
            </a:extLst>
          </p:cNvPr>
          <p:cNvSpPr>
            <a:spLocks noGrp="1"/>
          </p:cNvSpPr>
          <p:nvPr>
            <p:ph type="sldNum" sz="quarter" idx="5"/>
          </p:nvPr>
        </p:nvSpPr>
        <p:spPr/>
        <p:txBody>
          <a:bodyPr/>
          <a:lstStyle/>
          <a:p>
            <a:fld id="{3381EEC1-8735-497A-8DAB-B270CF6E1D86}" type="slidenum">
              <a:rPr lang="en-US" smtClean="0"/>
              <a:t>38</a:t>
            </a:fld>
            <a:endParaRPr lang="en-US"/>
          </a:p>
        </p:txBody>
      </p:sp>
    </p:spTree>
    <p:extLst>
      <p:ext uri="{BB962C8B-B14F-4D97-AF65-F5344CB8AC3E}">
        <p14:creationId xmlns:p14="http://schemas.microsoft.com/office/powerpoint/2010/main" val="2861192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07F94-2B06-FD8A-E8C9-35E4E4F90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2A614-415B-152A-E59C-13AA7E923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F95B7-24A0-6002-5916-719048AACD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E11B13-6A15-1B47-A3E7-DB2AC72B7945}"/>
              </a:ext>
            </a:extLst>
          </p:cNvPr>
          <p:cNvSpPr>
            <a:spLocks noGrp="1"/>
          </p:cNvSpPr>
          <p:nvPr>
            <p:ph type="sldNum" sz="quarter" idx="5"/>
          </p:nvPr>
        </p:nvSpPr>
        <p:spPr/>
        <p:txBody>
          <a:bodyPr/>
          <a:lstStyle/>
          <a:p>
            <a:fld id="{3381EEC1-8735-497A-8DAB-B270CF6E1D86}" type="slidenum">
              <a:rPr lang="en-US" smtClean="0"/>
              <a:t>39</a:t>
            </a:fld>
            <a:endParaRPr lang="en-US"/>
          </a:p>
        </p:txBody>
      </p:sp>
    </p:spTree>
    <p:extLst>
      <p:ext uri="{BB962C8B-B14F-4D97-AF65-F5344CB8AC3E}">
        <p14:creationId xmlns:p14="http://schemas.microsoft.com/office/powerpoint/2010/main" val="299759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FF819-9216-20AE-EF50-94DE4275A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BC6C9-C7F5-C632-6194-4CBC83EAFD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DEC22-8994-FF13-27E4-369114AF58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72E8FC-E479-F757-2C43-9F15AD3EA0A7}"/>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41059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17AB5-9EB2-F1C0-6383-C7703D186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F69AC-8A9E-5E09-591E-E02202C2E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2490C-BD23-E8F5-7865-6465389999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7855C0-D742-104C-58D0-FF1B72D30D01}"/>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308380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36738-D701-68B2-E3C7-9B8AC1008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46056-27A9-8402-214E-99C4218A4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8CC5F-408F-AFC0-F279-8C744D4760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76DDBF-F8C5-EE21-4C79-90DE5E07C2C8}"/>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355939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4202-0270-70FB-FF8D-FAD9C8B2B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37DF0-27E5-4FBC-6D3C-0CC1C628E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11615-29F8-ED28-586E-3882F1BFD8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28717A-6F69-D64E-4A1B-8C4B5335ABCC}"/>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10770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D840F-9861-5E08-B8F6-890D2D132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72421-8DDD-9E61-9AE8-D7528A4D1E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D0700-8023-63C1-7787-E80935B3A8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441FD7-9473-23E0-EC4D-90182CADE8D1}"/>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05990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9/25/25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9/25/25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riding a horse with a sword&#10;&#10;AI-generated content may be incorrect.">
            <a:extLst>
              <a:ext uri="{FF2B5EF4-FFF2-40B4-BE49-F238E27FC236}">
                <a16:creationId xmlns:a16="http://schemas.microsoft.com/office/drawing/2014/main" id="{E073DCDF-FAD4-F627-A8B2-94692A0914E7}"/>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9FD64-63B8-081C-9FA0-E774CED0B465}"/>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B5C55D56-3524-E176-FFA3-807B986F44A7}"/>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1FF02CC-8323-3B00-77DE-C7D2F7C078CB}"/>
              </a:ext>
            </a:extLst>
          </p:cNvPr>
          <p:cNvSpPr txBox="1"/>
          <p:nvPr/>
        </p:nvSpPr>
        <p:spPr>
          <a:xfrm>
            <a:off x="467637" y="2634936"/>
            <a:ext cx="7073031" cy="1588127"/>
          </a:xfrm>
          <a:prstGeom prst="rect">
            <a:avLst/>
          </a:prstGeom>
          <a:noFill/>
        </p:spPr>
        <p:txBody>
          <a:bodyPr wrap="square" rtlCol="0">
            <a:spAutoFit/>
          </a:bodyPr>
          <a:lstStyle/>
          <a:p>
            <a:pPr>
              <a:lnSpc>
                <a:spcPct val="90000"/>
              </a:lnSpc>
            </a:pPr>
            <a:r>
              <a:rPr lang="en-US" sz="3600" b="1" dirty="0">
                <a:solidFill>
                  <a:schemeClr val="bg1"/>
                </a:solidFill>
              </a:rPr>
              <a:t>JEHOVAH SABAOTH - THE LORD </a:t>
            </a:r>
          </a:p>
          <a:p>
            <a:pPr>
              <a:lnSpc>
                <a:spcPct val="90000"/>
              </a:lnSpc>
            </a:pPr>
            <a:r>
              <a:rPr lang="en-US" sz="3600" b="1" dirty="0">
                <a:solidFill>
                  <a:schemeClr val="bg1"/>
                </a:solidFill>
              </a:rPr>
              <a:t>OF HOSTS </a:t>
            </a:r>
          </a:p>
          <a:p>
            <a:pPr>
              <a:lnSpc>
                <a:spcPct val="90000"/>
              </a:lnSpc>
            </a:pPr>
            <a:r>
              <a:rPr lang="en-US" sz="3600" b="1" dirty="0">
                <a:solidFill>
                  <a:schemeClr val="bg1"/>
                </a:solidFill>
              </a:rPr>
              <a:t>GOD OF ANGEL ARMIES</a:t>
            </a:r>
          </a:p>
        </p:txBody>
      </p:sp>
    </p:spTree>
    <p:extLst>
      <p:ext uri="{BB962C8B-B14F-4D97-AF65-F5344CB8AC3E}">
        <p14:creationId xmlns:p14="http://schemas.microsoft.com/office/powerpoint/2010/main" val="325219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79BA0-5346-5815-5093-76514E4BFAA3}"/>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49422DD7-4CB4-5CCE-9669-08ECBF98BD79}"/>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F1676C9-D88F-6A8C-5F5E-756C4B1BF21C}"/>
              </a:ext>
            </a:extLst>
          </p:cNvPr>
          <p:cNvSpPr txBox="1"/>
          <p:nvPr/>
        </p:nvSpPr>
        <p:spPr>
          <a:xfrm>
            <a:off x="496863" y="1803939"/>
            <a:ext cx="6542764" cy="3250121"/>
          </a:xfrm>
          <a:prstGeom prst="rect">
            <a:avLst/>
          </a:prstGeom>
          <a:noFill/>
        </p:spPr>
        <p:txBody>
          <a:bodyPr wrap="square" rtlCol="0">
            <a:spAutoFit/>
          </a:bodyPr>
          <a:lstStyle/>
          <a:p>
            <a:pPr>
              <a:lnSpc>
                <a:spcPct val="90000"/>
              </a:lnSpc>
            </a:pPr>
            <a:r>
              <a:rPr lang="en-US" sz="3600" dirty="0">
                <a:solidFill>
                  <a:schemeClr val="bg1"/>
                </a:solidFill>
              </a:rPr>
              <a:t>Psalm 24:8,10</a:t>
            </a:r>
          </a:p>
          <a:p>
            <a:pPr>
              <a:lnSpc>
                <a:spcPct val="90000"/>
              </a:lnSpc>
            </a:pPr>
            <a:r>
              <a:rPr lang="en-US" sz="3200" dirty="0">
                <a:solidFill>
                  <a:schemeClr val="bg1"/>
                </a:solidFill>
              </a:rPr>
              <a:t>8 Who is this King of glory? The LORD strong and mighty, The LORD mighty in battle.</a:t>
            </a:r>
          </a:p>
          <a:p>
            <a:pPr>
              <a:lnSpc>
                <a:spcPct val="90000"/>
              </a:lnSpc>
            </a:pPr>
            <a:r>
              <a:rPr lang="en-US" sz="3200" dirty="0">
                <a:solidFill>
                  <a:schemeClr val="bg1"/>
                </a:solidFill>
              </a:rPr>
              <a:t>10 Who is this King of glory? The LORD of hosts, He is the King of glory. Selah</a:t>
            </a:r>
          </a:p>
        </p:txBody>
      </p:sp>
    </p:spTree>
    <p:extLst>
      <p:ext uri="{BB962C8B-B14F-4D97-AF65-F5344CB8AC3E}">
        <p14:creationId xmlns:p14="http://schemas.microsoft.com/office/powerpoint/2010/main" val="356431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63133-B306-ECEC-4ED7-E0DAE1C884E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9565EAA9-B346-089B-4FF9-43B6750557FD}"/>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A3BE52F-B72C-F27D-BC59-7507BA4774CA}"/>
              </a:ext>
            </a:extLst>
          </p:cNvPr>
          <p:cNvSpPr txBox="1"/>
          <p:nvPr/>
        </p:nvSpPr>
        <p:spPr>
          <a:xfrm>
            <a:off x="496863" y="1803939"/>
            <a:ext cx="6542764" cy="3250121"/>
          </a:xfrm>
          <a:prstGeom prst="rect">
            <a:avLst/>
          </a:prstGeom>
          <a:noFill/>
        </p:spPr>
        <p:txBody>
          <a:bodyPr wrap="square" rtlCol="0">
            <a:spAutoFit/>
          </a:bodyPr>
          <a:lstStyle/>
          <a:p>
            <a:pPr>
              <a:lnSpc>
                <a:spcPct val="90000"/>
              </a:lnSpc>
            </a:pPr>
            <a:r>
              <a:rPr lang="en-US" sz="3600" dirty="0">
                <a:solidFill>
                  <a:schemeClr val="bg1"/>
                </a:solidFill>
              </a:rPr>
              <a:t>1 Samuel 17:45</a:t>
            </a:r>
          </a:p>
          <a:p>
            <a:pPr>
              <a:lnSpc>
                <a:spcPct val="90000"/>
              </a:lnSpc>
            </a:pPr>
            <a:r>
              <a:rPr lang="en-US" sz="3200" dirty="0">
                <a:solidFill>
                  <a:schemeClr val="bg1"/>
                </a:solidFill>
              </a:rPr>
              <a:t>Then David said to the Philistine, “You come to me with a sword, with a spear, and with a javelin. But I come to you in the name of the LORD of hosts, the God of the armies of Israel, whom you have defied.</a:t>
            </a:r>
          </a:p>
        </p:txBody>
      </p:sp>
    </p:spTree>
    <p:extLst>
      <p:ext uri="{BB962C8B-B14F-4D97-AF65-F5344CB8AC3E}">
        <p14:creationId xmlns:p14="http://schemas.microsoft.com/office/powerpoint/2010/main" val="100221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DDFE6-96CF-275E-20AF-9CD4222E08C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042602F3-96D2-E79A-4B2C-CA0E7EBBC808}"/>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4E16FEF-A14D-41AF-E42C-523E2E6B4D99}"/>
              </a:ext>
            </a:extLst>
          </p:cNvPr>
          <p:cNvSpPr txBox="1"/>
          <p:nvPr/>
        </p:nvSpPr>
        <p:spPr>
          <a:xfrm>
            <a:off x="592897" y="3133534"/>
            <a:ext cx="7073031" cy="590931"/>
          </a:xfrm>
          <a:prstGeom prst="rect">
            <a:avLst/>
          </a:prstGeom>
          <a:noFill/>
        </p:spPr>
        <p:txBody>
          <a:bodyPr wrap="square" rtlCol="0">
            <a:spAutoFit/>
          </a:bodyPr>
          <a:lstStyle/>
          <a:p>
            <a:pPr>
              <a:lnSpc>
                <a:spcPct val="90000"/>
              </a:lnSpc>
            </a:pPr>
            <a:r>
              <a:rPr lang="en-US" sz="3600" b="1" dirty="0">
                <a:solidFill>
                  <a:schemeClr val="bg1"/>
                </a:solidFill>
              </a:rPr>
              <a:t>GOD’S HEAVENLY HOSTS</a:t>
            </a:r>
          </a:p>
        </p:txBody>
      </p:sp>
    </p:spTree>
    <p:extLst>
      <p:ext uri="{BB962C8B-B14F-4D97-AF65-F5344CB8AC3E}">
        <p14:creationId xmlns:p14="http://schemas.microsoft.com/office/powerpoint/2010/main" val="305481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EB00A-B23E-85BD-5EA8-F9B569D9B348}"/>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79D5C56D-141D-29BD-FD1A-24C87240A7F3}"/>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E012CD8-44E6-398B-E5BD-ACF56D57BA34}"/>
              </a:ext>
            </a:extLst>
          </p:cNvPr>
          <p:cNvSpPr txBox="1"/>
          <p:nvPr/>
        </p:nvSpPr>
        <p:spPr>
          <a:xfrm>
            <a:off x="622124" y="2247138"/>
            <a:ext cx="6542764" cy="2363724"/>
          </a:xfrm>
          <a:prstGeom prst="rect">
            <a:avLst/>
          </a:prstGeom>
          <a:noFill/>
        </p:spPr>
        <p:txBody>
          <a:bodyPr wrap="square" rtlCol="0">
            <a:spAutoFit/>
          </a:bodyPr>
          <a:lstStyle/>
          <a:p>
            <a:pPr>
              <a:lnSpc>
                <a:spcPct val="90000"/>
              </a:lnSpc>
            </a:pPr>
            <a:r>
              <a:rPr lang="en-US" sz="3600" dirty="0">
                <a:solidFill>
                  <a:schemeClr val="bg1"/>
                </a:solidFill>
              </a:rPr>
              <a:t>Psalm 68:17</a:t>
            </a:r>
          </a:p>
          <a:p>
            <a:pPr>
              <a:lnSpc>
                <a:spcPct val="90000"/>
              </a:lnSpc>
            </a:pPr>
            <a:r>
              <a:rPr lang="en-US" sz="3200" dirty="0">
                <a:solidFill>
                  <a:schemeClr val="bg1"/>
                </a:solidFill>
              </a:rPr>
              <a:t>The chariots of God are twenty thousand, Even thousands of thousands; The LORD is among them as in Sinai, in the Holy Place.</a:t>
            </a:r>
          </a:p>
        </p:txBody>
      </p:sp>
    </p:spTree>
    <p:extLst>
      <p:ext uri="{BB962C8B-B14F-4D97-AF65-F5344CB8AC3E}">
        <p14:creationId xmlns:p14="http://schemas.microsoft.com/office/powerpoint/2010/main" val="50489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5BF40-BA6E-A487-A377-E0E8E3EEC9BA}"/>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15E0979E-D52F-47B8-4539-F655CB3B68EB}"/>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8321903-A0C0-46F0-505B-93210E956992}"/>
              </a:ext>
            </a:extLst>
          </p:cNvPr>
          <p:cNvSpPr txBox="1"/>
          <p:nvPr/>
        </p:nvSpPr>
        <p:spPr>
          <a:xfrm>
            <a:off x="622124" y="1803939"/>
            <a:ext cx="6542764" cy="3250121"/>
          </a:xfrm>
          <a:prstGeom prst="rect">
            <a:avLst/>
          </a:prstGeom>
          <a:noFill/>
        </p:spPr>
        <p:txBody>
          <a:bodyPr wrap="square" rtlCol="0">
            <a:spAutoFit/>
          </a:bodyPr>
          <a:lstStyle/>
          <a:p>
            <a:pPr>
              <a:lnSpc>
                <a:spcPct val="90000"/>
              </a:lnSpc>
            </a:pPr>
            <a:r>
              <a:rPr lang="en-US" sz="3600" dirty="0">
                <a:solidFill>
                  <a:schemeClr val="bg1"/>
                </a:solidFill>
              </a:rPr>
              <a:t>Psalm 103:20,21</a:t>
            </a:r>
          </a:p>
          <a:p>
            <a:pPr>
              <a:lnSpc>
                <a:spcPct val="90000"/>
              </a:lnSpc>
            </a:pPr>
            <a:r>
              <a:rPr lang="en-US" sz="3200" dirty="0">
                <a:solidFill>
                  <a:schemeClr val="bg1"/>
                </a:solidFill>
              </a:rPr>
              <a:t>20 Bless the LORD, you His angels, Who excel in strength, who do His word, Heeding the voice of His word.</a:t>
            </a:r>
          </a:p>
          <a:p>
            <a:pPr>
              <a:lnSpc>
                <a:spcPct val="90000"/>
              </a:lnSpc>
            </a:pPr>
            <a:r>
              <a:rPr lang="en-US" sz="3200" dirty="0">
                <a:solidFill>
                  <a:schemeClr val="bg1"/>
                </a:solidFill>
              </a:rPr>
              <a:t>21 Bless the LORD, all you His hosts, You ministers of His, who do His pleasure.</a:t>
            </a:r>
          </a:p>
        </p:txBody>
      </p:sp>
    </p:spTree>
    <p:extLst>
      <p:ext uri="{BB962C8B-B14F-4D97-AF65-F5344CB8AC3E}">
        <p14:creationId xmlns:p14="http://schemas.microsoft.com/office/powerpoint/2010/main" val="256891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9551-EA47-3DA5-1B60-A7CC4961A6A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3211852C-9683-D6AD-F25C-EC94577A3780}"/>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6BD6BAD-63D8-6FA6-1A41-7F0646C3826D}"/>
              </a:ext>
            </a:extLst>
          </p:cNvPr>
          <p:cNvSpPr txBox="1"/>
          <p:nvPr/>
        </p:nvSpPr>
        <p:spPr>
          <a:xfrm>
            <a:off x="580371" y="2634936"/>
            <a:ext cx="7073031" cy="1588127"/>
          </a:xfrm>
          <a:prstGeom prst="rect">
            <a:avLst/>
          </a:prstGeom>
          <a:noFill/>
        </p:spPr>
        <p:txBody>
          <a:bodyPr wrap="square" rtlCol="0">
            <a:spAutoFit/>
          </a:bodyPr>
          <a:lstStyle/>
          <a:p>
            <a:pPr>
              <a:lnSpc>
                <a:spcPct val="90000"/>
              </a:lnSpc>
            </a:pPr>
            <a:r>
              <a:rPr lang="en-US" sz="3600" b="1" dirty="0">
                <a:solidFill>
                  <a:schemeClr val="bg1"/>
                </a:solidFill>
              </a:rPr>
              <a:t>THE OLD TESTAMENT EXPERIENCE OF THE LORD OF HOSTS—A BRIEF SUMMARY</a:t>
            </a:r>
          </a:p>
        </p:txBody>
      </p:sp>
    </p:spTree>
    <p:extLst>
      <p:ext uri="{BB962C8B-B14F-4D97-AF65-F5344CB8AC3E}">
        <p14:creationId xmlns:p14="http://schemas.microsoft.com/office/powerpoint/2010/main" val="209915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454E7-B164-943C-C577-BEBD9085BB3C}"/>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3FB81D82-F9A6-E224-50A5-E33A49CCF028}"/>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1CBA190-38AF-0047-88F9-45ADD21923D5}"/>
              </a:ext>
            </a:extLst>
          </p:cNvPr>
          <p:cNvSpPr txBox="1"/>
          <p:nvPr/>
        </p:nvSpPr>
        <p:spPr>
          <a:xfrm>
            <a:off x="605423" y="1388441"/>
            <a:ext cx="6571991" cy="4081117"/>
          </a:xfrm>
          <a:prstGeom prst="rect">
            <a:avLst/>
          </a:prstGeom>
          <a:noFill/>
        </p:spPr>
        <p:txBody>
          <a:bodyPr wrap="square" rtlCol="0">
            <a:spAutoFit/>
          </a:bodyPr>
          <a:lstStyle/>
          <a:p>
            <a:pPr marL="311150" indent="-311150">
              <a:lnSpc>
                <a:spcPct val="90000"/>
              </a:lnSpc>
              <a:buFont typeface="Arial" panose="020B0604020202020204" pitchFamily="34" charset="0"/>
              <a:buChar char="•"/>
            </a:pPr>
            <a:r>
              <a:rPr lang="en-US" sz="3600" b="1" dirty="0">
                <a:solidFill>
                  <a:schemeClr val="bg1"/>
                </a:solidFill>
              </a:rPr>
              <a:t>The Lord of hosts was the Director of military operations.</a:t>
            </a:r>
          </a:p>
          <a:p>
            <a:pPr marL="311150" indent="-311150">
              <a:lnSpc>
                <a:spcPct val="90000"/>
              </a:lnSpc>
              <a:buFont typeface="Arial" panose="020B0604020202020204" pitchFamily="34" charset="0"/>
              <a:buChar char="•"/>
            </a:pPr>
            <a:r>
              <a:rPr lang="en-US" sz="3600" b="1" dirty="0">
                <a:solidFill>
                  <a:schemeClr val="bg1"/>
                </a:solidFill>
              </a:rPr>
              <a:t>He would direct His people against specific targets. </a:t>
            </a:r>
          </a:p>
          <a:p>
            <a:pPr marL="311150" indent="-311150">
              <a:lnSpc>
                <a:spcPct val="90000"/>
              </a:lnSpc>
              <a:buFont typeface="Arial" panose="020B0604020202020204" pitchFamily="34" charset="0"/>
              <a:buChar char="•"/>
            </a:pPr>
            <a:r>
              <a:rPr lang="en-US" sz="3600" b="1" dirty="0">
                <a:solidFill>
                  <a:schemeClr val="bg1"/>
                </a:solidFill>
              </a:rPr>
              <a:t>He would provide the specific time to advance into war.</a:t>
            </a:r>
          </a:p>
          <a:p>
            <a:pPr marL="311150" indent="-311150">
              <a:lnSpc>
                <a:spcPct val="90000"/>
              </a:lnSpc>
              <a:buFont typeface="Arial" panose="020B0604020202020204" pitchFamily="34" charset="0"/>
              <a:buChar char="•"/>
            </a:pPr>
            <a:r>
              <a:rPr lang="en-US" sz="3600" b="1" dirty="0">
                <a:solidFill>
                  <a:schemeClr val="bg1"/>
                </a:solidFill>
              </a:rPr>
              <a:t>He would provide the specific direction/strategy for action.</a:t>
            </a:r>
          </a:p>
        </p:txBody>
      </p:sp>
    </p:spTree>
    <p:extLst>
      <p:ext uri="{BB962C8B-B14F-4D97-AF65-F5344CB8AC3E}">
        <p14:creationId xmlns:p14="http://schemas.microsoft.com/office/powerpoint/2010/main" val="76389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1EFF8-9D87-0CDB-F0D2-22BF2DC20589}"/>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6E77C93A-5067-6639-BEEF-BCE875DF6E19}"/>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0401BF1-AC14-39FB-53FD-EDBC956D3EB1}"/>
              </a:ext>
            </a:extLst>
          </p:cNvPr>
          <p:cNvSpPr txBox="1"/>
          <p:nvPr/>
        </p:nvSpPr>
        <p:spPr>
          <a:xfrm>
            <a:off x="542793" y="1637740"/>
            <a:ext cx="7073031" cy="3582519"/>
          </a:xfrm>
          <a:prstGeom prst="rect">
            <a:avLst/>
          </a:prstGeom>
          <a:noFill/>
        </p:spPr>
        <p:txBody>
          <a:bodyPr wrap="square" rtlCol="0">
            <a:spAutoFit/>
          </a:bodyPr>
          <a:lstStyle/>
          <a:p>
            <a:pPr marL="311150" indent="-311150">
              <a:lnSpc>
                <a:spcPct val="90000"/>
              </a:lnSpc>
              <a:buFont typeface="Arial" panose="020B0604020202020204" pitchFamily="34" charset="0"/>
              <a:buChar char="•"/>
            </a:pPr>
            <a:r>
              <a:rPr lang="en-US" sz="3600" b="1" dirty="0">
                <a:solidFill>
                  <a:schemeClr val="bg1"/>
                </a:solidFill>
              </a:rPr>
              <a:t>He would provide the call to engage in war. </a:t>
            </a:r>
          </a:p>
          <a:p>
            <a:pPr marL="311150" indent="-311150">
              <a:lnSpc>
                <a:spcPct val="90000"/>
              </a:lnSpc>
              <a:buFont typeface="Arial" panose="020B0604020202020204" pitchFamily="34" charset="0"/>
              <a:buChar char="•"/>
            </a:pPr>
            <a:r>
              <a:rPr lang="en-US" sz="3600" b="1" dirty="0">
                <a:solidFill>
                  <a:schemeClr val="bg1"/>
                </a:solidFill>
              </a:rPr>
              <a:t>When He led the operations, the army was assured of victory beforehand. </a:t>
            </a:r>
          </a:p>
          <a:p>
            <a:pPr marL="311150" indent="-311150">
              <a:lnSpc>
                <a:spcPct val="90000"/>
              </a:lnSpc>
              <a:buFont typeface="Arial" panose="020B0604020202020204" pitchFamily="34" charset="0"/>
              <a:buChar char="•"/>
            </a:pPr>
            <a:r>
              <a:rPr lang="en-US" sz="3600" b="1" dirty="0">
                <a:solidFill>
                  <a:schemeClr val="bg1"/>
                </a:solidFill>
              </a:rPr>
              <a:t>It was by His power that victory was assured. </a:t>
            </a:r>
          </a:p>
        </p:txBody>
      </p:sp>
    </p:spTree>
    <p:extLst>
      <p:ext uri="{BB962C8B-B14F-4D97-AF65-F5344CB8AC3E}">
        <p14:creationId xmlns:p14="http://schemas.microsoft.com/office/powerpoint/2010/main" val="177619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1211F-0EDA-027B-792C-4A01B584278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79031321-A227-304F-5749-5893AE9B678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822886C-127D-95F2-5770-BCA0EAD4F157}"/>
              </a:ext>
            </a:extLst>
          </p:cNvPr>
          <p:cNvSpPr txBox="1"/>
          <p:nvPr/>
        </p:nvSpPr>
        <p:spPr>
          <a:xfrm>
            <a:off x="517741" y="2884235"/>
            <a:ext cx="7073031" cy="1089529"/>
          </a:xfrm>
          <a:prstGeom prst="rect">
            <a:avLst/>
          </a:prstGeom>
          <a:noFill/>
        </p:spPr>
        <p:txBody>
          <a:bodyPr wrap="square" rtlCol="0">
            <a:spAutoFit/>
          </a:bodyPr>
          <a:lstStyle/>
          <a:p>
            <a:pPr>
              <a:lnSpc>
                <a:spcPct val="90000"/>
              </a:lnSpc>
            </a:pPr>
            <a:r>
              <a:rPr lang="en-US" sz="3600" b="1" dirty="0">
                <a:solidFill>
                  <a:schemeClr val="bg1"/>
                </a:solidFill>
              </a:rPr>
              <a:t>Receiving Strategies and Tactics (Joshua 6)</a:t>
            </a:r>
          </a:p>
        </p:txBody>
      </p:sp>
    </p:spTree>
    <p:extLst>
      <p:ext uri="{BB962C8B-B14F-4D97-AF65-F5344CB8AC3E}">
        <p14:creationId xmlns:p14="http://schemas.microsoft.com/office/powerpoint/2010/main" val="35780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soldiers on horses&#10;&#10;AI-generated content may be incorrect.">
            <a:extLst>
              <a:ext uri="{FF2B5EF4-FFF2-40B4-BE49-F238E27FC236}">
                <a16:creationId xmlns:a16="http://schemas.microsoft.com/office/drawing/2014/main" id="{0ED62B55-9DB9-54FA-9894-F38081AA982A}"/>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9E8B696-1BFF-87A5-C60D-C277241D02B7}"/>
              </a:ext>
            </a:extLst>
          </p:cNvPr>
          <p:cNvSpPr txBox="1"/>
          <p:nvPr/>
        </p:nvSpPr>
        <p:spPr>
          <a:xfrm>
            <a:off x="643002" y="3133534"/>
            <a:ext cx="6446730" cy="590931"/>
          </a:xfrm>
          <a:prstGeom prst="rect">
            <a:avLst/>
          </a:prstGeom>
          <a:noFill/>
        </p:spPr>
        <p:txBody>
          <a:bodyPr wrap="square" rtlCol="0">
            <a:spAutoFit/>
          </a:bodyPr>
          <a:lstStyle/>
          <a:p>
            <a:pPr>
              <a:lnSpc>
                <a:spcPct val="90000"/>
              </a:lnSpc>
            </a:pPr>
            <a:r>
              <a:rPr lang="en-US" sz="3600" b="1" dirty="0">
                <a:solidFill>
                  <a:schemeClr val="bg1"/>
                </a:solidFill>
              </a:rPr>
              <a:t>SPIRITUAL WARFARE</a:t>
            </a:r>
            <a:endParaRPr lang="en-IN" sz="3200" b="1" dirty="0">
              <a:solidFill>
                <a:schemeClr val="bg1"/>
              </a:solidFill>
            </a:endParaRPr>
          </a:p>
        </p:txBody>
      </p:sp>
    </p:spTree>
    <p:extLst>
      <p:ext uri="{BB962C8B-B14F-4D97-AF65-F5344CB8AC3E}">
        <p14:creationId xmlns:p14="http://schemas.microsoft.com/office/powerpoint/2010/main" val="499174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F783-639D-F398-0835-CF8D888A992D}"/>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FC489AAB-060F-FF70-C021-30BD2B1E574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B9756CD-D106-CA5A-D521-A1D50E377269}"/>
              </a:ext>
            </a:extLst>
          </p:cNvPr>
          <p:cNvSpPr txBox="1"/>
          <p:nvPr/>
        </p:nvSpPr>
        <p:spPr>
          <a:xfrm>
            <a:off x="617949" y="1637740"/>
            <a:ext cx="6747355" cy="3582519"/>
          </a:xfrm>
          <a:prstGeom prst="rect">
            <a:avLst/>
          </a:prstGeom>
          <a:noFill/>
        </p:spPr>
        <p:txBody>
          <a:bodyPr wrap="square" rtlCol="0">
            <a:spAutoFit/>
          </a:bodyPr>
          <a:lstStyle/>
          <a:p>
            <a:pPr marL="311150" indent="-311150">
              <a:lnSpc>
                <a:spcPct val="90000"/>
              </a:lnSpc>
              <a:buFont typeface="Arial" panose="020B0604020202020204" pitchFamily="34" charset="0"/>
              <a:buChar char="•"/>
            </a:pPr>
            <a:r>
              <a:rPr lang="en-US" sz="3600" b="1" dirty="0">
                <a:solidFill>
                  <a:schemeClr val="bg1"/>
                </a:solidFill>
              </a:rPr>
              <a:t>The Lord fought for Israel.</a:t>
            </a:r>
          </a:p>
          <a:p>
            <a:pPr marL="311150" indent="-311150">
              <a:lnSpc>
                <a:spcPct val="90000"/>
              </a:lnSpc>
              <a:buFont typeface="Arial" panose="020B0604020202020204" pitchFamily="34" charset="0"/>
              <a:buChar char="•"/>
            </a:pPr>
            <a:r>
              <a:rPr lang="en-US" sz="3600" b="1" dirty="0">
                <a:solidFill>
                  <a:schemeClr val="bg1"/>
                </a:solidFill>
              </a:rPr>
              <a:t>He helped them conquer enemies greater and mightier than themselves.</a:t>
            </a:r>
          </a:p>
          <a:p>
            <a:pPr marL="311150" indent="-311150">
              <a:lnSpc>
                <a:spcPct val="90000"/>
              </a:lnSpc>
              <a:buFont typeface="Arial" panose="020B0604020202020204" pitchFamily="34" charset="0"/>
              <a:buChar char="•"/>
            </a:pPr>
            <a:r>
              <a:rPr lang="en-US" sz="3600" b="1" dirty="0">
                <a:solidFill>
                  <a:schemeClr val="bg1"/>
                </a:solidFill>
              </a:rPr>
              <a:t>He provided divine intervention for total obedience and for those devoted to Him.</a:t>
            </a:r>
          </a:p>
        </p:txBody>
      </p:sp>
    </p:spTree>
    <p:extLst>
      <p:ext uri="{BB962C8B-B14F-4D97-AF65-F5344CB8AC3E}">
        <p14:creationId xmlns:p14="http://schemas.microsoft.com/office/powerpoint/2010/main" val="1559067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7F36-51A2-DFE3-C618-F61916FA90D7}"/>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1C20676E-D5C1-55D0-E70E-5223396EA52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5A1C611-A0A6-FE89-E116-E23289AC7D73}"/>
              </a:ext>
            </a:extLst>
          </p:cNvPr>
          <p:cNvSpPr txBox="1"/>
          <p:nvPr/>
        </p:nvSpPr>
        <p:spPr>
          <a:xfrm>
            <a:off x="530267" y="2884235"/>
            <a:ext cx="7073031" cy="1089529"/>
          </a:xfrm>
          <a:prstGeom prst="rect">
            <a:avLst/>
          </a:prstGeom>
          <a:noFill/>
        </p:spPr>
        <p:txBody>
          <a:bodyPr wrap="square" rtlCol="0">
            <a:spAutoFit/>
          </a:bodyPr>
          <a:lstStyle/>
          <a:p>
            <a:pPr>
              <a:lnSpc>
                <a:spcPct val="90000"/>
              </a:lnSpc>
            </a:pPr>
            <a:r>
              <a:rPr lang="en-US" sz="3600" b="1" dirty="0">
                <a:solidFill>
                  <a:schemeClr val="bg1"/>
                </a:solidFill>
              </a:rPr>
              <a:t>HOW IS THIS RELEVANT FOR US TODAY?</a:t>
            </a:r>
          </a:p>
        </p:txBody>
      </p:sp>
    </p:spTree>
    <p:extLst>
      <p:ext uri="{BB962C8B-B14F-4D97-AF65-F5344CB8AC3E}">
        <p14:creationId xmlns:p14="http://schemas.microsoft.com/office/powerpoint/2010/main" val="421561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8ACEC-DACC-5E5C-B4C2-2067C7BF1CB8}"/>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7AB0B286-D484-73A6-DAAD-EE08CA841995}"/>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A13CBE1-BCD4-32D6-0E14-2536114AF2DE}"/>
              </a:ext>
            </a:extLst>
          </p:cNvPr>
          <p:cNvSpPr txBox="1"/>
          <p:nvPr/>
        </p:nvSpPr>
        <p:spPr>
          <a:xfrm>
            <a:off x="455111" y="3133534"/>
            <a:ext cx="7073031" cy="590931"/>
          </a:xfrm>
          <a:prstGeom prst="rect">
            <a:avLst/>
          </a:prstGeom>
          <a:noFill/>
        </p:spPr>
        <p:txBody>
          <a:bodyPr wrap="square" rtlCol="0">
            <a:spAutoFit/>
          </a:bodyPr>
          <a:lstStyle/>
          <a:p>
            <a:pPr>
              <a:lnSpc>
                <a:spcPct val="90000"/>
              </a:lnSpc>
            </a:pPr>
            <a:r>
              <a:rPr lang="en-US" sz="3600" b="1" dirty="0">
                <a:solidFill>
                  <a:schemeClr val="bg1"/>
                </a:solidFill>
              </a:rPr>
              <a:t>1. HIS NATURE REPRODUCED IN US</a:t>
            </a:r>
          </a:p>
        </p:txBody>
      </p:sp>
    </p:spTree>
    <p:extLst>
      <p:ext uri="{BB962C8B-B14F-4D97-AF65-F5344CB8AC3E}">
        <p14:creationId xmlns:p14="http://schemas.microsoft.com/office/powerpoint/2010/main" val="98245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A5EC3-8363-F3D2-76CD-2CA2167A7E5B}"/>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0BD2A3D7-0607-CEBD-65A3-8D6775B77835}"/>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C43B883-DBE6-7796-7740-6463C87C45C1}"/>
              </a:ext>
            </a:extLst>
          </p:cNvPr>
          <p:cNvSpPr txBox="1"/>
          <p:nvPr/>
        </p:nvSpPr>
        <p:spPr>
          <a:xfrm>
            <a:off x="467637" y="3133534"/>
            <a:ext cx="7073031" cy="590931"/>
          </a:xfrm>
          <a:prstGeom prst="rect">
            <a:avLst/>
          </a:prstGeom>
          <a:noFill/>
        </p:spPr>
        <p:txBody>
          <a:bodyPr wrap="square" rtlCol="0">
            <a:spAutoFit/>
          </a:bodyPr>
          <a:lstStyle/>
          <a:p>
            <a:pPr>
              <a:lnSpc>
                <a:spcPct val="90000"/>
              </a:lnSpc>
            </a:pPr>
            <a:r>
              <a:rPr lang="en-US" sz="3600" b="1" dirty="0">
                <a:solidFill>
                  <a:schemeClr val="bg1"/>
                </a:solidFill>
              </a:rPr>
              <a:t>2. HE STILL FIGHTS FOR US</a:t>
            </a:r>
          </a:p>
        </p:txBody>
      </p:sp>
    </p:spTree>
    <p:extLst>
      <p:ext uri="{BB962C8B-B14F-4D97-AF65-F5344CB8AC3E}">
        <p14:creationId xmlns:p14="http://schemas.microsoft.com/office/powerpoint/2010/main" val="123866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AB3AA-5607-A11D-5D41-CCBA96E31B46}"/>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4603DD5D-D4A5-C3E2-93AF-F5B3C59556CC}"/>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6D7C422-4484-C8B8-1310-6AE6D9060AB6}"/>
              </a:ext>
            </a:extLst>
          </p:cNvPr>
          <p:cNvSpPr txBox="1"/>
          <p:nvPr/>
        </p:nvSpPr>
        <p:spPr>
          <a:xfrm>
            <a:off x="521914" y="1139142"/>
            <a:ext cx="6968649" cy="4579715"/>
          </a:xfrm>
          <a:prstGeom prst="rect">
            <a:avLst/>
          </a:prstGeom>
          <a:noFill/>
        </p:spPr>
        <p:txBody>
          <a:bodyPr wrap="square" rtlCol="0">
            <a:spAutoFit/>
          </a:bodyPr>
          <a:lstStyle/>
          <a:p>
            <a:pPr>
              <a:lnSpc>
                <a:spcPct val="90000"/>
              </a:lnSpc>
            </a:pPr>
            <a:r>
              <a:rPr lang="en-US" sz="3600" dirty="0">
                <a:solidFill>
                  <a:schemeClr val="bg1"/>
                </a:solidFill>
              </a:rPr>
              <a:t>Isaiah 41:10-13</a:t>
            </a:r>
          </a:p>
          <a:p>
            <a:pPr>
              <a:lnSpc>
                <a:spcPct val="90000"/>
              </a:lnSpc>
            </a:pPr>
            <a:r>
              <a:rPr lang="en-US" sz="3200" dirty="0">
                <a:solidFill>
                  <a:schemeClr val="bg1"/>
                </a:solidFill>
              </a:rPr>
              <a:t>10 Fear not, for I am with you; Be not dismayed, for I am your God. I will strengthen you, Yes, I will help you, I will uphold you with My righteous right hand.' </a:t>
            </a:r>
          </a:p>
          <a:p>
            <a:pPr>
              <a:lnSpc>
                <a:spcPct val="90000"/>
              </a:lnSpc>
            </a:pPr>
            <a:r>
              <a:rPr lang="en-US" sz="3200" dirty="0">
                <a:solidFill>
                  <a:schemeClr val="bg1"/>
                </a:solidFill>
              </a:rPr>
              <a:t>11 "Behold, all those who were incensed against you Shall be ashamed and disgraced; They shall be as nothing, And those who strive with you shall perish. </a:t>
            </a:r>
          </a:p>
        </p:txBody>
      </p:sp>
    </p:spTree>
    <p:extLst>
      <p:ext uri="{BB962C8B-B14F-4D97-AF65-F5344CB8AC3E}">
        <p14:creationId xmlns:p14="http://schemas.microsoft.com/office/powerpoint/2010/main" val="226992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7AB06-1859-F9AA-0842-EDE3E7C032F5}"/>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DA3AC64C-209D-2865-98A1-682FEFA7BDE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B1F306B-066C-17B5-CF7A-6D9567F0AA29}"/>
              </a:ext>
            </a:extLst>
          </p:cNvPr>
          <p:cNvSpPr txBox="1"/>
          <p:nvPr/>
        </p:nvSpPr>
        <p:spPr>
          <a:xfrm>
            <a:off x="496863" y="1582340"/>
            <a:ext cx="6818338" cy="3693319"/>
          </a:xfrm>
          <a:prstGeom prst="rect">
            <a:avLst/>
          </a:prstGeom>
          <a:noFill/>
        </p:spPr>
        <p:txBody>
          <a:bodyPr wrap="square" rtlCol="0">
            <a:spAutoFit/>
          </a:bodyPr>
          <a:lstStyle/>
          <a:p>
            <a:pPr>
              <a:lnSpc>
                <a:spcPct val="90000"/>
              </a:lnSpc>
            </a:pPr>
            <a:r>
              <a:rPr lang="en-US" sz="3600" dirty="0">
                <a:solidFill>
                  <a:schemeClr val="bg1"/>
                </a:solidFill>
              </a:rPr>
              <a:t>Isaiah 41:10-13</a:t>
            </a:r>
          </a:p>
          <a:p>
            <a:pPr>
              <a:lnSpc>
                <a:spcPct val="90000"/>
              </a:lnSpc>
            </a:pPr>
            <a:r>
              <a:rPr lang="en-US" sz="3200" dirty="0">
                <a:solidFill>
                  <a:schemeClr val="bg1"/>
                </a:solidFill>
              </a:rPr>
              <a:t>12 You shall seek them and not find them—Those who contended with you. Those who war against you Shall be as nothing, As a nonexistent thing. </a:t>
            </a:r>
          </a:p>
          <a:p>
            <a:pPr>
              <a:lnSpc>
                <a:spcPct val="90000"/>
              </a:lnSpc>
            </a:pPr>
            <a:r>
              <a:rPr lang="en-US" sz="3200" dirty="0">
                <a:solidFill>
                  <a:schemeClr val="bg1"/>
                </a:solidFill>
              </a:rPr>
              <a:t>13 For I, the LORD your God, will hold your right hand, Saying to you, 'Fear not, I will help you.' </a:t>
            </a:r>
          </a:p>
        </p:txBody>
      </p:sp>
    </p:spTree>
    <p:extLst>
      <p:ext uri="{BB962C8B-B14F-4D97-AF65-F5344CB8AC3E}">
        <p14:creationId xmlns:p14="http://schemas.microsoft.com/office/powerpoint/2010/main" val="1428613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71321-6424-E1E1-9EB7-DD5352E8B481}"/>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95F5EC6B-1303-81DA-67CC-F4A498D540A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2087A9E-6171-64DD-A134-9F72AFD81FAE}"/>
              </a:ext>
            </a:extLst>
          </p:cNvPr>
          <p:cNvSpPr txBox="1"/>
          <p:nvPr/>
        </p:nvSpPr>
        <p:spPr>
          <a:xfrm>
            <a:off x="509389" y="1803939"/>
            <a:ext cx="6818338" cy="3250121"/>
          </a:xfrm>
          <a:prstGeom prst="rect">
            <a:avLst/>
          </a:prstGeom>
          <a:noFill/>
        </p:spPr>
        <p:txBody>
          <a:bodyPr wrap="square" rtlCol="0">
            <a:spAutoFit/>
          </a:bodyPr>
          <a:lstStyle/>
          <a:p>
            <a:pPr>
              <a:lnSpc>
                <a:spcPct val="90000"/>
              </a:lnSpc>
            </a:pPr>
            <a:r>
              <a:rPr lang="en-US" sz="3600" dirty="0">
                <a:solidFill>
                  <a:schemeClr val="bg1"/>
                </a:solidFill>
              </a:rPr>
              <a:t>Isaiah 49:25 </a:t>
            </a:r>
          </a:p>
          <a:p>
            <a:pPr>
              <a:lnSpc>
                <a:spcPct val="90000"/>
              </a:lnSpc>
            </a:pPr>
            <a:r>
              <a:rPr lang="en-US" sz="3200" dirty="0">
                <a:solidFill>
                  <a:schemeClr val="bg1"/>
                </a:solidFill>
              </a:rPr>
              <a:t>But thus says the LORD: "Even the captives of the mighty shall be taken away, And the prey of the terrible be delivered; For I will contend with him who contends with you, And I will save your children. </a:t>
            </a:r>
          </a:p>
        </p:txBody>
      </p:sp>
    </p:spTree>
    <p:extLst>
      <p:ext uri="{BB962C8B-B14F-4D97-AF65-F5344CB8AC3E}">
        <p14:creationId xmlns:p14="http://schemas.microsoft.com/office/powerpoint/2010/main" val="3451547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33EA0-C8F0-4EEE-4737-1E9442E93A98}"/>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BA4F17D1-6E0D-C68B-6091-613923047EC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EBB76B-EB77-8DB6-238D-7A12486199A0}"/>
              </a:ext>
            </a:extLst>
          </p:cNvPr>
          <p:cNvSpPr txBox="1"/>
          <p:nvPr/>
        </p:nvSpPr>
        <p:spPr>
          <a:xfrm>
            <a:off x="509389" y="1803939"/>
            <a:ext cx="7194118" cy="3250121"/>
          </a:xfrm>
          <a:prstGeom prst="rect">
            <a:avLst/>
          </a:prstGeom>
          <a:noFill/>
        </p:spPr>
        <p:txBody>
          <a:bodyPr wrap="square" rtlCol="0">
            <a:spAutoFit/>
          </a:bodyPr>
          <a:lstStyle/>
          <a:p>
            <a:pPr>
              <a:lnSpc>
                <a:spcPct val="90000"/>
              </a:lnSpc>
            </a:pPr>
            <a:r>
              <a:rPr lang="en-US" sz="3600" dirty="0">
                <a:solidFill>
                  <a:schemeClr val="bg1"/>
                </a:solidFill>
              </a:rPr>
              <a:t>Isaiah 54:17</a:t>
            </a:r>
          </a:p>
          <a:p>
            <a:pPr>
              <a:lnSpc>
                <a:spcPct val="90000"/>
              </a:lnSpc>
            </a:pPr>
            <a:r>
              <a:rPr lang="en-US" sz="3200" dirty="0">
                <a:solidFill>
                  <a:schemeClr val="bg1"/>
                </a:solidFill>
              </a:rPr>
              <a:t>No weapon formed against you shall prosper, And every tongue which rises against you in judgment You shall condemn. This is the heritage of the servants of the LORD, And their righteousness is from Me," Says the LORD. </a:t>
            </a:r>
          </a:p>
        </p:txBody>
      </p:sp>
    </p:spTree>
    <p:extLst>
      <p:ext uri="{BB962C8B-B14F-4D97-AF65-F5344CB8AC3E}">
        <p14:creationId xmlns:p14="http://schemas.microsoft.com/office/powerpoint/2010/main" val="1331019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14E3-F7FA-097E-B244-434FDB271AF8}"/>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C4B32FBD-4167-F5B7-8538-3F04ED0051E6}"/>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63D827A-EF33-FA0F-424A-8C6C840B7955}"/>
              </a:ext>
            </a:extLst>
          </p:cNvPr>
          <p:cNvSpPr txBox="1"/>
          <p:nvPr/>
        </p:nvSpPr>
        <p:spPr>
          <a:xfrm>
            <a:off x="354903" y="2634936"/>
            <a:ext cx="7461338" cy="1588127"/>
          </a:xfrm>
          <a:prstGeom prst="rect">
            <a:avLst/>
          </a:prstGeom>
          <a:noFill/>
        </p:spPr>
        <p:txBody>
          <a:bodyPr wrap="square" rtlCol="0">
            <a:spAutoFit/>
          </a:bodyPr>
          <a:lstStyle/>
          <a:p>
            <a:pPr>
              <a:lnSpc>
                <a:spcPct val="90000"/>
              </a:lnSpc>
            </a:pPr>
            <a:r>
              <a:rPr lang="en-US" sz="3600" b="1" dirty="0">
                <a:solidFill>
                  <a:schemeClr val="bg1"/>
                </a:solidFill>
              </a:rPr>
              <a:t>3. WE ENGAGE AS SOLDIERS—PEOPLE WITH THE WARRIOR NATURE OF </a:t>
            </a:r>
          </a:p>
          <a:p>
            <a:pPr>
              <a:lnSpc>
                <a:spcPct val="90000"/>
              </a:lnSpc>
            </a:pPr>
            <a:r>
              <a:rPr lang="en-US" sz="3600" b="1" dirty="0">
                <a:solidFill>
                  <a:schemeClr val="bg1"/>
                </a:solidFill>
              </a:rPr>
              <a:t>OUR GOD</a:t>
            </a:r>
          </a:p>
        </p:txBody>
      </p:sp>
    </p:spTree>
    <p:extLst>
      <p:ext uri="{BB962C8B-B14F-4D97-AF65-F5344CB8AC3E}">
        <p14:creationId xmlns:p14="http://schemas.microsoft.com/office/powerpoint/2010/main" val="2587804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9EB16-1878-D340-6382-2240371C9479}"/>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78386406-8139-8005-B10A-FD1674CA7EA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D3894EA-B22C-DCB3-2649-34E1E39141E8}"/>
              </a:ext>
            </a:extLst>
          </p:cNvPr>
          <p:cNvSpPr txBox="1"/>
          <p:nvPr/>
        </p:nvSpPr>
        <p:spPr>
          <a:xfrm>
            <a:off x="572019" y="2911935"/>
            <a:ext cx="7194118" cy="1034129"/>
          </a:xfrm>
          <a:prstGeom prst="rect">
            <a:avLst/>
          </a:prstGeom>
          <a:noFill/>
        </p:spPr>
        <p:txBody>
          <a:bodyPr wrap="square" rtlCol="0">
            <a:spAutoFit/>
          </a:bodyPr>
          <a:lstStyle/>
          <a:p>
            <a:pPr>
              <a:lnSpc>
                <a:spcPct val="90000"/>
              </a:lnSpc>
            </a:pPr>
            <a:r>
              <a:rPr lang="en-US" sz="3600" dirty="0">
                <a:solidFill>
                  <a:schemeClr val="bg1"/>
                </a:solidFill>
              </a:rPr>
              <a:t>1 Timothy 6:12</a:t>
            </a:r>
          </a:p>
          <a:p>
            <a:pPr>
              <a:lnSpc>
                <a:spcPct val="90000"/>
              </a:lnSpc>
            </a:pPr>
            <a:r>
              <a:rPr lang="en-US" sz="3200" dirty="0">
                <a:solidFill>
                  <a:schemeClr val="bg1"/>
                </a:solidFill>
              </a:rPr>
              <a:t>Fight the good fight of faith. </a:t>
            </a:r>
          </a:p>
        </p:txBody>
      </p:sp>
    </p:spTree>
    <p:extLst>
      <p:ext uri="{BB962C8B-B14F-4D97-AF65-F5344CB8AC3E}">
        <p14:creationId xmlns:p14="http://schemas.microsoft.com/office/powerpoint/2010/main" val="204868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9B68D2BE-5136-0E3B-7EC3-9C060DB80C30}"/>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74A54A9-CD3B-3620-B4A2-7BDEC4DE7612}"/>
              </a:ext>
            </a:extLst>
          </p:cNvPr>
          <p:cNvSpPr txBox="1"/>
          <p:nvPr/>
        </p:nvSpPr>
        <p:spPr>
          <a:xfrm>
            <a:off x="559494" y="1803939"/>
            <a:ext cx="6542764" cy="3250121"/>
          </a:xfrm>
          <a:prstGeom prst="rect">
            <a:avLst/>
          </a:prstGeom>
          <a:noFill/>
        </p:spPr>
        <p:txBody>
          <a:bodyPr wrap="square" rtlCol="0">
            <a:spAutoFit/>
          </a:bodyPr>
          <a:lstStyle/>
          <a:p>
            <a:pPr>
              <a:lnSpc>
                <a:spcPct val="90000"/>
              </a:lnSpc>
            </a:pPr>
            <a:r>
              <a:rPr lang="en-US" sz="3600" dirty="0">
                <a:solidFill>
                  <a:schemeClr val="bg1"/>
                </a:solidFill>
              </a:rPr>
              <a:t>Ephesians 6:12</a:t>
            </a:r>
          </a:p>
          <a:p>
            <a:pPr>
              <a:lnSpc>
                <a:spcPct val="90000"/>
              </a:lnSpc>
            </a:pPr>
            <a:r>
              <a:rPr lang="en-US" sz="3200" dirty="0">
                <a:solidFill>
                  <a:schemeClr val="bg1"/>
                </a:solidFill>
              </a:rPr>
              <a:t>For we do not wrestle against flesh and blood, but against principalities, against powers, against the rulers of the darkness of this age, against spiritual hosts of wickedness in the heavenly places. </a:t>
            </a:r>
          </a:p>
        </p:txBody>
      </p:sp>
    </p:spTree>
    <p:extLst>
      <p:ext uri="{BB962C8B-B14F-4D97-AF65-F5344CB8AC3E}">
        <p14:creationId xmlns:p14="http://schemas.microsoft.com/office/powerpoint/2010/main" val="2970795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9DBBD-02BE-F515-658B-38F2297ACAC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52A988F8-F671-FFC6-233F-353D23880A8E}"/>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7286E10-45AD-09CC-381D-5B38F508E127}"/>
              </a:ext>
            </a:extLst>
          </p:cNvPr>
          <p:cNvSpPr txBox="1"/>
          <p:nvPr/>
        </p:nvSpPr>
        <p:spPr>
          <a:xfrm>
            <a:off x="530267" y="2884235"/>
            <a:ext cx="6922719" cy="1089529"/>
          </a:xfrm>
          <a:prstGeom prst="rect">
            <a:avLst/>
          </a:prstGeom>
          <a:noFill/>
        </p:spPr>
        <p:txBody>
          <a:bodyPr wrap="square" rtlCol="0">
            <a:spAutoFit/>
          </a:bodyPr>
          <a:lstStyle/>
          <a:p>
            <a:pPr>
              <a:lnSpc>
                <a:spcPct val="90000"/>
              </a:lnSpc>
            </a:pPr>
            <a:r>
              <a:rPr lang="en-US" sz="3600" b="1" dirty="0">
                <a:solidFill>
                  <a:schemeClr val="bg1"/>
                </a:solidFill>
              </a:rPr>
              <a:t>4. WE USE SPIRITUAL WEAPONS FOR A SPIRITUAL BATTLE</a:t>
            </a:r>
          </a:p>
        </p:txBody>
      </p:sp>
    </p:spTree>
    <p:extLst>
      <p:ext uri="{BB962C8B-B14F-4D97-AF65-F5344CB8AC3E}">
        <p14:creationId xmlns:p14="http://schemas.microsoft.com/office/powerpoint/2010/main" val="3190254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AD9A9-7D9B-BCE7-82CF-C5A923AC1616}"/>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C5DB3F01-9C26-8E4E-A0A2-A91BD192B289}"/>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17FC49B-01ED-B115-5967-F1FD366A4728}"/>
              </a:ext>
            </a:extLst>
          </p:cNvPr>
          <p:cNvSpPr txBox="1"/>
          <p:nvPr/>
        </p:nvSpPr>
        <p:spPr>
          <a:xfrm>
            <a:off x="484337" y="1582340"/>
            <a:ext cx="7043805" cy="4136517"/>
          </a:xfrm>
          <a:prstGeom prst="rect">
            <a:avLst/>
          </a:prstGeom>
          <a:noFill/>
        </p:spPr>
        <p:txBody>
          <a:bodyPr wrap="square" rtlCol="0">
            <a:spAutoFit/>
          </a:bodyPr>
          <a:lstStyle/>
          <a:p>
            <a:pPr>
              <a:lnSpc>
                <a:spcPct val="90000"/>
              </a:lnSpc>
            </a:pPr>
            <a:r>
              <a:rPr lang="en-US" sz="3600" dirty="0">
                <a:solidFill>
                  <a:schemeClr val="bg1"/>
                </a:solidFill>
              </a:rPr>
              <a:t>2 Corinthians 10:4,5</a:t>
            </a:r>
          </a:p>
          <a:p>
            <a:pPr>
              <a:lnSpc>
                <a:spcPct val="90000"/>
              </a:lnSpc>
            </a:pPr>
            <a:r>
              <a:rPr lang="en-US" sz="3200" dirty="0">
                <a:solidFill>
                  <a:schemeClr val="bg1"/>
                </a:solidFill>
              </a:rPr>
              <a:t>4 For the weapons of our warfare are not carnal but mighty in God for pulling down strongholds, </a:t>
            </a:r>
          </a:p>
          <a:p>
            <a:pPr>
              <a:lnSpc>
                <a:spcPct val="90000"/>
              </a:lnSpc>
            </a:pPr>
            <a:r>
              <a:rPr lang="en-US" sz="3200" dirty="0">
                <a:solidFill>
                  <a:schemeClr val="bg1"/>
                </a:solidFill>
              </a:rPr>
              <a:t>5 casting down arguments and every high thing that exalts itself against the knowledge of God, bringing every thought into captivity to the obedience of Christ,</a:t>
            </a:r>
          </a:p>
        </p:txBody>
      </p:sp>
    </p:spTree>
    <p:extLst>
      <p:ext uri="{BB962C8B-B14F-4D97-AF65-F5344CB8AC3E}">
        <p14:creationId xmlns:p14="http://schemas.microsoft.com/office/powerpoint/2010/main" val="1073824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8455C-6142-CE10-6393-4377CF0F2F85}"/>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2C9ABFC2-4BED-4B14-4AAF-757AD3775105}"/>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93A30A7-A71D-EDF5-DF3A-7119ECBBD210}"/>
              </a:ext>
            </a:extLst>
          </p:cNvPr>
          <p:cNvSpPr txBox="1"/>
          <p:nvPr/>
        </p:nvSpPr>
        <p:spPr>
          <a:xfrm>
            <a:off x="542793" y="2136338"/>
            <a:ext cx="6922719" cy="2585323"/>
          </a:xfrm>
          <a:prstGeom prst="rect">
            <a:avLst/>
          </a:prstGeom>
          <a:noFill/>
        </p:spPr>
        <p:txBody>
          <a:bodyPr wrap="square" rtlCol="0">
            <a:spAutoFit/>
          </a:bodyPr>
          <a:lstStyle/>
          <a:p>
            <a:pPr>
              <a:lnSpc>
                <a:spcPct val="90000"/>
              </a:lnSpc>
            </a:pPr>
            <a:r>
              <a:rPr lang="en-US" sz="3600" b="1" dirty="0">
                <a:solidFill>
                  <a:schemeClr val="bg1"/>
                </a:solidFill>
              </a:rPr>
              <a:t>SPIRITUAL BATTLES ARE WON BY SPIRITUAL MEANS</a:t>
            </a:r>
          </a:p>
          <a:p>
            <a:pPr>
              <a:lnSpc>
                <a:spcPct val="90000"/>
              </a:lnSpc>
            </a:pPr>
            <a:endParaRPr lang="en-US" sz="3600" b="1" dirty="0">
              <a:solidFill>
                <a:schemeClr val="bg1"/>
              </a:solidFill>
            </a:endParaRPr>
          </a:p>
          <a:p>
            <a:pPr>
              <a:lnSpc>
                <a:spcPct val="90000"/>
              </a:lnSpc>
            </a:pPr>
            <a:r>
              <a:rPr lang="en-US" sz="3600" b="1" dirty="0">
                <a:solidFill>
                  <a:schemeClr val="bg1"/>
                </a:solidFill>
              </a:rPr>
              <a:t>THE NATURAL IS AFFECTED BY THE SPIRITUAL</a:t>
            </a:r>
          </a:p>
        </p:txBody>
      </p:sp>
    </p:spTree>
    <p:extLst>
      <p:ext uri="{BB962C8B-B14F-4D97-AF65-F5344CB8AC3E}">
        <p14:creationId xmlns:p14="http://schemas.microsoft.com/office/powerpoint/2010/main" val="403737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735D9-8AAA-A85B-ED2B-2293F6E70625}"/>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81C0EB79-0B06-6CC3-8AF6-A6F31131BF3E}"/>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80B0C1F-B5D5-40C6-E2AC-81A7A99A0202}"/>
              </a:ext>
            </a:extLst>
          </p:cNvPr>
          <p:cNvSpPr txBox="1"/>
          <p:nvPr/>
        </p:nvSpPr>
        <p:spPr>
          <a:xfrm>
            <a:off x="480163" y="2884235"/>
            <a:ext cx="6922719" cy="1089529"/>
          </a:xfrm>
          <a:prstGeom prst="rect">
            <a:avLst/>
          </a:prstGeom>
          <a:noFill/>
        </p:spPr>
        <p:txBody>
          <a:bodyPr wrap="square" rtlCol="0">
            <a:spAutoFit/>
          </a:bodyPr>
          <a:lstStyle/>
          <a:p>
            <a:pPr>
              <a:lnSpc>
                <a:spcPct val="90000"/>
              </a:lnSpc>
            </a:pPr>
            <a:r>
              <a:rPr lang="en-US" sz="3600" b="1" dirty="0">
                <a:solidFill>
                  <a:schemeClr val="bg1"/>
                </a:solidFill>
              </a:rPr>
              <a:t>5. HE ALWAYS CAUSES US TO TRIUMPH</a:t>
            </a:r>
          </a:p>
        </p:txBody>
      </p:sp>
    </p:spTree>
    <p:extLst>
      <p:ext uri="{BB962C8B-B14F-4D97-AF65-F5344CB8AC3E}">
        <p14:creationId xmlns:p14="http://schemas.microsoft.com/office/powerpoint/2010/main" val="3947834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64A41-9753-1888-9959-A9A45AA9C4E2}"/>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F81F223E-DED6-3640-BAFC-C40D1CBD59D1}"/>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99A359D-F09D-B0E1-629F-245E8EB36D3A}"/>
              </a:ext>
            </a:extLst>
          </p:cNvPr>
          <p:cNvSpPr txBox="1"/>
          <p:nvPr/>
        </p:nvSpPr>
        <p:spPr>
          <a:xfrm>
            <a:off x="521915" y="2247138"/>
            <a:ext cx="7043805" cy="2363724"/>
          </a:xfrm>
          <a:prstGeom prst="rect">
            <a:avLst/>
          </a:prstGeom>
          <a:noFill/>
        </p:spPr>
        <p:txBody>
          <a:bodyPr wrap="square" rtlCol="0">
            <a:spAutoFit/>
          </a:bodyPr>
          <a:lstStyle/>
          <a:p>
            <a:pPr>
              <a:lnSpc>
                <a:spcPct val="90000"/>
              </a:lnSpc>
            </a:pPr>
            <a:r>
              <a:rPr lang="en-US" sz="3600" dirty="0">
                <a:solidFill>
                  <a:schemeClr val="bg1"/>
                </a:solidFill>
              </a:rPr>
              <a:t>2 Corinthians 2:14</a:t>
            </a:r>
          </a:p>
          <a:p>
            <a:pPr>
              <a:lnSpc>
                <a:spcPct val="90000"/>
              </a:lnSpc>
            </a:pPr>
            <a:r>
              <a:rPr lang="en-US" sz="3200" dirty="0">
                <a:solidFill>
                  <a:schemeClr val="bg1"/>
                </a:solidFill>
              </a:rPr>
              <a:t>Now thanks be to God who always leads us in triumph in Christ, and through us diffuses the fragrance of His knowledge in every place.</a:t>
            </a:r>
          </a:p>
        </p:txBody>
      </p:sp>
    </p:spTree>
    <p:extLst>
      <p:ext uri="{BB962C8B-B14F-4D97-AF65-F5344CB8AC3E}">
        <p14:creationId xmlns:p14="http://schemas.microsoft.com/office/powerpoint/2010/main" val="2845846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7BF1D-CBD0-E89D-DCC3-BB8428A7A421}"/>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A0103A7B-FB07-C630-3584-AEB3ECAC46D9}"/>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45DC4ED-8D64-E2D6-5994-0E2DF1309D95}"/>
              </a:ext>
            </a:extLst>
          </p:cNvPr>
          <p:cNvSpPr txBox="1"/>
          <p:nvPr/>
        </p:nvSpPr>
        <p:spPr>
          <a:xfrm>
            <a:off x="480163" y="2884235"/>
            <a:ext cx="6922719" cy="1089529"/>
          </a:xfrm>
          <a:prstGeom prst="rect">
            <a:avLst/>
          </a:prstGeom>
          <a:noFill/>
        </p:spPr>
        <p:txBody>
          <a:bodyPr wrap="square" rtlCol="0">
            <a:spAutoFit/>
          </a:bodyPr>
          <a:lstStyle/>
          <a:p>
            <a:pPr>
              <a:lnSpc>
                <a:spcPct val="90000"/>
              </a:lnSpc>
            </a:pPr>
            <a:r>
              <a:rPr lang="en-US" sz="3600" b="1" dirty="0">
                <a:solidFill>
                  <a:schemeClr val="bg1"/>
                </a:solidFill>
              </a:rPr>
              <a:t>GOD OUR BANNER—GOD OUR VICTORY</a:t>
            </a:r>
          </a:p>
        </p:txBody>
      </p:sp>
    </p:spTree>
    <p:extLst>
      <p:ext uri="{BB962C8B-B14F-4D97-AF65-F5344CB8AC3E}">
        <p14:creationId xmlns:p14="http://schemas.microsoft.com/office/powerpoint/2010/main" val="371147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3BB88-981F-3867-A1AB-8C6800F16AE9}"/>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DEEC6C0A-7296-C7DE-7CCE-9A940BAD0893}"/>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E8852D8-81EC-3B0D-FF39-3272752125D3}"/>
              </a:ext>
            </a:extLst>
          </p:cNvPr>
          <p:cNvSpPr txBox="1"/>
          <p:nvPr/>
        </p:nvSpPr>
        <p:spPr>
          <a:xfrm>
            <a:off x="534441" y="2690336"/>
            <a:ext cx="7043805" cy="1477328"/>
          </a:xfrm>
          <a:prstGeom prst="rect">
            <a:avLst/>
          </a:prstGeom>
          <a:noFill/>
        </p:spPr>
        <p:txBody>
          <a:bodyPr wrap="square" rtlCol="0">
            <a:spAutoFit/>
          </a:bodyPr>
          <a:lstStyle/>
          <a:p>
            <a:pPr>
              <a:lnSpc>
                <a:spcPct val="90000"/>
              </a:lnSpc>
            </a:pPr>
            <a:r>
              <a:rPr lang="en-US" sz="3600" dirty="0">
                <a:solidFill>
                  <a:schemeClr val="bg1"/>
                </a:solidFill>
              </a:rPr>
              <a:t>Exodus 17:15 </a:t>
            </a:r>
          </a:p>
          <a:p>
            <a:pPr>
              <a:lnSpc>
                <a:spcPct val="90000"/>
              </a:lnSpc>
            </a:pPr>
            <a:r>
              <a:rPr lang="en-US" sz="3200" dirty="0">
                <a:solidFill>
                  <a:schemeClr val="bg1"/>
                </a:solidFill>
              </a:rPr>
              <a:t>And Moses built an altar and called its name, The-LORD-Is-My-Banner; </a:t>
            </a:r>
          </a:p>
        </p:txBody>
      </p:sp>
    </p:spTree>
    <p:extLst>
      <p:ext uri="{BB962C8B-B14F-4D97-AF65-F5344CB8AC3E}">
        <p14:creationId xmlns:p14="http://schemas.microsoft.com/office/powerpoint/2010/main" val="38621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DF796-C806-9740-17FF-5B4558D59A2C}"/>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B1C2F4ED-52EB-3ABD-D378-9C8AEFC71153}"/>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606C565-B82D-2893-08D2-1562EEC570DD}"/>
              </a:ext>
            </a:extLst>
          </p:cNvPr>
          <p:cNvSpPr txBox="1"/>
          <p:nvPr/>
        </p:nvSpPr>
        <p:spPr>
          <a:xfrm>
            <a:off x="505215" y="3133534"/>
            <a:ext cx="6922719" cy="590931"/>
          </a:xfrm>
          <a:prstGeom prst="rect">
            <a:avLst/>
          </a:prstGeom>
          <a:noFill/>
        </p:spPr>
        <p:txBody>
          <a:bodyPr wrap="square" rtlCol="0">
            <a:spAutoFit/>
          </a:bodyPr>
          <a:lstStyle/>
          <a:p>
            <a:pPr>
              <a:lnSpc>
                <a:spcPct val="90000"/>
              </a:lnSpc>
            </a:pPr>
            <a:r>
              <a:rPr lang="en-US" sz="3600" b="1" dirty="0">
                <a:solidFill>
                  <a:schemeClr val="bg1"/>
                </a:solidFill>
              </a:rPr>
              <a:t>GOD OF BREAKTHROUGH</a:t>
            </a:r>
          </a:p>
        </p:txBody>
      </p:sp>
    </p:spTree>
    <p:extLst>
      <p:ext uri="{BB962C8B-B14F-4D97-AF65-F5344CB8AC3E}">
        <p14:creationId xmlns:p14="http://schemas.microsoft.com/office/powerpoint/2010/main" val="4053315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A5A7D-9D89-2CF0-6611-69661418C8D5}"/>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8C6C4744-6514-5F8D-D28D-DFDB5AC2E8B7}"/>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15742FA-C3CF-0A46-F328-C2BD524785B5}"/>
              </a:ext>
            </a:extLst>
          </p:cNvPr>
          <p:cNvSpPr txBox="1"/>
          <p:nvPr/>
        </p:nvSpPr>
        <p:spPr>
          <a:xfrm>
            <a:off x="496863" y="2025539"/>
            <a:ext cx="6793285" cy="2806922"/>
          </a:xfrm>
          <a:prstGeom prst="rect">
            <a:avLst/>
          </a:prstGeom>
          <a:noFill/>
        </p:spPr>
        <p:txBody>
          <a:bodyPr wrap="square" rtlCol="0">
            <a:spAutoFit/>
          </a:bodyPr>
          <a:lstStyle/>
          <a:p>
            <a:pPr>
              <a:lnSpc>
                <a:spcPct val="90000"/>
              </a:lnSpc>
            </a:pPr>
            <a:r>
              <a:rPr lang="en-US" sz="3600" dirty="0">
                <a:solidFill>
                  <a:schemeClr val="bg1"/>
                </a:solidFill>
              </a:rPr>
              <a:t>Micah 2:13 </a:t>
            </a:r>
          </a:p>
          <a:p>
            <a:pPr>
              <a:lnSpc>
                <a:spcPct val="90000"/>
              </a:lnSpc>
            </a:pPr>
            <a:r>
              <a:rPr lang="en-US" sz="3200" dirty="0">
                <a:solidFill>
                  <a:schemeClr val="bg1"/>
                </a:solidFill>
              </a:rPr>
              <a:t>The one who breaks open will come up before them; They will break out, Pass through the gate, And go out by it; Their king will pass before them, With the LORD at their head.</a:t>
            </a:r>
          </a:p>
        </p:txBody>
      </p:sp>
    </p:spTree>
    <p:extLst>
      <p:ext uri="{BB962C8B-B14F-4D97-AF65-F5344CB8AC3E}">
        <p14:creationId xmlns:p14="http://schemas.microsoft.com/office/powerpoint/2010/main" val="4278606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7709-BAB7-BC9F-7E0E-DADF6C11A44C}"/>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2BBFCB13-75DB-EDC7-647B-E1D2F103CC48}"/>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A414020-FE20-6B02-B0E3-FC9DB0393F1C}"/>
              </a:ext>
            </a:extLst>
          </p:cNvPr>
          <p:cNvSpPr txBox="1"/>
          <p:nvPr/>
        </p:nvSpPr>
        <p:spPr>
          <a:xfrm>
            <a:off x="484337" y="1582340"/>
            <a:ext cx="6793285" cy="3693319"/>
          </a:xfrm>
          <a:prstGeom prst="rect">
            <a:avLst/>
          </a:prstGeom>
          <a:noFill/>
        </p:spPr>
        <p:txBody>
          <a:bodyPr wrap="square" rtlCol="0">
            <a:spAutoFit/>
          </a:bodyPr>
          <a:lstStyle/>
          <a:p>
            <a:pPr>
              <a:lnSpc>
                <a:spcPct val="90000"/>
              </a:lnSpc>
            </a:pPr>
            <a:r>
              <a:rPr lang="en-US" sz="3600" dirty="0">
                <a:solidFill>
                  <a:schemeClr val="bg1"/>
                </a:solidFill>
              </a:rPr>
              <a:t>Micah 2:13 (ERV) </a:t>
            </a:r>
          </a:p>
          <a:p>
            <a:pPr>
              <a:lnSpc>
                <a:spcPct val="90000"/>
              </a:lnSpc>
            </a:pPr>
            <a:r>
              <a:rPr lang="en-US" sz="3200" dirty="0">
                <a:solidFill>
                  <a:schemeClr val="bg1"/>
                </a:solidFill>
              </a:rPr>
              <a:t>The "One Who Breaks Through Walls" will push through and walk to the front of his people. They will break through the gates and leave that city. They will leave with their king marching before them— with the LORD at the front of his people.</a:t>
            </a:r>
          </a:p>
        </p:txBody>
      </p:sp>
    </p:spTree>
    <p:extLst>
      <p:ext uri="{BB962C8B-B14F-4D97-AF65-F5344CB8AC3E}">
        <p14:creationId xmlns:p14="http://schemas.microsoft.com/office/powerpoint/2010/main" val="325935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3A8F77E2-689A-3F85-2D37-BC71D8B11F22}"/>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6CABCC7-4AB3-E095-3905-5E19D27EF02F}"/>
              </a:ext>
            </a:extLst>
          </p:cNvPr>
          <p:cNvSpPr txBox="1"/>
          <p:nvPr/>
        </p:nvSpPr>
        <p:spPr>
          <a:xfrm>
            <a:off x="643002" y="3133534"/>
            <a:ext cx="6446730" cy="590931"/>
          </a:xfrm>
          <a:prstGeom prst="rect">
            <a:avLst/>
          </a:prstGeom>
          <a:noFill/>
        </p:spPr>
        <p:txBody>
          <a:bodyPr wrap="square" rtlCol="0">
            <a:spAutoFit/>
          </a:bodyPr>
          <a:lstStyle/>
          <a:p>
            <a:pPr>
              <a:lnSpc>
                <a:spcPct val="90000"/>
              </a:lnSpc>
            </a:pPr>
            <a:r>
              <a:rPr lang="en-US" sz="3600" b="1" dirty="0">
                <a:solidFill>
                  <a:schemeClr val="bg1"/>
                </a:solidFill>
              </a:rPr>
              <a:t>THE LORD IS A WARRIOR</a:t>
            </a:r>
            <a:endParaRPr lang="en-IN" sz="3200" b="1" dirty="0">
              <a:solidFill>
                <a:schemeClr val="bg1"/>
              </a:solidFill>
            </a:endParaRPr>
          </a:p>
        </p:txBody>
      </p:sp>
    </p:spTree>
    <p:extLst>
      <p:ext uri="{BB962C8B-B14F-4D97-AF65-F5344CB8AC3E}">
        <p14:creationId xmlns:p14="http://schemas.microsoft.com/office/powerpoint/2010/main" val="70821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078DB-A198-0B8A-5BAA-8314729D295E}"/>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FD6E6632-CF2E-9F5D-B302-BB13E65AF1DC}"/>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4E6F940-7785-AA4A-DB26-3BE703242A2C}"/>
              </a:ext>
            </a:extLst>
          </p:cNvPr>
          <p:cNvSpPr txBox="1"/>
          <p:nvPr/>
        </p:nvSpPr>
        <p:spPr>
          <a:xfrm>
            <a:off x="622124" y="2690336"/>
            <a:ext cx="6542764" cy="1477328"/>
          </a:xfrm>
          <a:prstGeom prst="rect">
            <a:avLst/>
          </a:prstGeom>
          <a:noFill/>
        </p:spPr>
        <p:txBody>
          <a:bodyPr wrap="square" rtlCol="0">
            <a:spAutoFit/>
          </a:bodyPr>
          <a:lstStyle/>
          <a:p>
            <a:pPr>
              <a:lnSpc>
                <a:spcPct val="90000"/>
              </a:lnSpc>
            </a:pPr>
            <a:r>
              <a:rPr lang="en-US" sz="3600" dirty="0">
                <a:solidFill>
                  <a:schemeClr val="bg1"/>
                </a:solidFill>
              </a:rPr>
              <a:t>Exodus 15:3</a:t>
            </a:r>
          </a:p>
          <a:p>
            <a:pPr>
              <a:lnSpc>
                <a:spcPct val="90000"/>
              </a:lnSpc>
            </a:pPr>
            <a:r>
              <a:rPr lang="en-US" sz="3200" dirty="0">
                <a:solidFill>
                  <a:schemeClr val="bg1"/>
                </a:solidFill>
              </a:rPr>
              <a:t>The LORD is a man of war; The LORD is His name. </a:t>
            </a:r>
          </a:p>
        </p:txBody>
      </p:sp>
    </p:spTree>
    <p:extLst>
      <p:ext uri="{BB962C8B-B14F-4D97-AF65-F5344CB8AC3E}">
        <p14:creationId xmlns:p14="http://schemas.microsoft.com/office/powerpoint/2010/main" val="311271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AA951-EC51-C161-EA51-8E526C152C46}"/>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E1747F02-50F3-2B74-4B2D-59424715FECE}"/>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235BA10-120C-DFEB-3D96-F7F44D120FAB}"/>
              </a:ext>
            </a:extLst>
          </p:cNvPr>
          <p:cNvSpPr txBox="1"/>
          <p:nvPr/>
        </p:nvSpPr>
        <p:spPr>
          <a:xfrm>
            <a:off x="609598" y="2025539"/>
            <a:ext cx="6542764" cy="2806922"/>
          </a:xfrm>
          <a:prstGeom prst="rect">
            <a:avLst/>
          </a:prstGeom>
          <a:noFill/>
        </p:spPr>
        <p:txBody>
          <a:bodyPr wrap="square" rtlCol="0">
            <a:spAutoFit/>
          </a:bodyPr>
          <a:lstStyle/>
          <a:p>
            <a:pPr>
              <a:lnSpc>
                <a:spcPct val="90000"/>
              </a:lnSpc>
            </a:pPr>
            <a:r>
              <a:rPr lang="en-US" sz="3600" dirty="0">
                <a:solidFill>
                  <a:schemeClr val="bg1"/>
                </a:solidFill>
              </a:rPr>
              <a:t>Isaiah 42:13</a:t>
            </a:r>
          </a:p>
          <a:p>
            <a:pPr>
              <a:lnSpc>
                <a:spcPct val="90000"/>
              </a:lnSpc>
            </a:pPr>
            <a:r>
              <a:rPr lang="en-US" sz="3200" dirty="0">
                <a:solidFill>
                  <a:schemeClr val="bg1"/>
                </a:solidFill>
              </a:rPr>
              <a:t>The LORD shall go forth like a mighty man; He shall stir up His zeal like a man of war. He shall cry out, yes, shout aloud; He shall prevail against His enemies.</a:t>
            </a:r>
          </a:p>
        </p:txBody>
      </p:sp>
    </p:spTree>
    <p:extLst>
      <p:ext uri="{BB962C8B-B14F-4D97-AF65-F5344CB8AC3E}">
        <p14:creationId xmlns:p14="http://schemas.microsoft.com/office/powerpoint/2010/main" val="205176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DD5E-75E8-1927-673D-A2E8FE5A8298}"/>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3994889F-8C2A-EC1C-2F1F-A54726BDE552}"/>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BF43F8-20BB-3A9F-8237-4EC62F1A4442}"/>
              </a:ext>
            </a:extLst>
          </p:cNvPr>
          <p:cNvSpPr txBox="1"/>
          <p:nvPr/>
        </p:nvSpPr>
        <p:spPr>
          <a:xfrm>
            <a:off x="584546" y="2911935"/>
            <a:ext cx="6542764" cy="1034129"/>
          </a:xfrm>
          <a:prstGeom prst="rect">
            <a:avLst/>
          </a:prstGeom>
          <a:noFill/>
        </p:spPr>
        <p:txBody>
          <a:bodyPr wrap="square" rtlCol="0">
            <a:spAutoFit/>
          </a:bodyPr>
          <a:lstStyle/>
          <a:p>
            <a:pPr>
              <a:lnSpc>
                <a:spcPct val="90000"/>
              </a:lnSpc>
            </a:pPr>
            <a:r>
              <a:rPr lang="en-US" sz="3600" dirty="0">
                <a:solidFill>
                  <a:schemeClr val="bg1"/>
                </a:solidFill>
              </a:rPr>
              <a:t>Malachi 3:6</a:t>
            </a:r>
          </a:p>
          <a:p>
            <a:pPr>
              <a:lnSpc>
                <a:spcPct val="90000"/>
              </a:lnSpc>
            </a:pPr>
            <a:r>
              <a:rPr lang="en-US" sz="3200" dirty="0">
                <a:solidFill>
                  <a:schemeClr val="bg1"/>
                </a:solidFill>
              </a:rPr>
              <a:t>For I am the LORD, I do not change; </a:t>
            </a:r>
          </a:p>
        </p:txBody>
      </p:sp>
    </p:spTree>
    <p:extLst>
      <p:ext uri="{BB962C8B-B14F-4D97-AF65-F5344CB8AC3E}">
        <p14:creationId xmlns:p14="http://schemas.microsoft.com/office/powerpoint/2010/main" val="294962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A9EB6-ECE4-0319-89BD-56508D8F2402}"/>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58CD9648-76CD-0FA4-BDE3-F8B523A2F80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8F79D15-9C9B-A191-5AFE-70510B911EC2}"/>
              </a:ext>
            </a:extLst>
          </p:cNvPr>
          <p:cNvSpPr txBox="1"/>
          <p:nvPr/>
        </p:nvSpPr>
        <p:spPr>
          <a:xfrm>
            <a:off x="434233" y="474345"/>
            <a:ext cx="6542764" cy="5909310"/>
          </a:xfrm>
          <a:prstGeom prst="rect">
            <a:avLst/>
          </a:prstGeom>
          <a:noFill/>
        </p:spPr>
        <p:txBody>
          <a:bodyPr wrap="square" rtlCol="0">
            <a:spAutoFit/>
          </a:bodyPr>
          <a:lstStyle/>
          <a:p>
            <a:pPr>
              <a:lnSpc>
                <a:spcPct val="90000"/>
              </a:lnSpc>
            </a:pPr>
            <a:r>
              <a:rPr lang="en-US" sz="3600" dirty="0">
                <a:solidFill>
                  <a:schemeClr val="bg1"/>
                </a:solidFill>
              </a:rPr>
              <a:t>Revelation 19:11-16</a:t>
            </a:r>
          </a:p>
          <a:p>
            <a:pPr>
              <a:lnSpc>
                <a:spcPct val="90000"/>
              </a:lnSpc>
            </a:pPr>
            <a:r>
              <a:rPr lang="en-US" sz="3200" dirty="0">
                <a:solidFill>
                  <a:schemeClr val="bg1"/>
                </a:solidFill>
              </a:rPr>
              <a:t>11 Now I saw heaven opened, and behold, a white horse. And He who sat on him was called Faithful and True, and in righteousness He judges and makes war. </a:t>
            </a:r>
          </a:p>
          <a:p>
            <a:pPr>
              <a:lnSpc>
                <a:spcPct val="90000"/>
              </a:lnSpc>
            </a:pPr>
            <a:r>
              <a:rPr lang="en-US" sz="3200" dirty="0">
                <a:solidFill>
                  <a:schemeClr val="bg1"/>
                </a:solidFill>
              </a:rPr>
              <a:t>12 His eyes were like a flame of fire, and on His head were many crowns. He had a name written that no one knew except Himself. </a:t>
            </a:r>
          </a:p>
          <a:p>
            <a:pPr>
              <a:lnSpc>
                <a:spcPct val="90000"/>
              </a:lnSpc>
            </a:pPr>
            <a:r>
              <a:rPr lang="en-US" sz="3200" dirty="0">
                <a:solidFill>
                  <a:schemeClr val="bg1"/>
                </a:solidFill>
              </a:rPr>
              <a:t>13 He was clothed with a robe dipped in blood, and His name is called The Word of God. </a:t>
            </a:r>
          </a:p>
        </p:txBody>
      </p:sp>
    </p:spTree>
    <p:extLst>
      <p:ext uri="{BB962C8B-B14F-4D97-AF65-F5344CB8AC3E}">
        <p14:creationId xmlns:p14="http://schemas.microsoft.com/office/powerpoint/2010/main" val="29104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E4BB5-388B-B699-F9E4-C166639A201D}"/>
            </a:ext>
          </a:extLst>
        </p:cNvPr>
        <p:cNvGrpSpPr/>
        <p:nvPr/>
      </p:nvGrpSpPr>
      <p:grpSpPr>
        <a:xfrm>
          <a:off x="0" y="0"/>
          <a:ext cx="0" cy="0"/>
          <a:chOff x="0" y="0"/>
          <a:chExt cx="0" cy="0"/>
        </a:xfrm>
      </p:grpSpPr>
      <p:pic>
        <p:nvPicPr>
          <p:cNvPr id="4" name="Picture 3" descr="A group of soldiers on horses&#10;&#10;AI-generated content may be incorrect.">
            <a:extLst>
              <a:ext uri="{FF2B5EF4-FFF2-40B4-BE49-F238E27FC236}">
                <a16:creationId xmlns:a16="http://schemas.microsoft.com/office/drawing/2014/main" id="{34810BD1-C501-D872-B7ED-9E8157F5CC4F}"/>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AB6978C-4E98-0DDC-5B93-F11D3D838772}"/>
              </a:ext>
            </a:extLst>
          </p:cNvPr>
          <p:cNvSpPr txBox="1"/>
          <p:nvPr/>
        </p:nvSpPr>
        <p:spPr>
          <a:xfrm>
            <a:off x="434233" y="474345"/>
            <a:ext cx="6542764" cy="5909310"/>
          </a:xfrm>
          <a:prstGeom prst="rect">
            <a:avLst/>
          </a:prstGeom>
          <a:noFill/>
        </p:spPr>
        <p:txBody>
          <a:bodyPr wrap="square" rtlCol="0">
            <a:spAutoFit/>
          </a:bodyPr>
          <a:lstStyle/>
          <a:p>
            <a:pPr>
              <a:lnSpc>
                <a:spcPct val="90000"/>
              </a:lnSpc>
            </a:pPr>
            <a:r>
              <a:rPr lang="en-US" sz="3600" dirty="0">
                <a:solidFill>
                  <a:schemeClr val="bg1"/>
                </a:solidFill>
              </a:rPr>
              <a:t>Revelation 19:11-16</a:t>
            </a:r>
          </a:p>
          <a:p>
            <a:pPr>
              <a:lnSpc>
                <a:spcPct val="90000"/>
              </a:lnSpc>
            </a:pPr>
            <a:r>
              <a:rPr lang="en-US" sz="3200" dirty="0">
                <a:solidFill>
                  <a:schemeClr val="bg1"/>
                </a:solidFill>
              </a:rPr>
              <a:t>14 And the armies in heaven, clothed in fine linen, white and clean, followed Him on white horses. </a:t>
            </a:r>
          </a:p>
          <a:p>
            <a:pPr>
              <a:lnSpc>
                <a:spcPct val="90000"/>
              </a:lnSpc>
            </a:pPr>
            <a:r>
              <a:rPr lang="en-US" sz="3200" dirty="0">
                <a:solidFill>
                  <a:schemeClr val="bg1"/>
                </a:solidFill>
              </a:rPr>
              <a:t>15 Now out of His mouth goes a sharp sword, that with it He should strike the nations. And He Himself will rule them with a rod of iron. He Himself treads the winepress of the fierceness and wrath of Almighty God. </a:t>
            </a:r>
          </a:p>
          <a:p>
            <a:pPr>
              <a:lnSpc>
                <a:spcPct val="90000"/>
              </a:lnSpc>
            </a:pPr>
            <a:r>
              <a:rPr lang="en-US" sz="3200" dirty="0">
                <a:solidFill>
                  <a:schemeClr val="bg1"/>
                </a:solidFill>
              </a:rPr>
              <a:t>16 And He has on His robe and on His thigh a name written: KING OF KINGS AND LORD OF LORDS. </a:t>
            </a:r>
          </a:p>
        </p:txBody>
      </p:sp>
    </p:spTree>
    <p:extLst>
      <p:ext uri="{BB962C8B-B14F-4D97-AF65-F5344CB8AC3E}">
        <p14:creationId xmlns:p14="http://schemas.microsoft.com/office/powerpoint/2010/main" val="4051423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15232</TotalTime>
  <Words>1163</Words>
  <Application>Microsoft Macintosh PowerPoint</Application>
  <PresentationFormat>Widescreen</PresentationFormat>
  <Paragraphs>118</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2887</cp:revision>
  <dcterms:created xsi:type="dcterms:W3CDTF">2022-04-28T10:27:37Z</dcterms:created>
  <dcterms:modified xsi:type="dcterms:W3CDTF">2025-09-25T04:10:56Z</dcterms:modified>
</cp:coreProperties>
</file>