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0" r:id="rId2"/>
    <p:sldId id="321" r:id="rId3"/>
    <p:sldId id="347" r:id="rId4"/>
    <p:sldId id="348"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E0D96-7008-DCB1-9A08-571DD14F3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7DBC4-53B8-F35F-A9B4-A60C5232D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74183-C6FD-71FE-FA18-E3A8F70D0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E1E5F-F0FA-E005-8DCE-672E2CA64BCA}"/>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13983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8B7B1-DE2E-BAA3-3FAF-3A76801EE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F613B-6F5A-5352-B934-F834E2619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13359-0BC3-1907-99E0-000D92980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C01572-0DF9-1664-AC1E-C9BC34253E14}"/>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76879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F0225-8B41-768E-FF06-E20045B7A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4D38F-F702-0A60-B788-547B8D01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8D76C-999D-0367-41DF-822882D8E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EC1747-0DEA-33EA-8B34-6808F5920F80}"/>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70103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5D28-D29F-A2CA-F4D5-5270728F7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A416E-480D-99E6-3B04-72E74A4FE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50D6E-9B8A-67A5-2E76-C2F1DCD253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B08EC8-C26B-7DED-645D-ABF3C83DF5F9}"/>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96205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699E-9F70-6A52-FE7A-184EC6B86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99C3C-56AC-D9EA-2451-4E2331CCB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01675-AF5C-2B57-DB95-55E93CC9D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363CD4-3C8F-8E4F-E710-42D5CBAD2CDE}"/>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6904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19C7-09E7-D2E5-F51F-AFBF521A4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BE0D7-A28C-7CBA-7BF9-4B492350D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B21B2-D8DA-88CE-72A6-894419516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088D3F-6235-1967-3004-C29AEFD90744}"/>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06247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95B5-4E91-C744-7A21-4930F04AA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2F50D-5860-A730-6F26-63779E929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5BA6E-0B10-AA3D-D439-8F8B7D9264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D4236-54DD-EA2D-E92F-92D6FB6D068D}"/>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27744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F701-D5F9-6752-DFAB-DEBF783AF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1D19F-9491-18F0-078B-FA4750394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DE1A5-85AD-2263-55C7-50AA825679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B5D34-61DF-AAAF-4C75-EBF456DB4232}"/>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420589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80488-1C82-1A5A-0A96-1D512ABB0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1A4E5-454F-A9F9-43E9-B5FA2EA19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D6DB4-8339-4218-AE66-9885743D3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D4C1E-216B-D9DC-C033-E505D8BFA2B0}"/>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06861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4919F-897D-862F-5416-3393FE560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D44EB-7382-8F73-671A-2B4CCBD02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CD24C-85C6-4045-2B84-AA64BCA4BD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B5292D-07D3-8606-0CD2-AEAF385B8347}"/>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86772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42537-9BE3-D0A2-BDBE-402F35484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E8E46-F9A4-266E-637C-82420574D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843E3-E7EC-2F55-9305-23995F1727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53A496-A56A-153D-68A8-38D4B148B122}"/>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318552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931E7-428A-5C39-EA0E-C626F64E1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137EC-8350-F6DD-3305-176FC0BD1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25E6C-5A72-8674-D8BE-23AE1B173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C4BCB4-2E39-4238-35D4-FF0D1BD0A44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17214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3B3A-5236-AC2E-3E1A-99A6891F0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88C66-FA24-2D20-3F74-7C2E96D36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6704A-A811-9CE0-F75C-6C5903001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029525-DAA6-BE8C-4C03-3A64CAD20F2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48888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BFAB-3494-5721-1D6A-CAB8D1B87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6C903-7E69-60A2-22B7-BA62DEB32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D5C0A-3AA2-8957-884D-264A3EB49B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C76F1-5DB4-2C8E-D07F-C1BA60D7AF91}"/>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91531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A1FF7-8892-5618-B42D-33B0665BF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254F5-CAE9-714A-638A-9344E54E1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6F6636-835E-37A5-3574-5D6D01CA58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8FD24B-8A10-51FB-9A4A-54609890DD62}"/>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59182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803AD-5B66-868B-E9F6-9FEA25A5B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2E0BB-2F96-60F0-B984-E1FD20DB9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32B08-80CC-2CD0-4845-C3AD23CB04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DBF7D-88D7-7AB2-0AB9-BD535D6F63BF}"/>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65742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69CAC-78DA-A5EA-A388-FE2A9255A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6E368-7C36-391E-BCBA-CC1C19CB3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3F0D4-B84F-6A0A-EDB5-E605ECA1E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0FDEF-C4F8-DF4F-4F2E-099721AB36B7}"/>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51454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9/19/25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9/19/25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in a blue robe holding a musical instrument&#10;&#10;AI-generated content may be incorrect.">
            <a:extLst>
              <a:ext uri="{FF2B5EF4-FFF2-40B4-BE49-F238E27FC236}">
                <a16:creationId xmlns:a16="http://schemas.microsoft.com/office/drawing/2014/main" id="{E65C35B0-C4B2-219C-E4B5-09374F24F727}"/>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5AC44-4AE3-AB6F-DC3F-67477FF2BA20}"/>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E8330D04-0D61-8837-827A-78A1DFF2CBF1}"/>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854DA82C-0692-11FE-133B-678B19A139C2}"/>
              </a:ext>
            </a:extLst>
          </p:cNvPr>
          <p:cNvSpPr txBox="1"/>
          <p:nvPr/>
        </p:nvSpPr>
        <p:spPr>
          <a:xfrm>
            <a:off x="668054" y="2884235"/>
            <a:ext cx="6446730" cy="1089529"/>
          </a:xfrm>
          <a:prstGeom prst="rect">
            <a:avLst/>
          </a:prstGeom>
          <a:noFill/>
        </p:spPr>
        <p:txBody>
          <a:bodyPr wrap="square" rtlCol="0">
            <a:spAutoFit/>
          </a:bodyPr>
          <a:lstStyle/>
          <a:p>
            <a:pPr>
              <a:lnSpc>
                <a:spcPct val="90000"/>
              </a:lnSpc>
            </a:pPr>
            <a:r>
              <a:rPr lang="en-US" sz="3600" b="1" dirty="0">
                <a:solidFill>
                  <a:schemeClr val="bg1"/>
                </a:solidFill>
              </a:rPr>
              <a:t>1. LINEN INNER GARMENTS (EXODUS 28:42)</a:t>
            </a:r>
            <a:endParaRPr lang="en-IN" sz="3200" b="1" dirty="0">
              <a:solidFill>
                <a:schemeClr val="bg1"/>
              </a:solidFill>
            </a:endParaRPr>
          </a:p>
        </p:txBody>
      </p:sp>
    </p:spTree>
    <p:extLst>
      <p:ext uri="{BB962C8B-B14F-4D97-AF65-F5344CB8AC3E}">
        <p14:creationId xmlns:p14="http://schemas.microsoft.com/office/powerpoint/2010/main" val="1660029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7F5DAF-8DE7-458E-5A6C-AC403421B6EF}"/>
            </a:ext>
          </a:extLst>
        </p:cNvPr>
        <p:cNvGrpSpPr/>
        <p:nvPr/>
      </p:nvGrpSpPr>
      <p:grpSpPr>
        <a:xfrm>
          <a:off x="0" y="0"/>
          <a:ext cx="0" cy="0"/>
          <a:chOff x="0" y="0"/>
          <a:chExt cx="0" cy="0"/>
        </a:xfrm>
      </p:grpSpPr>
      <p:pic>
        <p:nvPicPr>
          <p:cNvPr id="5" name="Picture 4" descr="A person in a robe holding a pot&#10;&#10;AI-generated content may be incorrect.">
            <a:extLst>
              <a:ext uri="{FF2B5EF4-FFF2-40B4-BE49-F238E27FC236}">
                <a16:creationId xmlns:a16="http://schemas.microsoft.com/office/drawing/2014/main" id="{3B430FC3-6BC9-FF89-F4EE-02A82A5A0058}"/>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22B383A0-3EA2-4059-6AAD-78133785037C}"/>
              </a:ext>
            </a:extLst>
          </p:cNvPr>
          <p:cNvSpPr txBox="1"/>
          <p:nvPr/>
        </p:nvSpPr>
        <p:spPr>
          <a:xfrm>
            <a:off x="430059"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2. THE LINEN TUNIC </a:t>
            </a:r>
          </a:p>
          <a:p>
            <a:pPr>
              <a:lnSpc>
                <a:spcPct val="90000"/>
              </a:lnSpc>
            </a:pPr>
            <a:r>
              <a:rPr lang="en-US" sz="3600" b="1" dirty="0">
                <a:solidFill>
                  <a:schemeClr val="bg1"/>
                </a:solidFill>
              </a:rPr>
              <a:t>(EXODUS 28:39-42; LEVITICUS 8:7)</a:t>
            </a:r>
            <a:endParaRPr lang="en-IN" sz="3200" b="1" dirty="0">
              <a:solidFill>
                <a:schemeClr val="bg1"/>
              </a:solidFill>
            </a:endParaRPr>
          </a:p>
        </p:txBody>
      </p:sp>
    </p:spTree>
    <p:extLst>
      <p:ext uri="{BB962C8B-B14F-4D97-AF65-F5344CB8AC3E}">
        <p14:creationId xmlns:p14="http://schemas.microsoft.com/office/powerpoint/2010/main" val="202283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A9A161-2335-3825-4175-285EB3075B09}"/>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918280DD-3B0E-CEC9-48A8-12ED21B6962C}"/>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E16D7EFE-79CE-6910-FBD5-1D132FE97078}"/>
              </a:ext>
            </a:extLst>
          </p:cNvPr>
          <p:cNvSpPr txBox="1"/>
          <p:nvPr/>
        </p:nvSpPr>
        <p:spPr>
          <a:xfrm>
            <a:off x="580371" y="2634936"/>
            <a:ext cx="6759880" cy="1588127"/>
          </a:xfrm>
          <a:prstGeom prst="rect">
            <a:avLst/>
          </a:prstGeom>
          <a:noFill/>
        </p:spPr>
        <p:txBody>
          <a:bodyPr wrap="square" rtlCol="0">
            <a:spAutoFit/>
          </a:bodyPr>
          <a:lstStyle/>
          <a:p>
            <a:pPr>
              <a:lnSpc>
                <a:spcPct val="90000"/>
              </a:lnSpc>
            </a:pPr>
            <a:r>
              <a:rPr lang="en-US" sz="3600" b="1" dirty="0">
                <a:solidFill>
                  <a:schemeClr val="bg1"/>
                </a:solidFill>
              </a:rPr>
              <a:t>3. THE INNER SASH / GIRDLE (EXODUS 28:39-42; </a:t>
            </a:r>
          </a:p>
          <a:p>
            <a:pPr>
              <a:lnSpc>
                <a:spcPct val="90000"/>
              </a:lnSpc>
            </a:pPr>
            <a:r>
              <a:rPr lang="en-US" sz="3600" b="1" dirty="0">
                <a:solidFill>
                  <a:schemeClr val="bg1"/>
                </a:solidFill>
              </a:rPr>
              <a:t>LEVITICUS 8:7)</a:t>
            </a:r>
            <a:endParaRPr lang="en-IN" sz="3200" b="1" dirty="0">
              <a:solidFill>
                <a:schemeClr val="bg1"/>
              </a:solidFill>
            </a:endParaRPr>
          </a:p>
        </p:txBody>
      </p:sp>
    </p:spTree>
    <p:extLst>
      <p:ext uri="{BB962C8B-B14F-4D97-AF65-F5344CB8AC3E}">
        <p14:creationId xmlns:p14="http://schemas.microsoft.com/office/powerpoint/2010/main" val="404985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D5B206-4A50-4959-E600-923FD1186533}"/>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AAA393C2-5376-0559-46C1-461BB6E8C4F5}"/>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7CAF2AAE-359E-C0C6-D2EE-6171131B85D5}"/>
              </a:ext>
            </a:extLst>
          </p:cNvPr>
          <p:cNvSpPr txBox="1"/>
          <p:nvPr/>
        </p:nvSpPr>
        <p:spPr>
          <a:xfrm>
            <a:off x="567845"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4. THE BLUE ROBE </a:t>
            </a:r>
          </a:p>
          <a:p>
            <a:pPr>
              <a:lnSpc>
                <a:spcPct val="90000"/>
              </a:lnSpc>
            </a:pPr>
            <a:r>
              <a:rPr lang="en-US" sz="3600" b="1" dirty="0">
                <a:solidFill>
                  <a:schemeClr val="bg1"/>
                </a:solidFill>
              </a:rPr>
              <a:t>(EXODUS 28:31–35; LEVITICUS 8:7)</a:t>
            </a:r>
            <a:endParaRPr lang="en-IN" sz="3200" b="1" dirty="0">
              <a:solidFill>
                <a:schemeClr val="bg1"/>
              </a:solidFill>
            </a:endParaRPr>
          </a:p>
        </p:txBody>
      </p:sp>
    </p:spTree>
    <p:extLst>
      <p:ext uri="{BB962C8B-B14F-4D97-AF65-F5344CB8AC3E}">
        <p14:creationId xmlns:p14="http://schemas.microsoft.com/office/powerpoint/2010/main" val="336967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03F82-729F-5A90-AC00-295DAE3E3698}"/>
            </a:ext>
          </a:extLst>
        </p:cNvPr>
        <p:cNvGrpSpPr/>
        <p:nvPr/>
      </p:nvGrpSpPr>
      <p:grpSpPr>
        <a:xfrm>
          <a:off x="0" y="0"/>
          <a:ext cx="0" cy="0"/>
          <a:chOff x="0" y="0"/>
          <a:chExt cx="0" cy="0"/>
        </a:xfrm>
      </p:grpSpPr>
      <p:pic>
        <p:nvPicPr>
          <p:cNvPr id="3" name="Picture 2" descr="A person in a robe holding a jug&#10;&#10;AI-generated content may be incorrect.">
            <a:extLst>
              <a:ext uri="{FF2B5EF4-FFF2-40B4-BE49-F238E27FC236}">
                <a16:creationId xmlns:a16="http://schemas.microsoft.com/office/drawing/2014/main" id="{AF67FB2E-669A-FF69-B219-1D11872D3284}"/>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17AF585A-FACC-7E64-B676-FA818B4D48B5}"/>
              </a:ext>
            </a:extLst>
          </p:cNvPr>
          <p:cNvSpPr txBox="1"/>
          <p:nvPr/>
        </p:nvSpPr>
        <p:spPr>
          <a:xfrm>
            <a:off x="542793"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5. THE EPHOD AND ITS GIRDLES (EXODUS 28:6–14; LEVITICUS 8:7)</a:t>
            </a:r>
            <a:endParaRPr lang="en-IN" sz="3200" b="1" dirty="0">
              <a:solidFill>
                <a:schemeClr val="bg1"/>
              </a:solidFill>
            </a:endParaRPr>
          </a:p>
        </p:txBody>
      </p:sp>
    </p:spTree>
    <p:extLst>
      <p:ext uri="{BB962C8B-B14F-4D97-AF65-F5344CB8AC3E}">
        <p14:creationId xmlns:p14="http://schemas.microsoft.com/office/powerpoint/2010/main" val="121112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8CFB8F-E2AC-F7F7-59C7-D526A5761B6D}"/>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98D4C22E-BE9C-542D-4EFB-71CCFC1FE55D}"/>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01C67407-9681-DBDD-B988-D1EA68FA825D}"/>
              </a:ext>
            </a:extLst>
          </p:cNvPr>
          <p:cNvSpPr txBox="1"/>
          <p:nvPr/>
        </p:nvSpPr>
        <p:spPr>
          <a:xfrm>
            <a:off x="517741"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6. THE BREASTPLATE </a:t>
            </a:r>
          </a:p>
          <a:p>
            <a:pPr>
              <a:lnSpc>
                <a:spcPct val="90000"/>
              </a:lnSpc>
            </a:pPr>
            <a:r>
              <a:rPr lang="en-US" sz="3600" b="1" dirty="0">
                <a:solidFill>
                  <a:schemeClr val="bg1"/>
                </a:solidFill>
              </a:rPr>
              <a:t>(EXODUS 28:15–30; LEVITICUS 8:8)</a:t>
            </a:r>
            <a:endParaRPr lang="en-IN" sz="3200" b="1" dirty="0">
              <a:solidFill>
                <a:schemeClr val="bg1"/>
              </a:solidFill>
            </a:endParaRPr>
          </a:p>
        </p:txBody>
      </p:sp>
    </p:spTree>
    <p:extLst>
      <p:ext uri="{BB962C8B-B14F-4D97-AF65-F5344CB8AC3E}">
        <p14:creationId xmlns:p14="http://schemas.microsoft.com/office/powerpoint/2010/main" val="143860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9365E-4F9F-CDEC-5E4E-56970728D8F2}"/>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152DEDA1-8A4E-EF3D-D337-8D8282B10A0E}"/>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752825A7-6CAE-1C63-442A-F0D18222B90B}"/>
              </a:ext>
            </a:extLst>
          </p:cNvPr>
          <p:cNvSpPr txBox="1"/>
          <p:nvPr/>
        </p:nvSpPr>
        <p:spPr>
          <a:xfrm>
            <a:off x="517741"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7. THE URIM AND THE THUMMIM (EXODUS 28:30)</a:t>
            </a:r>
            <a:endParaRPr lang="en-IN" sz="3200" b="1" dirty="0">
              <a:solidFill>
                <a:schemeClr val="bg1"/>
              </a:solidFill>
            </a:endParaRPr>
          </a:p>
        </p:txBody>
      </p:sp>
    </p:spTree>
    <p:extLst>
      <p:ext uri="{BB962C8B-B14F-4D97-AF65-F5344CB8AC3E}">
        <p14:creationId xmlns:p14="http://schemas.microsoft.com/office/powerpoint/2010/main" val="345858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F4E83B-1B59-8205-6376-B27B423E8B14}"/>
            </a:ext>
          </a:extLst>
        </p:cNvPr>
        <p:cNvGrpSpPr/>
        <p:nvPr/>
      </p:nvGrpSpPr>
      <p:grpSpPr>
        <a:xfrm>
          <a:off x="0" y="0"/>
          <a:ext cx="0" cy="0"/>
          <a:chOff x="0" y="0"/>
          <a:chExt cx="0" cy="0"/>
        </a:xfrm>
      </p:grpSpPr>
      <p:pic>
        <p:nvPicPr>
          <p:cNvPr id="5" name="Picture 4" descr="A person in a blue robe holding a pot&#10;&#10;AI-generated content may be incorrect.">
            <a:extLst>
              <a:ext uri="{FF2B5EF4-FFF2-40B4-BE49-F238E27FC236}">
                <a16:creationId xmlns:a16="http://schemas.microsoft.com/office/drawing/2014/main" id="{F1D6C3D0-A3E6-D1F0-8DF8-A8AEB6A2DADE}"/>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6" name="TextBox 5">
            <a:extLst>
              <a:ext uri="{FF2B5EF4-FFF2-40B4-BE49-F238E27FC236}">
                <a16:creationId xmlns:a16="http://schemas.microsoft.com/office/drawing/2014/main" id="{21D229EA-2E47-E7F4-ED16-086433C54C50}"/>
              </a:ext>
            </a:extLst>
          </p:cNvPr>
          <p:cNvSpPr txBox="1"/>
          <p:nvPr/>
        </p:nvSpPr>
        <p:spPr>
          <a:xfrm>
            <a:off x="530267" y="2884235"/>
            <a:ext cx="6759880" cy="1089529"/>
          </a:xfrm>
          <a:prstGeom prst="rect">
            <a:avLst/>
          </a:prstGeom>
          <a:noFill/>
        </p:spPr>
        <p:txBody>
          <a:bodyPr wrap="square" rtlCol="0">
            <a:spAutoFit/>
          </a:bodyPr>
          <a:lstStyle/>
          <a:p>
            <a:pPr>
              <a:lnSpc>
                <a:spcPct val="90000"/>
              </a:lnSpc>
            </a:pPr>
            <a:r>
              <a:rPr lang="en-US" sz="3600" b="1" dirty="0">
                <a:solidFill>
                  <a:schemeClr val="bg1"/>
                </a:solidFill>
              </a:rPr>
              <a:t>8. THE TURBAN </a:t>
            </a:r>
          </a:p>
          <a:p>
            <a:pPr>
              <a:lnSpc>
                <a:spcPct val="90000"/>
              </a:lnSpc>
            </a:pPr>
            <a:r>
              <a:rPr lang="en-US" sz="3600" b="1" dirty="0">
                <a:solidFill>
                  <a:schemeClr val="bg1"/>
                </a:solidFill>
              </a:rPr>
              <a:t>(EXODUS 28:36–39; LEVITICUS 8:9)</a:t>
            </a:r>
            <a:endParaRPr lang="en-IN" sz="3200" b="1" dirty="0">
              <a:solidFill>
                <a:schemeClr val="bg1"/>
              </a:solidFill>
            </a:endParaRPr>
          </a:p>
        </p:txBody>
      </p:sp>
    </p:spTree>
    <p:extLst>
      <p:ext uri="{BB962C8B-B14F-4D97-AF65-F5344CB8AC3E}">
        <p14:creationId xmlns:p14="http://schemas.microsoft.com/office/powerpoint/2010/main" val="127249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F0308E-5703-6D81-DAFF-7A72F2E53589}"/>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87DE3042-9995-0DC8-260B-B70E0BF517DE}"/>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FB4D7432-519D-B428-16E0-53101F7E0B48}"/>
              </a:ext>
            </a:extLst>
          </p:cNvPr>
          <p:cNvSpPr txBox="1"/>
          <p:nvPr/>
        </p:nvSpPr>
        <p:spPr>
          <a:xfrm>
            <a:off x="567845" y="2634936"/>
            <a:ext cx="6759880" cy="1588127"/>
          </a:xfrm>
          <a:prstGeom prst="rect">
            <a:avLst/>
          </a:prstGeom>
          <a:noFill/>
        </p:spPr>
        <p:txBody>
          <a:bodyPr wrap="square" rtlCol="0">
            <a:spAutoFit/>
          </a:bodyPr>
          <a:lstStyle/>
          <a:p>
            <a:pPr>
              <a:lnSpc>
                <a:spcPct val="90000"/>
              </a:lnSpc>
            </a:pPr>
            <a:r>
              <a:rPr lang="en-US" sz="3600" b="1" dirty="0">
                <a:solidFill>
                  <a:schemeClr val="bg1"/>
                </a:solidFill>
              </a:rPr>
              <a:t>9. THE GOLDEN PLATE – THE HOLY CROWN (EXODUS 28:36–38; EXODUS 29:6; LEVITICUS 8:9)</a:t>
            </a:r>
            <a:endParaRPr lang="en-IN" sz="3200" b="1" dirty="0">
              <a:solidFill>
                <a:schemeClr val="bg1"/>
              </a:solidFill>
            </a:endParaRPr>
          </a:p>
        </p:txBody>
      </p:sp>
    </p:spTree>
    <p:extLst>
      <p:ext uri="{BB962C8B-B14F-4D97-AF65-F5344CB8AC3E}">
        <p14:creationId xmlns:p14="http://schemas.microsoft.com/office/powerpoint/2010/main" val="4040023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6AAE-A35C-C639-CCE5-0DB39F8ED34C}"/>
            </a:ext>
          </a:extLst>
        </p:cNvPr>
        <p:cNvGrpSpPr/>
        <p:nvPr/>
      </p:nvGrpSpPr>
      <p:grpSpPr>
        <a:xfrm>
          <a:off x="0" y="0"/>
          <a:ext cx="0" cy="0"/>
          <a:chOff x="0" y="0"/>
          <a:chExt cx="0" cy="0"/>
        </a:xfrm>
      </p:grpSpPr>
      <p:pic>
        <p:nvPicPr>
          <p:cNvPr id="7" name="Picture 6" descr="A crowd of people in a dark room&#10;&#10;AI-generated content may be incorrect.">
            <a:extLst>
              <a:ext uri="{FF2B5EF4-FFF2-40B4-BE49-F238E27FC236}">
                <a16:creationId xmlns:a16="http://schemas.microsoft.com/office/drawing/2014/main" id="{876F10FE-D7A2-8F70-5151-D9F09C4D2A5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4BE8A577-ABED-995E-31F4-E2E92AC19F4C}"/>
              </a:ext>
            </a:extLst>
          </p:cNvPr>
          <p:cNvSpPr txBox="1"/>
          <p:nvPr/>
        </p:nvSpPr>
        <p:spPr>
          <a:xfrm>
            <a:off x="655527" y="2884235"/>
            <a:ext cx="7173239" cy="1089529"/>
          </a:xfrm>
          <a:prstGeom prst="rect">
            <a:avLst/>
          </a:prstGeom>
          <a:noFill/>
        </p:spPr>
        <p:txBody>
          <a:bodyPr wrap="square" rtlCol="0">
            <a:spAutoFit/>
          </a:bodyPr>
          <a:lstStyle/>
          <a:p>
            <a:pPr>
              <a:lnSpc>
                <a:spcPct val="90000"/>
              </a:lnSpc>
            </a:pPr>
            <a:r>
              <a:rPr lang="en-US" sz="3600" b="1" dirty="0">
                <a:solidFill>
                  <a:schemeClr val="bg1"/>
                </a:solidFill>
              </a:rPr>
              <a:t>AS NEW TESTAMENT PRIESTS – OUR PRIESTLY GARMENTS AND ROLE</a:t>
            </a:r>
            <a:endParaRPr lang="en-IN" sz="3200" b="1" dirty="0">
              <a:solidFill>
                <a:schemeClr val="bg1"/>
              </a:solidFill>
            </a:endParaRPr>
          </a:p>
        </p:txBody>
      </p:sp>
    </p:spTree>
    <p:extLst>
      <p:ext uri="{BB962C8B-B14F-4D97-AF65-F5344CB8AC3E}">
        <p14:creationId xmlns:p14="http://schemas.microsoft.com/office/powerpoint/2010/main" val="139231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B856D5-5C44-9697-EC54-9E1AC89D909B}"/>
            </a:ext>
          </a:extLst>
        </p:cNvPr>
        <p:cNvGrpSpPr/>
        <p:nvPr/>
      </p:nvGrpSpPr>
      <p:grpSpPr>
        <a:xfrm>
          <a:off x="0" y="0"/>
          <a:ext cx="0" cy="0"/>
          <a:chOff x="0" y="0"/>
          <a:chExt cx="0" cy="0"/>
        </a:xfrm>
      </p:grpSpPr>
      <p:sp>
        <p:nvSpPr>
          <p:cNvPr id="79" name="Rectangle 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crowd of people in a dark room&#10;&#10;AI-generated content may be incorrect.">
            <a:extLst>
              <a:ext uri="{FF2B5EF4-FFF2-40B4-BE49-F238E27FC236}">
                <a16:creationId xmlns:a16="http://schemas.microsoft.com/office/drawing/2014/main" id="{4B15287F-DE6F-307E-3AEB-3C62B4976E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EE55C9A2-13B2-E747-158E-19D8105711D3}"/>
              </a:ext>
            </a:extLst>
          </p:cNvPr>
          <p:cNvSpPr txBox="1"/>
          <p:nvPr/>
        </p:nvSpPr>
        <p:spPr>
          <a:xfrm>
            <a:off x="818366" y="3133534"/>
            <a:ext cx="6446730" cy="590931"/>
          </a:xfrm>
          <a:prstGeom prst="rect">
            <a:avLst/>
          </a:prstGeom>
          <a:noFill/>
        </p:spPr>
        <p:txBody>
          <a:bodyPr wrap="square" rtlCol="0">
            <a:spAutoFit/>
          </a:bodyPr>
          <a:lstStyle/>
          <a:p>
            <a:pPr>
              <a:lnSpc>
                <a:spcPct val="90000"/>
              </a:lnSpc>
            </a:pPr>
            <a:r>
              <a:rPr lang="en-US" sz="3600" b="1" dirty="0">
                <a:solidFill>
                  <a:schemeClr val="bg1"/>
                </a:solidFill>
              </a:rPr>
              <a:t>HOLY AND ROYAL PRIESTS</a:t>
            </a:r>
            <a:endParaRPr lang="en-IN" sz="3200" b="1" dirty="0">
              <a:solidFill>
                <a:schemeClr val="bg1"/>
              </a:solidFill>
            </a:endParaRPr>
          </a:p>
        </p:txBody>
      </p:sp>
    </p:spTree>
    <p:extLst>
      <p:ext uri="{BB962C8B-B14F-4D97-AF65-F5344CB8AC3E}">
        <p14:creationId xmlns:p14="http://schemas.microsoft.com/office/powerpoint/2010/main" val="142985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pic>
        <p:nvPicPr>
          <p:cNvPr id="7" name="Picture 6" descr="A crowd of people in a dark room&#10;&#10;AI-generated content may be incorrect.">
            <a:extLst>
              <a:ext uri="{FF2B5EF4-FFF2-40B4-BE49-F238E27FC236}">
                <a16:creationId xmlns:a16="http://schemas.microsoft.com/office/drawing/2014/main" id="{A04F535B-8607-A09B-28E9-635DEBB1454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580134B-0BBE-7310-0DC6-CCAB78633120}"/>
              </a:ext>
            </a:extLst>
          </p:cNvPr>
          <p:cNvSpPr txBox="1"/>
          <p:nvPr/>
        </p:nvSpPr>
        <p:spPr>
          <a:xfrm>
            <a:off x="484338" y="917543"/>
            <a:ext cx="6805810" cy="5022914"/>
          </a:xfrm>
          <a:prstGeom prst="rect">
            <a:avLst/>
          </a:prstGeom>
          <a:noFill/>
        </p:spPr>
        <p:txBody>
          <a:bodyPr wrap="square" rtlCol="0">
            <a:spAutoFit/>
          </a:bodyPr>
          <a:lstStyle/>
          <a:p>
            <a:pPr>
              <a:lnSpc>
                <a:spcPct val="90000"/>
              </a:lnSpc>
            </a:pPr>
            <a:r>
              <a:rPr lang="en-US" sz="3600" dirty="0">
                <a:solidFill>
                  <a:schemeClr val="bg1"/>
                </a:solidFill>
              </a:rPr>
              <a:t>1 Peter 2:5,9</a:t>
            </a:r>
          </a:p>
          <a:p>
            <a:pPr>
              <a:lnSpc>
                <a:spcPct val="90000"/>
              </a:lnSpc>
            </a:pPr>
            <a:r>
              <a:rPr lang="en-US" sz="3200" dirty="0">
                <a:solidFill>
                  <a:schemeClr val="bg1"/>
                </a:solidFill>
              </a:rPr>
              <a:t>5 you also, as living stones, are being built up a spiritual house, a holy priesthood, to offer up spiritual sacrifices acceptable to God through Jesus Christ. </a:t>
            </a:r>
          </a:p>
          <a:p>
            <a:pPr>
              <a:lnSpc>
                <a:spcPct val="90000"/>
              </a:lnSpc>
            </a:pPr>
            <a:r>
              <a:rPr lang="en-US" sz="3200" dirty="0">
                <a:solidFill>
                  <a:schemeClr val="bg1"/>
                </a:solidFill>
              </a:rPr>
              <a:t>9 But you are a chosen generation, a royal priesthood, a holy nation, His own special people, that you may proclaim the praises of Him who called you out of darkness into His marvelous light;</a:t>
            </a:r>
          </a:p>
        </p:txBody>
      </p:sp>
    </p:spTree>
    <p:extLst>
      <p:ext uri="{BB962C8B-B14F-4D97-AF65-F5344CB8AC3E}">
        <p14:creationId xmlns:p14="http://schemas.microsoft.com/office/powerpoint/2010/main" val="49917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5A5467-6E59-1DD8-3CFC-00BE374456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alking up a stone staircase&#10;&#10;AI-generated content may be incorrect.">
            <a:extLst>
              <a:ext uri="{FF2B5EF4-FFF2-40B4-BE49-F238E27FC236}">
                <a16:creationId xmlns:a16="http://schemas.microsoft.com/office/drawing/2014/main" id="{70EAE9E3-1ABF-5F2C-F678-E3387A14623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7528F4E-CBAB-8037-1E11-998D92A1B95D}"/>
              </a:ext>
            </a:extLst>
          </p:cNvPr>
          <p:cNvSpPr txBox="1"/>
          <p:nvPr/>
        </p:nvSpPr>
        <p:spPr>
          <a:xfrm>
            <a:off x="484338" y="1360741"/>
            <a:ext cx="6805810" cy="4136517"/>
          </a:xfrm>
          <a:prstGeom prst="rect">
            <a:avLst/>
          </a:prstGeom>
          <a:noFill/>
        </p:spPr>
        <p:txBody>
          <a:bodyPr wrap="square" rtlCol="0">
            <a:spAutoFit/>
          </a:bodyPr>
          <a:lstStyle/>
          <a:p>
            <a:pPr>
              <a:lnSpc>
                <a:spcPct val="90000"/>
              </a:lnSpc>
            </a:pPr>
            <a:r>
              <a:rPr lang="en-US" sz="3600" dirty="0">
                <a:solidFill>
                  <a:schemeClr val="bg1"/>
                </a:solidFill>
              </a:rPr>
              <a:t>Revelation 1:5,6</a:t>
            </a:r>
          </a:p>
          <a:p>
            <a:pPr>
              <a:lnSpc>
                <a:spcPct val="90000"/>
              </a:lnSpc>
            </a:pPr>
            <a:r>
              <a:rPr lang="en-US" sz="3200" dirty="0">
                <a:solidFill>
                  <a:schemeClr val="bg1"/>
                </a:solidFill>
              </a:rPr>
              <a:t>5 and from Jesus Christ, the faithful witness, the firstborn from the dead, and the ruler over the kings of the earth. To Him who loved us and washed us from our sins in His own blood, </a:t>
            </a:r>
          </a:p>
          <a:p>
            <a:pPr>
              <a:lnSpc>
                <a:spcPct val="90000"/>
              </a:lnSpc>
            </a:pPr>
            <a:r>
              <a:rPr lang="en-US" sz="3200" dirty="0">
                <a:solidFill>
                  <a:schemeClr val="bg1"/>
                </a:solidFill>
              </a:rPr>
              <a:t>6 and has made us kings and priests to His God and Father, to Him be glory and dominion forever and ever. Amen. </a:t>
            </a:r>
          </a:p>
        </p:txBody>
      </p:sp>
    </p:spTree>
    <p:extLst>
      <p:ext uri="{BB962C8B-B14F-4D97-AF65-F5344CB8AC3E}">
        <p14:creationId xmlns:p14="http://schemas.microsoft.com/office/powerpoint/2010/main" val="326865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31310D-14A6-7475-54CA-07EC34A04E5B}"/>
            </a:ext>
          </a:extLst>
        </p:cNvPr>
        <p:cNvGrpSpPr/>
        <p:nvPr/>
      </p:nvGrpSpPr>
      <p:grpSpPr>
        <a:xfrm>
          <a:off x="0" y="0"/>
          <a:ext cx="0" cy="0"/>
          <a:chOff x="0" y="0"/>
          <a:chExt cx="0" cy="0"/>
        </a:xfrm>
      </p:grpSpPr>
      <p:pic>
        <p:nvPicPr>
          <p:cNvPr id="6" name="Picture 5" descr="A person wearing a white robe&#10;&#10;AI-generated content may be incorrect.">
            <a:extLst>
              <a:ext uri="{FF2B5EF4-FFF2-40B4-BE49-F238E27FC236}">
                <a16:creationId xmlns:a16="http://schemas.microsoft.com/office/drawing/2014/main" id="{923740AC-654A-0D37-CD7D-DECA22D52695}"/>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8" name="TextBox 7">
            <a:extLst>
              <a:ext uri="{FF2B5EF4-FFF2-40B4-BE49-F238E27FC236}">
                <a16:creationId xmlns:a16="http://schemas.microsoft.com/office/drawing/2014/main" id="{0FE49A38-7678-428B-FFEA-9948A5E5712D}"/>
              </a:ext>
            </a:extLst>
          </p:cNvPr>
          <p:cNvSpPr txBox="1"/>
          <p:nvPr/>
        </p:nvSpPr>
        <p:spPr>
          <a:xfrm>
            <a:off x="467637" y="2884235"/>
            <a:ext cx="5390368" cy="1089529"/>
          </a:xfrm>
          <a:prstGeom prst="rect">
            <a:avLst/>
          </a:prstGeom>
          <a:noFill/>
        </p:spPr>
        <p:txBody>
          <a:bodyPr wrap="square" rtlCol="0">
            <a:spAutoFit/>
          </a:bodyPr>
          <a:lstStyle/>
          <a:p>
            <a:pPr>
              <a:lnSpc>
                <a:spcPct val="90000"/>
              </a:lnSpc>
            </a:pPr>
            <a:r>
              <a:rPr lang="en-US" sz="3600" b="1" dirty="0">
                <a:solidFill>
                  <a:schemeClr val="bg1"/>
                </a:solidFill>
              </a:rPr>
              <a:t>PRIESTLY GARMENTS - FOR GLORY AND FOR BEAUTY</a:t>
            </a:r>
            <a:endParaRPr lang="en-IN" sz="3200" b="1" dirty="0">
              <a:solidFill>
                <a:schemeClr val="bg1"/>
              </a:solidFill>
            </a:endParaRPr>
          </a:p>
        </p:txBody>
      </p:sp>
    </p:spTree>
    <p:extLst>
      <p:ext uri="{BB962C8B-B14F-4D97-AF65-F5344CB8AC3E}">
        <p14:creationId xmlns:p14="http://schemas.microsoft.com/office/powerpoint/2010/main" val="40302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649F8-0E4E-C0DB-AAE8-41A753A956F8}"/>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1F54B243-30EB-9409-C7A4-66CAB9D1FD53}"/>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EA08331B-21DE-7CBA-27CB-37D3B4D072B3}"/>
              </a:ext>
            </a:extLst>
          </p:cNvPr>
          <p:cNvSpPr txBox="1"/>
          <p:nvPr/>
        </p:nvSpPr>
        <p:spPr>
          <a:xfrm>
            <a:off x="672228" y="2468737"/>
            <a:ext cx="6805810" cy="1920526"/>
          </a:xfrm>
          <a:prstGeom prst="rect">
            <a:avLst/>
          </a:prstGeom>
          <a:noFill/>
        </p:spPr>
        <p:txBody>
          <a:bodyPr wrap="square" rtlCol="0">
            <a:spAutoFit/>
          </a:bodyPr>
          <a:lstStyle/>
          <a:p>
            <a:pPr>
              <a:lnSpc>
                <a:spcPct val="90000"/>
              </a:lnSpc>
            </a:pPr>
            <a:r>
              <a:rPr lang="en-US" sz="3600" dirty="0">
                <a:solidFill>
                  <a:schemeClr val="bg1"/>
                </a:solidFill>
              </a:rPr>
              <a:t>Exodus 28:2 </a:t>
            </a:r>
          </a:p>
          <a:p>
            <a:pPr>
              <a:lnSpc>
                <a:spcPct val="90000"/>
              </a:lnSpc>
            </a:pPr>
            <a:r>
              <a:rPr lang="en-US" sz="3200" dirty="0">
                <a:solidFill>
                  <a:schemeClr val="bg1"/>
                </a:solidFill>
              </a:rPr>
              <a:t>And you shall make holy garments for Aaron your brother, for glory and for beauty. </a:t>
            </a:r>
          </a:p>
        </p:txBody>
      </p:sp>
    </p:spTree>
    <p:extLst>
      <p:ext uri="{BB962C8B-B14F-4D97-AF65-F5344CB8AC3E}">
        <p14:creationId xmlns:p14="http://schemas.microsoft.com/office/powerpoint/2010/main" val="1557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8950-EBA2-CD9A-0063-26E5D44CE116}"/>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9209D97F-EDE8-0CC3-CF62-452892A476BB}"/>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29F50649-D1B4-7ACF-0115-72507248A17B}"/>
              </a:ext>
            </a:extLst>
          </p:cNvPr>
          <p:cNvSpPr txBox="1"/>
          <p:nvPr/>
        </p:nvSpPr>
        <p:spPr>
          <a:xfrm>
            <a:off x="705632" y="3133534"/>
            <a:ext cx="6446730" cy="590931"/>
          </a:xfrm>
          <a:prstGeom prst="rect">
            <a:avLst/>
          </a:prstGeom>
          <a:noFill/>
        </p:spPr>
        <p:txBody>
          <a:bodyPr wrap="square" rtlCol="0">
            <a:spAutoFit/>
          </a:bodyPr>
          <a:lstStyle/>
          <a:p>
            <a:pPr>
              <a:lnSpc>
                <a:spcPct val="90000"/>
              </a:lnSpc>
            </a:pPr>
            <a:r>
              <a:rPr lang="en-US" sz="3600" b="1" dirty="0">
                <a:solidFill>
                  <a:schemeClr val="bg1"/>
                </a:solidFill>
              </a:rPr>
              <a:t>OVERVIEW</a:t>
            </a:r>
            <a:endParaRPr lang="en-IN" sz="3200" b="1" dirty="0">
              <a:solidFill>
                <a:schemeClr val="bg1"/>
              </a:solidFill>
            </a:endParaRPr>
          </a:p>
        </p:txBody>
      </p:sp>
    </p:spTree>
    <p:extLst>
      <p:ext uri="{BB962C8B-B14F-4D97-AF65-F5344CB8AC3E}">
        <p14:creationId xmlns:p14="http://schemas.microsoft.com/office/powerpoint/2010/main" val="132415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C1479-34BB-153E-7D7C-AA9777E7719C}"/>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A5A9A3DC-9DA1-DDE6-B9CA-D6F779FD67B8}"/>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2" name="TextBox 1">
            <a:extLst>
              <a:ext uri="{FF2B5EF4-FFF2-40B4-BE49-F238E27FC236}">
                <a16:creationId xmlns:a16="http://schemas.microsoft.com/office/drawing/2014/main" id="{DA0F1CC8-2BA2-8074-1126-F34E5CCC1CFD}"/>
              </a:ext>
            </a:extLst>
          </p:cNvPr>
          <p:cNvSpPr txBox="1"/>
          <p:nvPr/>
        </p:nvSpPr>
        <p:spPr>
          <a:xfrm>
            <a:off x="572019" y="252746"/>
            <a:ext cx="7106435" cy="6352508"/>
          </a:xfrm>
          <a:prstGeom prst="rect">
            <a:avLst/>
          </a:prstGeom>
          <a:noFill/>
        </p:spPr>
        <p:txBody>
          <a:bodyPr wrap="square" rtlCol="0">
            <a:spAutoFit/>
          </a:bodyPr>
          <a:lstStyle/>
          <a:p>
            <a:pPr>
              <a:lnSpc>
                <a:spcPct val="90000"/>
              </a:lnSpc>
            </a:pPr>
            <a:r>
              <a:rPr lang="en-US" sz="3600" dirty="0">
                <a:solidFill>
                  <a:schemeClr val="bg1"/>
                </a:solidFill>
              </a:rPr>
              <a:t>Leviticus 8:7-9</a:t>
            </a:r>
          </a:p>
          <a:p>
            <a:pPr>
              <a:lnSpc>
                <a:spcPct val="90000"/>
              </a:lnSpc>
            </a:pPr>
            <a:r>
              <a:rPr lang="en-US" sz="3200" dirty="0">
                <a:solidFill>
                  <a:schemeClr val="bg1"/>
                </a:solidFill>
              </a:rPr>
              <a:t>7 And he put the tunic on him, girded him with the sash, clothed him with the robe, and put the ephod on him; and he girded him with the intricately woven band of the ephod, and with it tied the ephod on him. </a:t>
            </a:r>
          </a:p>
          <a:p>
            <a:pPr>
              <a:lnSpc>
                <a:spcPct val="90000"/>
              </a:lnSpc>
            </a:pPr>
            <a:r>
              <a:rPr lang="en-US" sz="3200" dirty="0">
                <a:solidFill>
                  <a:schemeClr val="bg1"/>
                </a:solidFill>
              </a:rPr>
              <a:t>8 Then he put the breastplate on him, and he put the Urim and the Thummim in the breastplate. </a:t>
            </a:r>
          </a:p>
          <a:p>
            <a:pPr>
              <a:lnSpc>
                <a:spcPct val="90000"/>
              </a:lnSpc>
            </a:pPr>
            <a:r>
              <a:rPr lang="en-US" sz="3200" dirty="0">
                <a:solidFill>
                  <a:schemeClr val="bg1"/>
                </a:solidFill>
              </a:rPr>
              <a:t>9 And he put the turban on his head. Also on the turban, on its front, he put the golden plate, the holy crown, as the LORD had commanded Moses. </a:t>
            </a:r>
          </a:p>
        </p:txBody>
      </p:sp>
    </p:spTree>
    <p:extLst>
      <p:ext uri="{BB962C8B-B14F-4D97-AF65-F5344CB8AC3E}">
        <p14:creationId xmlns:p14="http://schemas.microsoft.com/office/powerpoint/2010/main" val="75128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5487F-064F-B756-4856-AE5AA304F549}"/>
            </a:ext>
          </a:extLst>
        </p:cNvPr>
        <p:cNvGrpSpPr/>
        <p:nvPr/>
      </p:nvGrpSpPr>
      <p:grpSpPr>
        <a:xfrm>
          <a:off x="0" y="0"/>
          <a:ext cx="0" cy="0"/>
          <a:chOff x="0" y="0"/>
          <a:chExt cx="0" cy="0"/>
        </a:xfrm>
      </p:grpSpPr>
      <p:pic>
        <p:nvPicPr>
          <p:cNvPr id="3" name="Picture 2" descr="A person in a blue robe holding a pot&#10;&#10;AI-generated content may be incorrect.">
            <a:extLst>
              <a:ext uri="{FF2B5EF4-FFF2-40B4-BE49-F238E27FC236}">
                <a16:creationId xmlns:a16="http://schemas.microsoft.com/office/drawing/2014/main" id="{2B2F89CA-9F13-8330-FC3E-AD1A2339C46D}"/>
              </a:ext>
            </a:extLst>
          </p:cNvPr>
          <p:cNvPicPr>
            <a:picLocks noChangeAspect="1"/>
          </p:cNvPicPr>
          <p:nvPr/>
        </p:nvPicPr>
        <p:blipFill>
          <a:blip r:embed="rId3">
            <a:extLst>
              <a:ext uri="{28A0092B-C50C-407E-A947-70E740481C1C}">
                <a14:useLocalDpi xmlns:a14="http://schemas.microsoft.com/office/drawing/2010/main" val="0"/>
              </a:ext>
            </a:extLst>
          </a:blip>
          <a:srcRect r="-2" b="53"/>
          <a:stretch>
            <a:fillRect/>
          </a:stretch>
        </p:blipFill>
        <p:spPr>
          <a:xfrm>
            <a:off x="-6588" y="10"/>
            <a:ext cx="12198588" cy="6857990"/>
          </a:xfrm>
          <a:prstGeom prst="rect">
            <a:avLst/>
          </a:prstGeom>
        </p:spPr>
      </p:pic>
      <p:sp>
        <p:nvSpPr>
          <p:cNvPr id="4" name="TextBox 3">
            <a:extLst>
              <a:ext uri="{FF2B5EF4-FFF2-40B4-BE49-F238E27FC236}">
                <a16:creationId xmlns:a16="http://schemas.microsoft.com/office/drawing/2014/main" id="{62E208F1-1A55-255A-966C-17539F3420BE}"/>
              </a:ext>
            </a:extLst>
          </p:cNvPr>
          <p:cNvSpPr txBox="1"/>
          <p:nvPr/>
        </p:nvSpPr>
        <p:spPr>
          <a:xfrm>
            <a:off x="617950" y="1139142"/>
            <a:ext cx="7561546" cy="4579715"/>
          </a:xfrm>
          <a:prstGeom prst="rect">
            <a:avLst/>
          </a:prstGeom>
          <a:noFill/>
        </p:spPr>
        <p:txBody>
          <a:bodyPr wrap="square" rtlCol="0">
            <a:spAutoFit/>
          </a:bodyPr>
          <a:lstStyle/>
          <a:p>
            <a:pPr>
              <a:lnSpc>
                <a:spcPct val="90000"/>
              </a:lnSpc>
            </a:pPr>
            <a:r>
              <a:rPr lang="en-US" sz="3600" b="1" dirty="0">
                <a:solidFill>
                  <a:schemeClr val="bg1"/>
                </a:solidFill>
              </a:rPr>
              <a:t>1. Linen Inner Garments</a:t>
            </a:r>
          </a:p>
          <a:p>
            <a:pPr>
              <a:lnSpc>
                <a:spcPct val="90000"/>
              </a:lnSpc>
            </a:pPr>
            <a:r>
              <a:rPr lang="en-US" sz="3600" b="1" dirty="0">
                <a:solidFill>
                  <a:schemeClr val="bg1"/>
                </a:solidFill>
              </a:rPr>
              <a:t>2. The Linen Tunic</a:t>
            </a:r>
          </a:p>
          <a:p>
            <a:pPr>
              <a:lnSpc>
                <a:spcPct val="90000"/>
              </a:lnSpc>
            </a:pPr>
            <a:r>
              <a:rPr lang="en-US" sz="3600" b="1" dirty="0">
                <a:solidFill>
                  <a:schemeClr val="bg1"/>
                </a:solidFill>
              </a:rPr>
              <a:t>3. The Inner Sash / Girdle</a:t>
            </a:r>
          </a:p>
          <a:p>
            <a:pPr>
              <a:lnSpc>
                <a:spcPct val="90000"/>
              </a:lnSpc>
            </a:pPr>
            <a:r>
              <a:rPr lang="en-US" sz="3600" b="1" dirty="0">
                <a:solidFill>
                  <a:schemeClr val="bg1"/>
                </a:solidFill>
              </a:rPr>
              <a:t>4. The Blue Robe</a:t>
            </a:r>
          </a:p>
          <a:p>
            <a:pPr>
              <a:lnSpc>
                <a:spcPct val="90000"/>
              </a:lnSpc>
            </a:pPr>
            <a:r>
              <a:rPr lang="en-US" sz="3600" b="1" dirty="0">
                <a:solidFill>
                  <a:schemeClr val="bg1"/>
                </a:solidFill>
              </a:rPr>
              <a:t>5. The Ephod and its Girdles</a:t>
            </a:r>
          </a:p>
          <a:p>
            <a:pPr>
              <a:lnSpc>
                <a:spcPct val="90000"/>
              </a:lnSpc>
            </a:pPr>
            <a:r>
              <a:rPr lang="en-US" sz="3600" b="1" dirty="0">
                <a:solidFill>
                  <a:schemeClr val="bg1"/>
                </a:solidFill>
              </a:rPr>
              <a:t>6. The Breastplate</a:t>
            </a:r>
          </a:p>
          <a:p>
            <a:pPr>
              <a:lnSpc>
                <a:spcPct val="90000"/>
              </a:lnSpc>
            </a:pPr>
            <a:r>
              <a:rPr lang="en-US" sz="3600" b="1" dirty="0">
                <a:solidFill>
                  <a:schemeClr val="bg1"/>
                </a:solidFill>
              </a:rPr>
              <a:t>7. The Urim and the Thummim</a:t>
            </a:r>
          </a:p>
          <a:p>
            <a:pPr>
              <a:lnSpc>
                <a:spcPct val="90000"/>
              </a:lnSpc>
            </a:pPr>
            <a:r>
              <a:rPr lang="en-US" sz="3600" b="1" dirty="0">
                <a:solidFill>
                  <a:schemeClr val="bg1"/>
                </a:solidFill>
              </a:rPr>
              <a:t>8. The Turban</a:t>
            </a:r>
          </a:p>
          <a:p>
            <a:pPr>
              <a:lnSpc>
                <a:spcPct val="90000"/>
              </a:lnSpc>
            </a:pPr>
            <a:r>
              <a:rPr lang="en-US" sz="3600" b="1" dirty="0">
                <a:solidFill>
                  <a:schemeClr val="bg1"/>
                </a:solidFill>
              </a:rPr>
              <a:t>9. The Golden Plate – The Holy Crown</a:t>
            </a:r>
          </a:p>
        </p:txBody>
      </p:sp>
    </p:spTree>
    <p:extLst>
      <p:ext uri="{BB962C8B-B14F-4D97-AF65-F5344CB8AC3E}">
        <p14:creationId xmlns:p14="http://schemas.microsoft.com/office/powerpoint/2010/main" val="3076254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15201</TotalTime>
  <Words>481</Words>
  <Application>Microsoft Macintosh PowerPoint</Application>
  <PresentationFormat>Widescreen</PresentationFormat>
  <Paragraphs>58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2846</cp:revision>
  <dcterms:created xsi:type="dcterms:W3CDTF">2022-04-28T10:27:37Z</dcterms:created>
  <dcterms:modified xsi:type="dcterms:W3CDTF">2025-09-19T07:24:46Z</dcterms:modified>
</cp:coreProperties>
</file>