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345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CBA8"/>
    <a:srgbClr val="ABB1E0"/>
    <a:srgbClr val="FFFFFF"/>
    <a:srgbClr val="1A4450"/>
    <a:srgbClr val="1E4D5B"/>
    <a:srgbClr val="43001C"/>
    <a:srgbClr val="2A0C0E"/>
    <a:srgbClr val="002537"/>
    <a:srgbClr val="0C4F23"/>
    <a:srgbClr val="44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8" autoAdjust="0"/>
    <p:restoredTop sz="94658"/>
  </p:normalViewPr>
  <p:slideViewPr>
    <p:cSldViewPr snapToGrid="0">
      <p:cViewPr varScale="1">
        <p:scale>
          <a:sx n="102" d="100"/>
          <a:sy n="102" d="100"/>
        </p:scale>
        <p:origin x="192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71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1DD80-2143-D917-83FD-2EB7C54A9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F37D2-64C7-510A-BEE1-6048D40BC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236DC-DB48-036A-E5F5-665D71A1C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8DAE-2BF6-32D3-1DAD-1F5D48C0D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84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7E4DA-887B-4370-9FA8-05C1CAD17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DFF9FF-54EC-EFA1-A6E8-442FDEBAC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43FA23-0334-5522-F8AF-BFF71F8C4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8BDA0-896D-ED68-492E-D552C7F3A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69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683F0-FE8F-A3AA-24AC-45C4E2805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BF315-9125-DDBA-43F7-16E25E4F1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A25DD-0198-31C9-D221-D2AFE761A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DA458-B05C-1E02-71DC-F89681C11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6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7D425-5720-921E-12D9-C1018D8E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B2BE22-6362-A155-CF7F-C25E94286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63C5A5-6792-CACA-AFD8-F6EFAAB1D2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0DF51-E29F-9530-0B29-1D85BA3F5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80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8E431-FF4F-D7EE-B2B6-47505FCBA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CBD62-A613-7C52-7402-E3344D30C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91A1D-29FC-BDB8-F679-2F902A660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A674E-8F62-32AF-8CE3-64F604B9D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65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FC10A-32BA-852E-6EBA-76486731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9CB5F-E3BB-A600-B5AB-BF336CB0F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AD072-7127-7C2D-B212-D48E4E467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95FC6-D8C8-7D47-BB35-D379490D1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31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8BDCF-24A3-CB72-8C0D-6EA0889ED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241C86-7189-1F82-2ED8-E835D3A8A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D4870-93D7-23E5-8F4C-79DCB6BD3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BB977-9DC6-A8F1-AB4F-8BF3117F0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49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07FA7-1A9B-1318-B855-545C9B66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F4E7E-D704-BED6-7AB4-BB5F8736EA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66786-7F50-A54D-9187-C235BA8A8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6FB06-66E3-9ECB-1F42-18864E81AE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0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A54AA-27F3-65A4-0DDD-B1D24B31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9A9620-6A60-FC6A-EF89-0FDD9E4B7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3B35E-DD2D-F7ED-3F32-7DCE248CB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777BF-9A8E-CEC9-5773-A15F0412F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63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B1471-81F8-D9B4-1F6B-26C23132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C960C-A21B-62D5-837A-8E07D59C1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CB51D5-E6D6-DC6E-0E7A-F1273B61D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E9920-8AB6-7FB7-9BBD-B96F8862B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42537-9BE3-D0A2-BDBE-402F3548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1E8E46-F9A4-266E-637C-82420574D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F843E3-E7EC-2F55-9305-23995F172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3A496-A56A-153D-68A8-38D4B148B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2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2C459-D4FC-3A9F-D41E-E9EF8BCA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CE5B5-5D3C-4BC2-7E09-33EB77380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5C143-B163-6C40-6A1E-A924C7BCA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C61A3-43A3-7F2A-C477-A71D99AEB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4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FDD3F-1A6D-846A-A51D-83B832E8E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5C05DF-8883-4890-66C3-30225E40B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BD5FD-D499-EE54-B065-698AAD4AA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E6E10-CA2B-A8F1-F932-5F5F3A1B4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78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ED664-A21D-E021-77BF-F0335430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B23BC-002C-F8D9-BEBA-14B87C544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B3128-8E5D-0D1E-8235-011A24EFEC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66BB-6C4D-E773-A885-96B7B0B13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86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16415-83C0-8091-080E-8D72D4B68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1B496-8123-A201-3FDA-6B1C0E593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8B8E5-26A2-16A4-6DB1-776DA66DC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30F30-D4EC-F8A7-1186-EADB92441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62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718BA-0D92-8BC0-9097-CB49FB342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3A2EC-6E1F-6888-460F-32FFB606D4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8B364A-F5F9-9D2F-75C1-6A2A3C9B8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C4C54-7F6F-7DA2-B773-9825659AA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03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B2AA4-94F6-D5C4-1FA4-474C2DF9C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D5DFA-1F8B-65DD-A124-F05D5F7D8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13973-E692-58C6-278D-28F29DBEC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4F40B-5C66-F1C7-9F97-8457F7F59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35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8FC02-9417-0490-4E18-BF88EBC5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F9104-99F5-5495-4E64-3F8948BD7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D398CA-B10D-4CDE-280E-16B1B1990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1247B-38FC-A590-B3FA-89F3428D46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89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EF96B-96B4-67D8-82DC-BB9EE4BB1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87BCE-4A4B-0758-BCEB-789557BA7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04F98F-8AE5-9B9D-1557-B600F2D75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C576B-9DB3-9418-E097-813B17292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1C262-5FE2-0EF3-1B2F-C175CB56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B2D3F0-3089-128C-9290-45BD0877D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508B22-7B8A-ECE4-ED36-2F57113B9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7A823-04D9-854C-5348-C43692ED2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3015-4B66-276F-724F-3AF6014F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F28272-66FE-A358-49F1-36CD5FB26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968B2-D0D2-9932-35F3-DDFFD5E03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06734-AFFD-7D26-A258-3C89A2E68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0DCBB-802A-F5D2-E699-7E60BB3C1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A0C28-5D57-AE84-2927-162159F49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7ACF8-49AB-7338-2B9D-4E59328B3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AA1A7-D423-2926-521F-99322BDB7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1E937-69CF-8EE9-E9FD-4E1AB1D2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6862C3-43B5-3EB8-F00F-14F0FA1A83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8B468-F504-DF7C-85F7-6B024429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06388-0F13-9ADA-E30B-1B11A8006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2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778B-41C4-C9B3-E00C-58580DFDB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EE174-C9F1-5A06-1FAE-BA4B205DB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20A64F-1861-39AD-55F5-3573F8C2A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57451-F120-B4F6-D954-83310042A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57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20971-445A-DA54-4548-66276CCC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047EE-19D6-06EA-E567-0ECE1BC5B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4C7D1C-3359-5645-5196-7C8C91BCE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49460-6E37-9139-0045-B17BDDB101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8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686F-F97A-57B6-3833-50AAC521A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81F562-828F-4400-59C8-89C516CF4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E9722-22E1-9944-87C6-C774E6939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E7BB1-5642-EA84-B354-D3179DAB5F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EEC1-8735-497A-8DAB-B270CF6E1D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0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obe on a gold object with a gold arch and white text&#10;&#10;AI-generated content may be incorrect.">
            <a:extLst>
              <a:ext uri="{FF2B5EF4-FFF2-40B4-BE49-F238E27FC236}">
                <a16:creationId xmlns:a16="http://schemas.microsoft.com/office/drawing/2014/main" id="{CC75302F-B24B-7FDA-0DCF-E49C4D58F2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0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93164-0476-0423-2F6D-30A39797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199EE9C-D1CC-C971-BCD2-2AE6B8EE5F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E2271C-783C-2338-EDDF-4C70381EC6A8}"/>
              </a:ext>
            </a:extLst>
          </p:cNvPr>
          <p:cNvSpPr txBox="1"/>
          <p:nvPr/>
        </p:nvSpPr>
        <p:spPr>
          <a:xfrm>
            <a:off x="617949" y="1545680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OVERVIEW OF THE TABERNACLE STRUCTURE</a:t>
            </a:r>
            <a:endParaRPr lang="en-IN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F8CE6-CF40-DCEE-335A-1729ACB93954}"/>
              </a:ext>
            </a:extLst>
          </p:cNvPr>
          <p:cNvSpPr txBox="1"/>
          <p:nvPr/>
        </p:nvSpPr>
        <p:spPr>
          <a:xfrm>
            <a:off x="634650" y="2674003"/>
            <a:ext cx="6446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1. Outer Court</a:t>
            </a:r>
          </a:p>
          <a:p>
            <a:pPr algn="just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2. Holy Place</a:t>
            </a:r>
          </a:p>
          <a:p>
            <a:pPr algn="just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3. Most Holy Place </a:t>
            </a:r>
          </a:p>
          <a:p>
            <a:pPr algn="just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    (Holy of Holies)</a:t>
            </a:r>
          </a:p>
          <a:p>
            <a:pPr algn="just">
              <a:lnSpc>
                <a:spcPct val="90000"/>
              </a:lnSpc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5CF331-BA1C-EC98-3706-483238B1F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uilding&#10;&#10;AI-generated content may be incorrect.">
            <a:extLst>
              <a:ext uri="{FF2B5EF4-FFF2-40B4-BE49-F238E27FC236}">
                <a16:creationId xmlns:a16="http://schemas.microsoft.com/office/drawing/2014/main" id="{73B18251-E12A-4D3B-EE4A-224F0B6F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C1E1C7-E4E5-C7BD-A704-B29918CB08CA}"/>
              </a:ext>
            </a:extLst>
          </p:cNvPr>
          <p:cNvSpPr txBox="1"/>
          <p:nvPr/>
        </p:nvSpPr>
        <p:spPr>
          <a:xfrm>
            <a:off x="880996" y="3133534"/>
            <a:ext cx="64467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1. OUTER COURT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2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96842-635C-4CAE-B04D-1EC5E037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oy box&#10;&#10;AI-generated content may be incorrect.">
            <a:extLst>
              <a:ext uri="{FF2B5EF4-FFF2-40B4-BE49-F238E27FC236}">
                <a16:creationId xmlns:a16="http://schemas.microsoft.com/office/drawing/2014/main" id="{B85C23A9-C028-BDF2-1898-0A73AC58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63FB1-A410-22C3-F6BE-F5BE9FE82415}"/>
              </a:ext>
            </a:extLst>
          </p:cNvPr>
          <p:cNvSpPr txBox="1"/>
          <p:nvPr/>
        </p:nvSpPr>
        <p:spPr>
          <a:xfrm>
            <a:off x="505215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BRONZE ALTAR OF SACRIFICE (EXODUS 27:1–8)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85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9C183-D2E0-605D-E2D1-EDFFDF8C0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fountain&#10;&#10;AI-generated content may be incorrect.">
            <a:extLst>
              <a:ext uri="{FF2B5EF4-FFF2-40B4-BE49-F238E27FC236}">
                <a16:creationId xmlns:a16="http://schemas.microsoft.com/office/drawing/2014/main" id="{0C145F47-6FAD-4A58-0DAD-9F61E43F0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F1A360-4B64-9C43-4275-707240CB165E}"/>
              </a:ext>
            </a:extLst>
          </p:cNvPr>
          <p:cNvSpPr txBox="1"/>
          <p:nvPr/>
        </p:nvSpPr>
        <p:spPr>
          <a:xfrm>
            <a:off x="542793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BRONZE LAVER – BASIN FOR WASHING (EXODUS 30:17–21)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7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756868-D7A9-1D27-79A4-F1A5B0FDE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ent with a red and yellow striped curtain&#10;&#10;AI-generated content may be incorrect.">
            <a:extLst>
              <a:ext uri="{FF2B5EF4-FFF2-40B4-BE49-F238E27FC236}">
                <a16:creationId xmlns:a16="http://schemas.microsoft.com/office/drawing/2014/main" id="{117AE8A0-6557-ED9D-A14A-E82702BF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FDFB53-114E-73A5-0D71-55C88764A5D7}"/>
              </a:ext>
            </a:extLst>
          </p:cNvPr>
          <p:cNvSpPr txBox="1"/>
          <p:nvPr/>
        </p:nvSpPr>
        <p:spPr>
          <a:xfrm>
            <a:off x="693106" y="3133534"/>
            <a:ext cx="64467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ENTRANCE CURTAIN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45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1575C0-DFD8-14B3-03CB-565EC77F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uilding&#10;&#10;AI-generated content may be incorrect.">
            <a:extLst>
              <a:ext uri="{FF2B5EF4-FFF2-40B4-BE49-F238E27FC236}">
                <a16:creationId xmlns:a16="http://schemas.microsoft.com/office/drawing/2014/main" id="{0C3960A6-2DB4-0DC3-7F36-0F0F3C97DF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27FDD-1513-4B82-21A4-7BC9D880DA2B}"/>
              </a:ext>
            </a:extLst>
          </p:cNvPr>
          <p:cNvSpPr txBox="1"/>
          <p:nvPr/>
        </p:nvSpPr>
        <p:spPr>
          <a:xfrm>
            <a:off x="643002" y="3133534"/>
            <a:ext cx="64467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2. HOLY PLACE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49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CD23D-12FC-F934-D87E-E156BEA38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old menorah with a lit candle&#10;&#10;AI-generated content may be incorrect.">
            <a:extLst>
              <a:ext uri="{FF2B5EF4-FFF2-40B4-BE49-F238E27FC236}">
                <a16:creationId xmlns:a16="http://schemas.microsoft.com/office/drawing/2014/main" id="{B2AC0C0B-FB48-F822-3E9D-D8F694BA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2233B-F723-4AA5-8E65-FADFCACE06BF}"/>
              </a:ext>
            </a:extLst>
          </p:cNvPr>
          <p:cNvSpPr txBox="1"/>
          <p:nvPr/>
        </p:nvSpPr>
        <p:spPr>
          <a:xfrm>
            <a:off x="480163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GOLDEN LAMPSTAND (MENORAH) (EXODUS 25:31–40)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1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13A23B-404C-0006-63D2-BA54AE8FB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tack of cookies on a table&#10;&#10;AI-generated content may be incorrect.">
            <a:extLst>
              <a:ext uri="{FF2B5EF4-FFF2-40B4-BE49-F238E27FC236}">
                <a16:creationId xmlns:a16="http://schemas.microsoft.com/office/drawing/2014/main" id="{7ADE848B-5DD2-9617-A389-E02DE9A0C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32E5F-F561-2C39-CFBC-74A9DFFE911F}"/>
              </a:ext>
            </a:extLst>
          </p:cNvPr>
          <p:cNvSpPr txBox="1"/>
          <p:nvPr/>
        </p:nvSpPr>
        <p:spPr>
          <a:xfrm>
            <a:off x="442585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TABLE OF SHOWBREAD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(EXODUS 25:23–30)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1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243F39-233D-1614-74C4-70C4E028F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old object&#10;&#10;AI-generated content may be incorrect.">
            <a:extLst>
              <a:ext uri="{FF2B5EF4-FFF2-40B4-BE49-F238E27FC236}">
                <a16:creationId xmlns:a16="http://schemas.microsoft.com/office/drawing/2014/main" id="{D3EDC42D-1D9B-5C34-4DB6-810AD0A31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15395-E9DD-8B9A-F5CF-2D09585B7111}"/>
              </a:ext>
            </a:extLst>
          </p:cNvPr>
          <p:cNvSpPr txBox="1"/>
          <p:nvPr/>
        </p:nvSpPr>
        <p:spPr>
          <a:xfrm>
            <a:off x="442585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GOLDEN ALTAR OF INCENSE (EXODUS 30:1–10)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8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5C1AD-05A7-E73B-6DEF-022F4EBF3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a metal grill&#10;&#10;AI-generated content may be incorrect.">
            <a:extLst>
              <a:ext uri="{FF2B5EF4-FFF2-40B4-BE49-F238E27FC236}">
                <a16:creationId xmlns:a16="http://schemas.microsoft.com/office/drawing/2014/main" id="{6C247F4C-70DE-6610-A544-F1E4098A0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AC02BC-6168-BFD7-FCE5-C2A49DF6EE03}"/>
              </a:ext>
            </a:extLst>
          </p:cNvPr>
          <p:cNvSpPr txBox="1"/>
          <p:nvPr/>
        </p:nvSpPr>
        <p:spPr>
          <a:xfrm>
            <a:off x="480163" y="3133534"/>
            <a:ext cx="64467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HORNS OF THE ALTAR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4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856D5-5C44-9697-EC54-9E1AC89D9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98E55EEE-32BB-9AA4-14DB-C57D12831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12713-9EEF-85BD-C720-840BBE4EB109}"/>
              </a:ext>
            </a:extLst>
          </p:cNvPr>
          <p:cNvSpPr txBox="1"/>
          <p:nvPr/>
        </p:nvSpPr>
        <p:spPr>
          <a:xfrm>
            <a:off x="576196" y="3133534"/>
            <a:ext cx="579955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TRUE HEAVENLY TABERNACLE</a:t>
            </a:r>
          </a:p>
        </p:txBody>
      </p:sp>
    </p:spTree>
    <p:extLst>
      <p:ext uri="{BB962C8B-B14F-4D97-AF65-F5344CB8AC3E}">
        <p14:creationId xmlns:p14="http://schemas.microsoft.com/office/powerpoint/2010/main" val="142985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448B6-2030-1EA9-5123-705E79740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etal grill&#10;&#10;AI-generated content may be incorrect.">
            <a:extLst>
              <a:ext uri="{FF2B5EF4-FFF2-40B4-BE49-F238E27FC236}">
                <a16:creationId xmlns:a16="http://schemas.microsoft.com/office/drawing/2014/main" id="{DE8F3447-B6F4-5659-61E6-CF25B3C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24974-6A23-8D1E-DE32-33E7F5858841}"/>
              </a:ext>
            </a:extLst>
          </p:cNvPr>
          <p:cNvSpPr txBox="1"/>
          <p:nvPr/>
        </p:nvSpPr>
        <p:spPr>
          <a:xfrm>
            <a:off x="592895" y="2136338"/>
            <a:ext cx="7123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What did the horns symbolize?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1. Atonement and Substitution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2. Power, Strength, and Salvation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3. Refuge and Mercy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4. Atonement and Intercession</a:t>
            </a:r>
          </a:p>
        </p:txBody>
      </p:sp>
    </p:spTree>
    <p:extLst>
      <p:ext uri="{BB962C8B-B14F-4D97-AF65-F5344CB8AC3E}">
        <p14:creationId xmlns:p14="http://schemas.microsoft.com/office/powerpoint/2010/main" val="4058253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595E8-4F87-4479-52CE-F565EEFBB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curtain with gold trim&#10;&#10;AI-generated content may be incorrect.">
            <a:extLst>
              <a:ext uri="{FF2B5EF4-FFF2-40B4-BE49-F238E27FC236}">
                <a16:creationId xmlns:a16="http://schemas.microsoft.com/office/drawing/2014/main" id="{A732BBD3-B6CB-B86B-354C-B4706EB1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775DE-D8CE-94A1-878E-D95E5B2565D5}"/>
              </a:ext>
            </a:extLst>
          </p:cNvPr>
          <p:cNvSpPr txBox="1"/>
          <p:nvPr/>
        </p:nvSpPr>
        <p:spPr>
          <a:xfrm>
            <a:off x="630475" y="3133534"/>
            <a:ext cx="644673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VEIL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02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817B47-CC0A-99F0-CBEC-51C7A835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9CA56EE-278B-84AF-F4E8-C399BBF187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36FA1-63B2-8F65-5D27-AD2F4FAC807F}"/>
              </a:ext>
            </a:extLst>
          </p:cNvPr>
          <p:cNvSpPr txBox="1"/>
          <p:nvPr/>
        </p:nvSpPr>
        <p:spPr>
          <a:xfrm>
            <a:off x="542793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3. MOST HOLY PLACE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(HOLY OF HOLIES)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9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7986E-CF8C-2C19-33D7-13819B84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old object with wings on it&#10;&#10;AI-generated content may be incorrect.">
            <a:extLst>
              <a:ext uri="{FF2B5EF4-FFF2-40B4-BE49-F238E27FC236}">
                <a16:creationId xmlns:a16="http://schemas.microsoft.com/office/drawing/2014/main" id="{A759DE58-A4CC-BCF3-249E-559A9C316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0D861-C46B-4B29-E78C-81F3C81DDE55}"/>
              </a:ext>
            </a:extLst>
          </p:cNvPr>
          <p:cNvSpPr txBox="1"/>
          <p:nvPr/>
        </p:nvSpPr>
        <p:spPr>
          <a:xfrm>
            <a:off x="542793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ARK OF THE COVENANT (EXODUS 25:10–22)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81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38190-8066-8FFF-EC15-EE5D1A9DA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old object with wings on it&#10;&#10;AI-generated content may be incorrect.">
            <a:extLst>
              <a:ext uri="{FF2B5EF4-FFF2-40B4-BE49-F238E27FC236}">
                <a16:creationId xmlns:a16="http://schemas.microsoft.com/office/drawing/2014/main" id="{B9EBBCEA-07A6-A273-8FED-48169E0B64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D5727E-6AE1-8380-7463-87D904409E45}"/>
              </a:ext>
            </a:extLst>
          </p:cNvPr>
          <p:cNvSpPr txBox="1"/>
          <p:nvPr/>
        </p:nvSpPr>
        <p:spPr>
          <a:xfrm>
            <a:off x="542793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MERCY SEAT (ON THE ARK) (EXODUS 25:17–22)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10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04D5C-57E4-29FF-59B1-D496DB47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in a robe with his hands up&#10;&#10;AI-generated content may be incorrect.">
            <a:extLst>
              <a:ext uri="{FF2B5EF4-FFF2-40B4-BE49-F238E27FC236}">
                <a16:creationId xmlns:a16="http://schemas.microsoft.com/office/drawing/2014/main" id="{2FBA79F3-AC5C-F46E-62F2-F9F4C10982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1B7F57-5023-88F3-9CF9-C4530C2AF41D}"/>
              </a:ext>
            </a:extLst>
          </p:cNvPr>
          <p:cNvSpPr txBox="1"/>
          <p:nvPr/>
        </p:nvSpPr>
        <p:spPr>
          <a:xfrm>
            <a:off x="542793" y="2884235"/>
            <a:ext cx="644673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JESUS: THE TRUE TABERNACLE OF GOD AMONG MEN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17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DD72AE-F3D8-B5BF-D40D-3D6589645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87209534-BC78-7913-1484-AB6C5A4CFF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94A2F-D806-1490-ED04-B1DB28F51546}"/>
              </a:ext>
            </a:extLst>
          </p:cNvPr>
          <p:cNvSpPr txBox="1"/>
          <p:nvPr/>
        </p:nvSpPr>
        <p:spPr>
          <a:xfrm>
            <a:off x="630475" y="2884235"/>
            <a:ext cx="53193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CHURCH: </a:t>
            </a:r>
          </a:p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THE LIVING TEMPLE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3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7223C-C3EB-7AED-0BF8-D4B13CA84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55CA75DC-0A74-BDBA-CD5B-D503847F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98589-C590-274C-2466-5913FF3B63D5}"/>
              </a:ext>
            </a:extLst>
          </p:cNvPr>
          <p:cNvSpPr txBox="1"/>
          <p:nvPr/>
        </p:nvSpPr>
        <p:spPr>
          <a:xfrm>
            <a:off x="630474" y="2634936"/>
            <a:ext cx="560748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HOW TO APPLY THIS AS A NEW COVENANT HOLY AND ROYAL PRIEST</a:t>
            </a:r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0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AB2AC-B21F-9368-B1C1-E4333E78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ic of a camp site&#10;&#10;AI-generated content may be incorrect.">
            <a:extLst>
              <a:ext uri="{FF2B5EF4-FFF2-40B4-BE49-F238E27FC236}">
                <a16:creationId xmlns:a16="http://schemas.microsoft.com/office/drawing/2014/main" id="{F24C54D5-55E0-32CE-D6BA-05D2ECB2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AF13A-3BF3-4835-73D0-3ED6A1D82941}"/>
              </a:ext>
            </a:extLst>
          </p:cNvPr>
          <p:cNvSpPr txBox="1"/>
          <p:nvPr/>
        </p:nvSpPr>
        <p:spPr>
          <a:xfrm>
            <a:off x="484338" y="1139142"/>
            <a:ext cx="5611662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Exodus 25:9,40</a:t>
            </a:r>
            <a:endParaRPr lang="en-IN" sz="3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9 According to all that I show you, that is, the pattern of the tabernacle and the pattern of all its furnishings, just so you shall make it.</a:t>
            </a:r>
            <a:endParaRPr lang="en-IN" sz="3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40 And see to it that you make them according to the pattern which was shown you on the mountain.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5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5EA0F-0102-7FF0-457D-11C4BEB7E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ic of a camp site&#10;&#10;AI-generated content may be incorrect.">
            <a:extLst>
              <a:ext uri="{FF2B5EF4-FFF2-40B4-BE49-F238E27FC236}">
                <a16:creationId xmlns:a16="http://schemas.microsoft.com/office/drawing/2014/main" id="{A1734A8E-B396-95DB-BD03-EAEA5786D6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3EDEEB-84E3-B5D8-7320-A7072B6347CB}"/>
              </a:ext>
            </a:extLst>
          </p:cNvPr>
          <p:cNvSpPr txBox="1"/>
          <p:nvPr/>
        </p:nvSpPr>
        <p:spPr>
          <a:xfrm>
            <a:off x="480163" y="2247138"/>
            <a:ext cx="5611662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Exodus 26:30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And you shall raise up the tabernacle according to its pattern which you were shown on the mountain.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8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77702-6802-5094-6286-0E0E84D97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old menorah with a lit candle&#10;&#10;AI-generated content may be incorrect.">
            <a:extLst>
              <a:ext uri="{FF2B5EF4-FFF2-40B4-BE49-F238E27FC236}">
                <a16:creationId xmlns:a16="http://schemas.microsoft.com/office/drawing/2014/main" id="{0F95070E-AF23-9ABC-E93A-4AC8AF0C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4DE09-BB7F-F838-B45D-6963E6978041}"/>
              </a:ext>
            </a:extLst>
          </p:cNvPr>
          <p:cNvSpPr txBox="1"/>
          <p:nvPr/>
        </p:nvSpPr>
        <p:spPr>
          <a:xfrm>
            <a:off x="505215" y="1582340"/>
            <a:ext cx="5611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Numbers 8:4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Now this workmanship of the lampstand was hammered gold; from its shaft to its flowers it was hammered work. According to the pattern which the LORD had shown Moses, so he made the lampstand.</a:t>
            </a: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5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9EEB2-4523-B822-4951-3D5E7DF8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D50572AD-50BF-9C0A-F52D-E4417865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2B032F-72B7-4C40-CB04-6402E31594DC}"/>
              </a:ext>
            </a:extLst>
          </p:cNvPr>
          <p:cNvSpPr txBox="1"/>
          <p:nvPr/>
        </p:nvSpPr>
        <p:spPr>
          <a:xfrm>
            <a:off x="359077" y="342264"/>
            <a:ext cx="64801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Hebrews 8:1-5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1 Now this is the main point of the things we are saying: We have such a High Priest, who is seated at the right hand of the throne of the Majesty in the heavens,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 </a:t>
            </a:r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</a:rPr>
              <a:t>a Minister of the sanctuary and of the true tabernacle which the Lord erected,</a:t>
            </a:r>
            <a:r>
              <a:rPr lang="en-US" sz="3200" dirty="0">
                <a:solidFill>
                  <a:schemeClr val="bg1"/>
                </a:solidFill>
              </a:rPr>
              <a:t> and not man.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3 For every high priest is appointed to offer both gifts and sacrifices. Therefore it is necessary that this One also have something to offer. </a:t>
            </a:r>
          </a:p>
        </p:txBody>
      </p:sp>
    </p:spTree>
    <p:extLst>
      <p:ext uri="{BB962C8B-B14F-4D97-AF65-F5344CB8AC3E}">
        <p14:creationId xmlns:p14="http://schemas.microsoft.com/office/powerpoint/2010/main" val="231743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F79BF-4B12-8EE0-7659-321E6CCA0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F9539355-5A6A-CFAE-2CAF-567DADB51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EEDAE-E91B-795F-AECE-675ABC85666B}"/>
              </a:ext>
            </a:extLst>
          </p:cNvPr>
          <p:cNvSpPr txBox="1"/>
          <p:nvPr/>
        </p:nvSpPr>
        <p:spPr>
          <a:xfrm>
            <a:off x="359077" y="567733"/>
            <a:ext cx="6480133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Hebrews 8:1-5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4 For if He were on earth, He would not be a priest, since there are priests who offer the gifts according to the law;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5 </a:t>
            </a:r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</a:rPr>
              <a:t>who serve the copy and shadow of the heavenly things,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as Moses was divinely instructed when he was about to make the tabernacle. For He said, "SEE THAT YOU MAKE ALL THINGS ACCORDING TO THE PATTERN SHOWN YOU ON THE MOUNTAIN." </a:t>
            </a:r>
          </a:p>
        </p:txBody>
      </p:sp>
    </p:spTree>
    <p:extLst>
      <p:ext uri="{BB962C8B-B14F-4D97-AF65-F5344CB8AC3E}">
        <p14:creationId xmlns:p14="http://schemas.microsoft.com/office/powerpoint/2010/main" val="360364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C37C6-81C4-CF9C-2511-7760E00BA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BE0ABE7E-B970-CAB1-3A29-213CAA5D2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368331-987F-192C-1173-52392B21CD27}"/>
              </a:ext>
            </a:extLst>
          </p:cNvPr>
          <p:cNvSpPr txBox="1"/>
          <p:nvPr/>
        </p:nvSpPr>
        <p:spPr>
          <a:xfrm>
            <a:off x="371603" y="1803939"/>
            <a:ext cx="6480133" cy="3250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Hebrews 10:19-22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19 Therefore, brethren, having boldness to enter the Holiest by the blood of Jesus,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20 by a new and living way which He consecrated for us, through the veil, that is, His flesh, </a:t>
            </a:r>
          </a:p>
        </p:txBody>
      </p:sp>
    </p:spTree>
    <p:extLst>
      <p:ext uri="{BB962C8B-B14F-4D97-AF65-F5344CB8AC3E}">
        <p14:creationId xmlns:p14="http://schemas.microsoft.com/office/powerpoint/2010/main" val="38532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FB908-EDCC-68C9-073E-CE9A95F33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ligious image of a person in a robe&#10;&#10;AI-generated content may be incorrect.">
            <a:extLst>
              <a:ext uri="{FF2B5EF4-FFF2-40B4-BE49-F238E27FC236}">
                <a16:creationId xmlns:a16="http://schemas.microsoft.com/office/drawing/2014/main" id="{8B2885B9-B868-10A7-77C2-09ED1FFE7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3E6A5-A235-22EB-3419-82671B545153}"/>
              </a:ext>
            </a:extLst>
          </p:cNvPr>
          <p:cNvSpPr txBox="1"/>
          <p:nvPr/>
        </p:nvSpPr>
        <p:spPr>
          <a:xfrm>
            <a:off x="409181" y="1582340"/>
            <a:ext cx="64801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Hebrews 10:19-22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21 and having a High Priest over the house of God,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22 let us draw near with a true heart in full assurance of faith, having our hearts sprinkled from an evil conscience and our bodies washed with pure water. </a:t>
            </a:r>
          </a:p>
        </p:txBody>
      </p:sp>
    </p:spTree>
    <p:extLst>
      <p:ext uri="{BB962C8B-B14F-4D97-AF65-F5344CB8AC3E}">
        <p14:creationId xmlns:p14="http://schemas.microsoft.com/office/powerpoint/2010/main" val="1261245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15002</TotalTime>
  <Words>565</Words>
  <Application>Microsoft Macintosh PowerPoint</Application>
  <PresentationFormat>Widescreen</PresentationFormat>
  <Paragraphs>77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2826</cp:revision>
  <dcterms:created xsi:type="dcterms:W3CDTF">2022-04-28T10:27:37Z</dcterms:created>
  <dcterms:modified xsi:type="dcterms:W3CDTF">2025-09-11T02:21:54Z</dcterms:modified>
</cp:coreProperties>
</file>