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20"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3" autoAdjust="0"/>
    <p:restoredTop sz="94658"/>
  </p:normalViewPr>
  <p:slideViewPr>
    <p:cSldViewPr snapToGrid="0">
      <p:cViewPr varScale="1">
        <p:scale>
          <a:sx n="102" d="100"/>
          <a:sy n="102" d="100"/>
        </p:scale>
        <p:origin x="192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6/19/25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1619871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A6AFE-7FF6-5B57-33B4-0AB0BAF5E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E65A4-4978-8EDC-D31A-5810882735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2D9E3-559E-FED2-F330-68E4D41452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053CA5-9EC1-ACDC-3B91-BDF5B3B0CCC8}"/>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2164130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C3A8A-6497-B615-F0EB-13F9ED332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471B6-280E-0397-AFE3-8625172C25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DC8544-3930-AA15-94B8-085EBBFF54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249C01-7C72-1E44-26F3-0566D40363A4}"/>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3319474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79428-56ED-5B83-DF20-D08AC5BE03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EDFA2-77DE-23E5-D294-48A531B28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1F4DF3-D874-0D45-2D93-758003DF98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0F1FCA-CF07-6121-D0BD-34F04175CA21}"/>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75553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F3994-BC76-AD12-DBE1-36FACF9AAF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591BA-9950-0D5E-2652-4D91ADE11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DCA8E0-0DB8-18B6-A401-1F99F7839F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7A3A4C-6E2D-AABD-3F02-7C8B08C78D6E}"/>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220739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3B2B9-589F-84FA-B719-81CC1075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53B96-599A-CF00-6ED0-D6AA2750A2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E78802-5096-2356-7983-9DA5FAD344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6592EB-EF9F-52B6-6798-FABB295A9DA5}"/>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2109137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57DCF-84E7-410C-8C4F-B57C621D3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10E32-9CC9-4BF1-FFEC-58C67CB394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BFDBF-E7CB-2A40-6DA9-063B8C3BEB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729202-BA80-4039-8E54-BDF3D6938A17}"/>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1234423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10CC0-1053-5991-550A-662BB90095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6E023-F312-463E-BDE6-7C808F63D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A1174-B5F7-AC96-137E-7B0D51DF2B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838769-C55B-F2C1-CA4B-70F7528BA337}"/>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888749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1EB12-0FC1-A28F-620E-4F435CBF0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065AE-7BF6-E1A0-46C0-A9B741C4F8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B650E-13F8-710D-3806-0D9076A63C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46B3E1-115F-F71C-5C20-E1E040603355}"/>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1747540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D49B1-C949-68B8-7C6E-1407AB5419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0310C-9CE1-278B-F893-72B10E0C5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EB8C1-ACFD-A2C6-6A2D-A862B324A7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2E39D0-B1DB-331C-FBB8-6AEC461F9008}"/>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3614180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DF74A-F96D-FE28-74EB-CC9A82523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2EA975-A198-4C3B-386D-33FD9A0D1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4058A-F106-BAFE-A4E3-615E79281A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F4FE17-D900-3BA6-0114-F508F7FFD4B1}"/>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3575748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9EAE9-DD12-DC01-25D0-A93D3AE65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6734C-3994-6294-B251-7F386EEC0B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209AB-CCEC-C393-246F-2B1FD894ED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5D46FD-B4B6-79E0-1655-97E978C18971}"/>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663695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9FA46-9941-C764-9EFD-B0F0F7225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27309-8293-EB27-266B-01884397F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70FD25-6CC4-DA59-0A64-D5FEE0DA93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A71CBF-4E36-B0A7-5273-5A31BB9EC0AC}"/>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51331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C77E1-79F7-2B7E-FC55-81DE4193F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5CE11-3B94-1A42-E749-EF147178DE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62D87-8234-0A4B-0A51-FF97795ED8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193823-ADE0-E3FC-2EBA-E7D47CAE2A70}"/>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1192491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C7954-5E80-5916-C124-C76512040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0F2A8-D75F-317A-BC00-E513A0B0F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57327-C1DB-BB82-A8A6-7B679757EF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873944-DDF7-B84C-10F8-A24B8E27E672}"/>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2396055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E6F2-0AC0-35EB-3EF6-8F1AC7F5A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C3766B-28C3-3166-0817-3F87F4AD5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9D88E6-B949-638D-AD63-E11AD96372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284281-B1CE-BB88-5640-20815BE33612}"/>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3050647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935A8-F095-093C-EEE9-F690758C4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E7C51-3252-7976-B067-92B74CD9CC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D433A6-4A04-CC47-FA11-0706D1696F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3E98E0-1B94-7C85-7B70-8A7B27BAF1B1}"/>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1930466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7CA4B-A3E2-B0E9-248D-1EF9F03EA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496AEA-8C65-CCD4-1D7C-AC2018514D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23A2A-2CD8-F652-EDB7-BB72F8D6B3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FE3712-3381-9AC8-8E6D-46FD29A239AD}"/>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677391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CCCB4-8FAB-A0E1-9622-E273255BE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257DCC-83E9-1273-D300-0DD3729DF0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E0D995-358B-03C7-0BD1-FAAABBE55D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72DFF7-05AD-93ED-A06E-4957C67B46A4}"/>
              </a:ext>
            </a:extLst>
          </p:cNvPr>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3040124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4010B-96A1-E5EA-F48B-53D02D1E4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50BA4-F7E9-6D6E-A451-6CFE6BDA6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0A4AB-26EC-D605-7A0B-F6F77BAC4D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8A880B-CCD9-92FA-F7C6-63E8FC6A2D8A}"/>
              </a:ext>
            </a:extLst>
          </p:cNvPr>
          <p:cNvSpPr>
            <a:spLocks noGrp="1"/>
          </p:cNvSpPr>
          <p:nvPr>
            <p:ph type="sldNum" sz="quarter" idx="5"/>
          </p:nvPr>
        </p:nvSpPr>
        <p:spPr/>
        <p:txBody>
          <a:bodyPr/>
          <a:lstStyle/>
          <a:p>
            <a:fld id="{3381EEC1-8735-497A-8DAB-B270CF6E1D86}" type="slidenum">
              <a:rPr lang="en-US" smtClean="0"/>
              <a:t>27</a:t>
            </a:fld>
            <a:endParaRPr lang="en-US"/>
          </a:p>
        </p:txBody>
      </p:sp>
    </p:spTree>
    <p:extLst>
      <p:ext uri="{BB962C8B-B14F-4D97-AF65-F5344CB8AC3E}">
        <p14:creationId xmlns:p14="http://schemas.microsoft.com/office/powerpoint/2010/main" val="2754137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304A1-2E68-DDA3-201A-04C126A990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1525E-F697-EBFC-EEDC-1610D3618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A2245-5751-5117-46F6-4E1DF1A376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983BD0-CF9A-6FFA-346B-6207B63D6BF5}"/>
              </a:ext>
            </a:extLst>
          </p:cNvPr>
          <p:cNvSpPr>
            <a:spLocks noGrp="1"/>
          </p:cNvSpPr>
          <p:nvPr>
            <p:ph type="sldNum" sz="quarter" idx="5"/>
          </p:nvPr>
        </p:nvSpPr>
        <p:spPr/>
        <p:txBody>
          <a:bodyPr/>
          <a:lstStyle/>
          <a:p>
            <a:fld id="{3381EEC1-8735-497A-8DAB-B270CF6E1D86}" type="slidenum">
              <a:rPr lang="en-US" smtClean="0"/>
              <a:t>28</a:t>
            </a:fld>
            <a:endParaRPr lang="en-US"/>
          </a:p>
        </p:txBody>
      </p:sp>
    </p:spTree>
    <p:extLst>
      <p:ext uri="{BB962C8B-B14F-4D97-AF65-F5344CB8AC3E}">
        <p14:creationId xmlns:p14="http://schemas.microsoft.com/office/powerpoint/2010/main" val="42450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97164-649B-0F2C-A405-A082EFE3C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D7640-7601-E2B6-1CD9-8E5DF62BF2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FC4F5-004D-7DBB-FE89-AE5A68BB05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D21BA6-EB3A-060F-86B1-D71867BC9163}"/>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82712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ABA9C-E5FD-AD43-B001-4D61FA340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4D4EE-2744-EF43-608D-F8BD85F11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49FBD-791E-D876-D979-2D048D13C1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54CB1A-F1F3-74ED-825F-A0A6887385BC}"/>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164783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C68FB-F672-7C8D-F652-B40F1922C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28782-8ED4-98EA-45A5-5C145C8467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1BDB7-5615-A228-C224-8EFF68E557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6DAC3E-3A18-245A-87F6-0B226687220C}"/>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26970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6C5F6-79A5-015F-0A72-0C502CC8D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85867-3A08-576C-65EA-20A3CD21CC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D4DD2-11E0-6ABA-E7C7-CEDC34B51C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AC56BC-39E2-CC9D-DF23-FCF5B0EF1411}"/>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264682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CCED1-4DAA-8686-D333-569D3EFDB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82BE5-85B9-F90D-0912-B7CC68DAF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DE0CF-5948-FCE9-AE69-335B799B0D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4C9D0E-1FB3-0F12-4037-8092D6559032}"/>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368725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B8DC9-7A23-0E21-D6B7-9502A3F90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78AB4-1552-938E-D3D2-E6434DFE8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00740-1246-8408-090E-4F5EA239F9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C9AC96-D663-49F7-FE77-3DCEE9772649}"/>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08189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707C0-2F21-8CD1-270B-D8A6ADD1D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421AB-3A4D-1973-C32C-B0DA6F7C2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99B52-73A3-0AAA-142C-6CB6DD4AB6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17A0B1-36B1-D2F1-8352-79F6ABAB4ACD}"/>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111343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6/19/25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6/19/25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6/19/25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6/19/25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6/19/25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6/19/25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6/19/25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6/19/25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6/19/25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6/19/25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6/19/25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6/19/25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and person talking&#10;&#10;AI-generated content may be incorrect.">
            <a:extLst>
              <a:ext uri="{FF2B5EF4-FFF2-40B4-BE49-F238E27FC236}">
                <a16:creationId xmlns:a16="http://schemas.microsoft.com/office/drawing/2014/main" id="{662C05EB-6034-99C6-FD80-0C7640C4F0EA}"/>
              </a:ext>
            </a:extLst>
          </p:cNvPr>
          <p:cNvPicPr>
            <a:picLocks noChangeAspect="1"/>
          </p:cNvPicPr>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6E7F0-CA3E-B525-841D-743B63F9506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AEA21BF-8B45-05F0-53B3-F12FD5C4B432}"/>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C416005-73F1-52F8-1BEB-ABA63B1DB489}"/>
              </a:ext>
            </a:extLst>
          </p:cNvPr>
          <p:cNvSpPr txBox="1"/>
          <p:nvPr/>
        </p:nvSpPr>
        <p:spPr>
          <a:xfrm>
            <a:off x="613775" y="2634936"/>
            <a:ext cx="5135671" cy="1588127"/>
          </a:xfrm>
          <a:prstGeom prst="rect">
            <a:avLst/>
          </a:prstGeom>
          <a:noFill/>
        </p:spPr>
        <p:txBody>
          <a:bodyPr wrap="square" rtlCol="0">
            <a:spAutoFit/>
          </a:bodyPr>
          <a:lstStyle/>
          <a:p>
            <a:pPr>
              <a:lnSpc>
                <a:spcPct val="90000"/>
              </a:lnSpc>
            </a:pPr>
            <a:r>
              <a:rPr lang="en-US" sz="3600" b="1" dirty="0">
                <a:solidFill>
                  <a:schemeClr val="bg1"/>
                </a:solidFill>
              </a:rPr>
              <a:t>GOD HAS GIVEN US FAITH AND WE MUST NURTURE AND GROW IN FAITH</a:t>
            </a:r>
            <a:endParaRPr lang="en-US" sz="3600" dirty="0">
              <a:solidFill>
                <a:schemeClr val="bg1"/>
              </a:solidFill>
            </a:endParaRPr>
          </a:p>
        </p:txBody>
      </p:sp>
    </p:spTree>
    <p:extLst>
      <p:ext uri="{BB962C8B-B14F-4D97-AF65-F5344CB8AC3E}">
        <p14:creationId xmlns:p14="http://schemas.microsoft.com/office/powerpoint/2010/main" val="2579177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62883-7C6B-7CA6-2BE3-12529EDED15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4121662-7407-CC9F-202E-5EC64484FA2F}"/>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5948BB0-D4FD-FD3B-FAB8-B1E9BB31C42A}"/>
              </a:ext>
            </a:extLst>
          </p:cNvPr>
          <p:cNvSpPr txBox="1"/>
          <p:nvPr/>
        </p:nvSpPr>
        <p:spPr>
          <a:xfrm>
            <a:off x="584549" y="1582340"/>
            <a:ext cx="5941512" cy="3250121"/>
          </a:xfrm>
          <a:prstGeom prst="rect">
            <a:avLst/>
          </a:prstGeom>
          <a:noFill/>
        </p:spPr>
        <p:txBody>
          <a:bodyPr wrap="square" rtlCol="0">
            <a:spAutoFit/>
          </a:bodyPr>
          <a:lstStyle/>
          <a:p>
            <a:pPr>
              <a:lnSpc>
                <a:spcPct val="90000"/>
              </a:lnSpc>
            </a:pPr>
            <a:r>
              <a:rPr lang="en-US" sz="3600" dirty="0">
                <a:solidFill>
                  <a:schemeClr val="bg1"/>
                </a:solidFill>
              </a:rPr>
              <a:t>Romans 12:3</a:t>
            </a:r>
          </a:p>
          <a:p>
            <a:pPr>
              <a:lnSpc>
                <a:spcPct val="90000"/>
              </a:lnSpc>
            </a:pPr>
            <a:r>
              <a:rPr lang="en-US" sz="3200" dirty="0">
                <a:solidFill>
                  <a:schemeClr val="bg1"/>
                </a:solidFill>
              </a:rPr>
              <a:t>For I say, through the grace given to me, to everyone who is among you, not to think of himself more highly than he ought to think, but to think soberly, as God has dealt to each one a measure of faith. </a:t>
            </a:r>
          </a:p>
        </p:txBody>
      </p:sp>
    </p:spTree>
    <p:extLst>
      <p:ext uri="{BB962C8B-B14F-4D97-AF65-F5344CB8AC3E}">
        <p14:creationId xmlns:p14="http://schemas.microsoft.com/office/powerpoint/2010/main" val="2633486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C49C1-2693-4101-948F-87C9DA80B6F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16F0C6B-4687-0401-E3BC-0209F6FF3005}"/>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36659B7-B070-B297-8E53-BF2E50D93763}"/>
              </a:ext>
            </a:extLst>
          </p:cNvPr>
          <p:cNvSpPr txBox="1"/>
          <p:nvPr/>
        </p:nvSpPr>
        <p:spPr>
          <a:xfrm>
            <a:off x="584548" y="1803939"/>
            <a:ext cx="5803726" cy="3250121"/>
          </a:xfrm>
          <a:prstGeom prst="rect">
            <a:avLst/>
          </a:prstGeom>
          <a:noFill/>
        </p:spPr>
        <p:txBody>
          <a:bodyPr wrap="square" rtlCol="0">
            <a:spAutoFit/>
          </a:bodyPr>
          <a:lstStyle/>
          <a:p>
            <a:pPr>
              <a:lnSpc>
                <a:spcPct val="90000"/>
              </a:lnSpc>
            </a:pPr>
            <a:r>
              <a:rPr lang="en-US" sz="3600" dirty="0">
                <a:solidFill>
                  <a:schemeClr val="bg1"/>
                </a:solidFill>
              </a:rPr>
              <a:t>2 Thessalonians 1:3</a:t>
            </a:r>
          </a:p>
          <a:p>
            <a:pPr>
              <a:lnSpc>
                <a:spcPct val="90000"/>
              </a:lnSpc>
            </a:pPr>
            <a:r>
              <a:rPr lang="en-US" sz="3200" dirty="0">
                <a:solidFill>
                  <a:schemeClr val="bg1"/>
                </a:solidFill>
              </a:rPr>
              <a:t>We are bound to thank God always for you, brethren, as it is fitting, because your faith grows exceedingly, and the love of every one of you all abounds toward each other, </a:t>
            </a:r>
          </a:p>
        </p:txBody>
      </p:sp>
    </p:spTree>
    <p:extLst>
      <p:ext uri="{BB962C8B-B14F-4D97-AF65-F5344CB8AC3E}">
        <p14:creationId xmlns:p14="http://schemas.microsoft.com/office/powerpoint/2010/main" val="3592705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B76A-FD07-ADB3-071D-38C5DB5AA2A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96D3D7F-34DC-AE23-B770-66C9431330BE}"/>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D35FFB-BF38-0F72-E3D0-E140B9C7830B}"/>
              </a:ext>
            </a:extLst>
          </p:cNvPr>
          <p:cNvSpPr txBox="1"/>
          <p:nvPr/>
        </p:nvSpPr>
        <p:spPr>
          <a:xfrm>
            <a:off x="576197" y="2884235"/>
            <a:ext cx="6050071" cy="1089529"/>
          </a:xfrm>
          <a:prstGeom prst="rect">
            <a:avLst/>
          </a:prstGeom>
          <a:noFill/>
        </p:spPr>
        <p:txBody>
          <a:bodyPr wrap="square" rtlCol="0">
            <a:spAutoFit/>
          </a:bodyPr>
          <a:lstStyle/>
          <a:p>
            <a:pPr>
              <a:lnSpc>
                <a:spcPct val="90000"/>
              </a:lnSpc>
            </a:pPr>
            <a:r>
              <a:rPr lang="en-US" sz="3600" b="1" dirty="0">
                <a:solidFill>
                  <a:schemeClr val="bg1"/>
                </a:solidFill>
              </a:rPr>
              <a:t>FAITH IS BIRTHED AND ESTABLISHED BY GOD’S WORD</a:t>
            </a:r>
            <a:endParaRPr lang="en-US" sz="3600" dirty="0">
              <a:solidFill>
                <a:schemeClr val="bg1"/>
              </a:solidFill>
            </a:endParaRPr>
          </a:p>
        </p:txBody>
      </p:sp>
    </p:spTree>
    <p:extLst>
      <p:ext uri="{BB962C8B-B14F-4D97-AF65-F5344CB8AC3E}">
        <p14:creationId xmlns:p14="http://schemas.microsoft.com/office/powerpoint/2010/main" val="33056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CB631-39C7-5BB1-8AA5-038CCC275FC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7F5BCD4-98D5-1413-40F9-0919E6A7F192}"/>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EF4EE2A-5661-241D-26C5-04ECDE0D3FC3}"/>
              </a:ext>
            </a:extLst>
          </p:cNvPr>
          <p:cNvSpPr txBox="1"/>
          <p:nvPr/>
        </p:nvSpPr>
        <p:spPr>
          <a:xfrm>
            <a:off x="496865" y="2690336"/>
            <a:ext cx="5599135" cy="1477328"/>
          </a:xfrm>
          <a:prstGeom prst="rect">
            <a:avLst/>
          </a:prstGeom>
          <a:noFill/>
        </p:spPr>
        <p:txBody>
          <a:bodyPr wrap="square" rtlCol="0">
            <a:spAutoFit/>
          </a:bodyPr>
          <a:lstStyle/>
          <a:p>
            <a:pPr>
              <a:lnSpc>
                <a:spcPct val="90000"/>
              </a:lnSpc>
            </a:pPr>
            <a:r>
              <a:rPr lang="en-US" sz="3600" dirty="0">
                <a:solidFill>
                  <a:schemeClr val="bg1"/>
                </a:solidFill>
              </a:rPr>
              <a:t>Romans 10:17</a:t>
            </a:r>
          </a:p>
          <a:p>
            <a:pPr>
              <a:lnSpc>
                <a:spcPct val="90000"/>
              </a:lnSpc>
            </a:pPr>
            <a:r>
              <a:rPr lang="en-US" sz="3200" dirty="0">
                <a:solidFill>
                  <a:schemeClr val="bg1"/>
                </a:solidFill>
              </a:rPr>
              <a:t>So then faith comes by hearing, and hearing by the word of God. </a:t>
            </a:r>
          </a:p>
        </p:txBody>
      </p:sp>
    </p:spTree>
    <p:extLst>
      <p:ext uri="{BB962C8B-B14F-4D97-AF65-F5344CB8AC3E}">
        <p14:creationId xmlns:p14="http://schemas.microsoft.com/office/powerpoint/2010/main" val="220157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BAEF2-44B5-C0BF-848D-460AFE17F82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127A8E7-2D70-B9D1-6E68-FACEE7BB04FA}"/>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F53B1A2-D17B-794B-4EE6-7F0132838B99}"/>
              </a:ext>
            </a:extLst>
          </p:cNvPr>
          <p:cNvSpPr txBox="1"/>
          <p:nvPr/>
        </p:nvSpPr>
        <p:spPr>
          <a:xfrm>
            <a:off x="626301" y="2385637"/>
            <a:ext cx="5298509" cy="2086725"/>
          </a:xfrm>
          <a:prstGeom prst="rect">
            <a:avLst/>
          </a:prstGeom>
          <a:noFill/>
        </p:spPr>
        <p:txBody>
          <a:bodyPr wrap="square" rtlCol="0">
            <a:spAutoFit/>
          </a:bodyPr>
          <a:lstStyle/>
          <a:p>
            <a:pPr>
              <a:lnSpc>
                <a:spcPct val="90000"/>
              </a:lnSpc>
            </a:pPr>
            <a:r>
              <a:rPr lang="en-US" sz="3600" b="1" dirty="0">
                <a:solidFill>
                  <a:schemeClr val="bg1"/>
                </a:solidFill>
              </a:rPr>
              <a:t>FAITH IS EXERCISED BY BELIEVING IN OUR HEART AND DECLARING WITH OUR MOUTH</a:t>
            </a:r>
            <a:endParaRPr lang="en-US" sz="3600" dirty="0">
              <a:solidFill>
                <a:schemeClr val="bg1"/>
              </a:solidFill>
            </a:endParaRPr>
          </a:p>
        </p:txBody>
      </p:sp>
    </p:spTree>
    <p:extLst>
      <p:ext uri="{BB962C8B-B14F-4D97-AF65-F5344CB8AC3E}">
        <p14:creationId xmlns:p14="http://schemas.microsoft.com/office/powerpoint/2010/main" val="3676874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11DE1-8239-188C-1787-AB7A2DA7EA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0DCA710-E20B-A40A-C2DC-CABDAA4205AA}"/>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37C98715-CC6E-BB12-EE2F-CE237FDD6290}"/>
              </a:ext>
            </a:extLst>
          </p:cNvPr>
          <p:cNvSpPr txBox="1"/>
          <p:nvPr/>
        </p:nvSpPr>
        <p:spPr>
          <a:xfrm>
            <a:off x="379956" y="474345"/>
            <a:ext cx="6233786" cy="5909310"/>
          </a:xfrm>
          <a:prstGeom prst="rect">
            <a:avLst/>
          </a:prstGeom>
          <a:noFill/>
        </p:spPr>
        <p:txBody>
          <a:bodyPr wrap="square" rtlCol="0">
            <a:spAutoFit/>
          </a:bodyPr>
          <a:lstStyle/>
          <a:p>
            <a:pPr>
              <a:lnSpc>
                <a:spcPct val="90000"/>
              </a:lnSpc>
            </a:pPr>
            <a:r>
              <a:rPr lang="en-US" sz="3600" dirty="0">
                <a:solidFill>
                  <a:schemeClr val="bg1"/>
                </a:solidFill>
              </a:rPr>
              <a:t>Romans 10:6-10</a:t>
            </a:r>
          </a:p>
          <a:p>
            <a:pPr>
              <a:lnSpc>
                <a:spcPct val="90000"/>
              </a:lnSpc>
            </a:pPr>
            <a:r>
              <a:rPr lang="en-US" sz="3200" dirty="0">
                <a:solidFill>
                  <a:schemeClr val="bg1"/>
                </a:solidFill>
              </a:rPr>
              <a:t>6 But the righteousness of faith speaks in this way, "DO NOT SAY IN YOUR HEART, 'WHO WILL ASCEND INTO HEAVEN?' " (that is, to bring Christ down from above) </a:t>
            </a:r>
          </a:p>
          <a:p>
            <a:pPr>
              <a:lnSpc>
                <a:spcPct val="90000"/>
              </a:lnSpc>
            </a:pPr>
            <a:r>
              <a:rPr lang="en-US" sz="3200" dirty="0">
                <a:solidFill>
                  <a:schemeClr val="bg1"/>
                </a:solidFill>
              </a:rPr>
              <a:t>7 or, " 'WHO WILL DESCEND INTO THE ABYSS?' " (that is, to bring Christ up from the dead). </a:t>
            </a:r>
          </a:p>
          <a:p>
            <a:pPr>
              <a:lnSpc>
                <a:spcPct val="90000"/>
              </a:lnSpc>
            </a:pPr>
            <a:r>
              <a:rPr lang="en-US" sz="3200" dirty="0">
                <a:solidFill>
                  <a:schemeClr val="bg1"/>
                </a:solidFill>
              </a:rPr>
              <a:t>8 But what does it say? "THE WORD IS NEAR YOU, IN YOUR MOUTH AND IN YOUR HEART" (that is, the word of faith which we preach): </a:t>
            </a:r>
          </a:p>
        </p:txBody>
      </p:sp>
    </p:spTree>
    <p:extLst>
      <p:ext uri="{BB962C8B-B14F-4D97-AF65-F5344CB8AC3E}">
        <p14:creationId xmlns:p14="http://schemas.microsoft.com/office/powerpoint/2010/main" val="2682113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B82B-EEFA-D90D-B9DB-0074DA8339E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837AC72-A47C-A2DB-0CEB-F34C2B4FBE1F}"/>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DE58EE7-3F5F-45FC-2E64-B8C3350A26AE}"/>
              </a:ext>
            </a:extLst>
          </p:cNvPr>
          <p:cNvSpPr txBox="1"/>
          <p:nvPr/>
        </p:nvSpPr>
        <p:spPr>
          <a:xfrm>
            <a:off x="442586" y="1360741"/>
            <a:ext cx="6183682" cy="4136517"/>
          </a:xfrm>
          <a:prstGeom prst="rect">
            <a:avLst/>
          </a:prstGeom>
          <a:noFill/>
        </p:spPr>
        <p:txBody>
          <a:bodyPr wrap="square" rtlCol="0">
            <a:spAutoFit/>
          </a:bodyPr>
          <a:lstStyle/>
          <a:p>
            <a:pPr>
              <a:lnSpc>
                <a:spcPct val="90000"/>
              </a:lnSpc>
            </a:pPr>
            <a:r>
              <a:rPr lang="en-US" sz="3600" dirty="0">
                <a:solidFill>
                  <a:schemeClr val="bg1"/>
                </a:solidFill>
              </a:rPr>
              <a:t>Romans 10:6-10</a:t>
            </a:r>
          </a:p>
          <a:p>
            <a:pPr>
              <a:lnSpc>
                <a:spcPct val="90000"/>
              </a:lnSpc>
            </a:pPr>
            <a:r>
              <a:rPr lang="en-US" sz="3200" dirty="0">
                <a:solidFill>
                  <a:schemeClr val="bg1"/>
                </a:solidFill>
              </a:rPr>
              <a:t>9 that if you confess with your mouth the Lord Jesus and believe in your heart that God has raised Him from the dead, you will be saved. </a:t>
            </a:r>
          </a:p>
          <a:p>
            <a:pPr>
              <a:lnSpc>
                <a:spcPct val="90000"/>
              </a:lnSpc>
            </a:pPr>
            <a:r>
              <a:rPr lang="en-US" sz="3200" dirty="0">
                <a:solidFill>
                  <a:schemeClr val="bg1"/>
                </a:solidFill>
              </a:rPr>
              <a:t>10 For with the heart one believes unto righteousness, and with the mouth confession is made unto salvation. </a:t>
            </a:r>
          </a:p>
        </p:txBody>
      </p:sp>
    </p:spTree>
    <p:extLst>
      <p:ext uri="{BB962C8B-B14F-4D97-AF65-F5344CB8AC3E}">
        <p14:creationId xmlns:p14="http://schemas.microsoft.com/office/powerpoint/2010/main" val="236264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B0928-7F08-90D1-EE42-E1A62C54A0D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80E3BF9-1761-C89E-D4C7-3300E4A73BDF}"/>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34DA4D1-E15C-54A3-7CA5-9D9815399042}"/>
              </a:ext>
            </a:extLst>
          </p:cNvPr>
          <p:cNvSpPr txBox="1"/>
          <p:nvPr/>
        </p:nvSpPr>
        <p:spPr>
          <a:xfrm>
            <a:off x="688932" y="3133534"/>
            <a:ext cx="4484318" cy="590931"/>
          </a:xfrm>
          <a:prstGeom prst="rect">
            <a:avLst/>
          </a:prstGeom>
          <a:noFill/>
        </p:spPr>
        <p:txBody>
          <a:bodyPr wrap="square" rtlCol="0">
            <a:spAutoFit/>
          </a:bodyPr>
          <a:lstStyle/>
          <a:p>
            <a:pPr>
              <a:lnSpc>
                <a:spcPct val="90000"/>
              </a:lnSpc>
            </a:pPr>
            <a:r>
              <a:rPr lang="en-US" sz="3600" b="1" dirty="0">
                <a:solidFill>
                  <a:schemeClr val="bg1"/>
                </a:solidFill>
              </a:rPr>
              <a:t>Jesus Teaching</a:t>
            </a:r>
            <a:endParaRPr lang="en-US" sz="3600" dirty="0">
              <a:solidFill>
                <a:schemeClr val="bg1"/>
              </a:solidFill>
            </a:endParaRPr>
          </a:p>
        </p:txBody>
      </p:sp>
    </p:spTree>
    <p:extLst>
      <p:ext uri="{BB962C8B-B14F-4D97-AF65-F5344CB8AC3E}">
        <p14:creationId xmlns:p14="http://schemas.microsoft.com/office/powerpoint/2010/main" val="2373024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2C20A-F927-43BE-7459-FEF5514B5AE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F7CDC26-36AC-DA2C-6572-61BB8271D50B}"/>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296B32C-59C4-BD88-5478-C6B3CC3D530E}"/>
              </a:ext>
            </a:extLst>
          </p:cNvPr>
          <p:cNvSpPr txBox="1"/>
          <p:nvPr/>
        </p:nvSpPr>
        <p:spPr>
          <a:xfrm>
            <a:off x="417534" y="1139142"/>
            <a:ext cx="6133578" cy="4579715"/>
          </a:xfrm>
          <a:prstGeom prst="rect">
            <a:avLst/>
          </a:prstGeom>
          <a:noFill/>
        </p:spPr>
        <p:txBody>
          <a:bodyPr wrap="square" rtlCol="0">
            <a:spAutoFit/>
          </a:bodyPr>
          <a:lstStyle/>
          <a:p>
            <a:pPr>
              <a:lnSpc>
                <a:spcPct val="90000"/>
              </a:lnSpc>
            </a:pPr>
            <a:r>
              <a:rPr lang="en-US" sz="3600" dirty="0">
                <a:solidFill>
                  <a:schemeClr val="bg1"/>
                </a:solidFill>
              </a:rPr>
              <a:t>Mark 11:22,23</a:t>
            </a:r>
          </a:p>
          <a:p>
            <a:pPr>
              <a:lnSpc>
                <a:spcPct val="90000"/>
              </a:lnSpc>
            </a:pPr>
            <a:r>
              <a:rPr lang="en-US" sz="3200" dirty="0">
                <a:solidFill>
                  <a:schemeClr val="bg1"/>
                </a:solidFill>
              </a:rPr>
              <a:t>22 So Jesus answered and said to them, "Have faith in God. </a:t>
            </a:r>
          </a:p>
          <a:p>
            <a:pPr>
              <a:lnSpc>
                <a:spcPct val="90000"/>
              </a:lnSpc>
            </a:pPr>
            <a:r>
              <a:rPr lang="en-US" sz="3200" dirty="0">
                <a:solidFill>
                  <a:schemeClr val="bg1"/>
                </a:solidFill>
              </a:rPr>
              <a:t>23 For assuredly, I say to you, whoever says to this mountain, 'Be removed and be cast into the sea,' and does not doubt in his heart, but believes that those things he says will be done, he will have whatever he says. </a:t>
            </a:r>
          </a:p>
        </p:txBody>
      </p:sp>
    </p:spTree>
    <p:extLst>
      <p:ext uri="{BB962C8B-B14F-4D97-AF65-F5344CB8AC3E}">
        <p14:creationId xmlns:p14="http://schemas.microsoft.com/office/powerpoint/2010/main" val="288295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44CBC-4C61-E5C5-1F9B-5B499874E609}"/>
            </a:ext>
          </a:extLst>
        </p:cNvPr>
        <p:cNvGrpSpPr/>
        <p:nvPr/>
      </p:nvGrpSpPr>
      <p:grpSpPr>
        <a:xfrm>
          <a:off x="0" y="0"/>
          <a:ext cx="0" cy="0"/>
          <a:chOff x="0" y="0"/>
          <a:chExt cx="0" cy="0"/>
        </a:xfrm>
      </p:grpSpPr>
      <p:pic>
        <p:nvPicPr>
          <p:cNvPr id="3" name="Picture 2" descr="A person sitting on a chair&#10;&#10;AI-generated content may be incorrect.">
            <a:extLst>
              <a:ext uri="{FF2B5EF4-FFF2-40B4-BE49-F238E27FC236}">
                <a16:creationId xmlns:a16="http://schemas.microsoft.com/office/drawing/2014/main" id="{2FF14D26-E68A-DFD5-FA63-876CD62C9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AE322674-3B21-D4AF-D21B-51EE4B3E8137}"/>
              </a:ext>
            </a:extLst>
          </p:cNvPr>
          <p:cNvSpPr txBox="1"/>
          <p:nvPr/>
        </p:nvSpPr>
        <p:spPr>
          <a:xfrm>
            <a:off x="676405" y="2884235"/>
            <a:ext cx="5135671" cy="1089529"/>
          </a:xfrm>
          <a:prstGeom prst="rect">
            <a:avLst/>
          </a:prstGeom>
          <a:noFill/>
        </p:spPr>
        <p:txBody>
          <a:bodyPr wrap="square" rtlCol="0">
            <a:spAutoFit/>
          </a:bodyPr>
          <a:lstStyle/>
          <a:p>
            <a:pPr>
              <a:lnSpc>
                <a:spcPct val="90000"/>
              </a:lnSpc>
            </a:pPr>
            <a:r>
              <a:rPr lang="en-US" sz="3600" b="1">
                <a:solidFill>
                  <a:schemeClr val="bg1"/>
                </a:solidFill>
              </a:rPr>
              <a:t>WE ARE CALLED TO WALK BY FAITH</a:t>
            </a:r>
            <a:r>
              <a:rPr lang="en-IN" sz="360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62608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D0AF3-DCFD-2A2F-9C00-78270FF0ABE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348A081-B55C-B91F-FA1A-6141F767712C}"/>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78FA5B3-E178-A782-BA71-794BD23EC22E}"/>
              </a:ext>
            </a:extLst>
          </p:cNvPr>
          <p:cNvSpPr txBox="1"/>
          <p:nvPr/>
        </p:nvSpPr>
        <p:spPr>
          <a:xfrm>
            <a:off x="446762" y="2634936"/>
            <a:ext cx="5841304" cy="1588127"/>
          </a:xfrm>
          <a:prstGeom prst="rect">
            <a:avLst/>
          </a:prstGeom>
          <a:noFill/>
        </p:spPr>
        <p:txBody>
          <a:bodyPr wrap="square" rtlCol="0">
            <a:spAutoFit/>
          </a:bodyPr>
          <a:lstStyle/>
          <a:p>
            <a:pPr>
              <a:lnSpc>
                <a:spcPct val="90000"/>
              </a:lnSpc>
            </a:pPr>
            <a:r>
              <a:rPr lang="en-US" sz="3600" b="1" dirty="0">
                <a:solidFill>
                  <a:schemeClr val="bg1"/>
                </a:solidFill>
              </a:rPr>
              <a:t>FAITH IS EXERCISED THROUGH ACTIONS ALIGNED TO WHAT WE BELIEVE</a:t>
            </a:r>
            <a:endParaRPr lang="en-US" sz="3600" dirty="0">
              <a:solidFill>
                <a:schemeClr val="bg1"/>
              </a:solidFill>
            </a:endParaRPr>
          </a:p>
        </p:txBody>
      </p:sp>
    </p:spTree>
    <p:extLst>
      <p:ext uri="{BB962C8B-B14F-4D97-AF65-F5344CB8AC3E}">
        <p14:creationId xmlns:p14="http://schemas.microsoft.com/office/powerpoint/2010/main" val="1735432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968AE-B31C-89E1-C5AD-B7AAC5F108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AED5E31-6716-D6E9-10F5-3BF34517A17C}"/>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DB8A006-C3F9-178C-77A2-D1247E54A80D}"/>
              </a:ext>
            </a:extLst>
          </p:cNvPr>
          <p:cNvSpPr txBox="1"/>
          <p:nvPr/>
        </p:nvSpPr>
        <p:spPr>
          <a:xfrm>
            <a:off x="480163" y="1139142"/>
            <a:ext cx="6246313" cy="4579715"/>
          </a:xfrm>
          <a:prstGeom prst="rect">
            <a:avLst/>
          </a:prstGeom>
          <a:noFill/>
        </p:spPr>
        <p:txBody>
          <a:bodyPr wrap="square" rtlCol="0">
            <a:spAutoFit/>
          </a:bodyPr>
          <a:lstStyle/>
          <a:p>
            <a:pPr>
              <a:lnSpc>
                <a:spcPct val="90000"/>
              </a:lnSpc>
            </a:pPr>
            <a:r>
              <a:rPr lang="en-US" sz="3600" dirty="0">
                <a:solidFill>
                  <a:schemeClr val="bg1"/>
                </a:solidFill>
              </a:rPr>
              <a:t>James 2:17,22,26</a:t>
            </a:r>
          </a:p>
          <a:p>
            <a:pPr>
              <a:lnSpc>
                <a:spcPct val="90000"/>
              </a:lnSpc>
            </a:pPr>
            <a:r>
              <a:rPr lang="en-US" sz="3200" dirty="0">
                <a:solidFill>
                  <a:schemeClr val="bg1"/>
                </a:solidFill>
              </a:rPr>
              <a:t>17 Thus also faith by itself, if it does not have works, is dead. </a:t>
            </a:r>
          </a:p>
          <a:p>
            <a:pPr>
              <a:lnSpc>
                <a:spcPct val="90000"/>
              </a:lnSpc>
            </a:pPr>
            <a:r>
              <a:rPr lang="en-US" sz="3200" dirty="0">
                <a:solidFill>
                  <a:schemeClr val="bg1"/>
                </a:solidFill>
              </a:rPr>
              <a:t>22 Do you see that faith was working together with his works, and by works faith was made perfect? </a:t>
            </a:r>
          </a:p>
          <a:p>
            <a:pPr>
              <a:lnSpc>
                <a:spcPct val="90000"/>
              </a:lnSpc>
            </a:pPr>
            <a:r>
              <a:rPr lang="en-US" sz="3200" dirty="0">
                <a:solidFill>
                  <a:schemeClr val="bg1"/>
                </a:solidFill>
              </a:rPr>
              <a:t>26 For as the body without the spirit is dead, so faith without works is dead also. </a:t>
            </a:r>
          </a:p>
        </p:txBody>
      </p:sp>
    </p:spTree>
    <p:extLst>
      <p:ext uri="{BB962C8B-B14F-4D97-AF65-F5344CB8AC3E}">
        <p14:creationId xmlns:p14="http://schemas.microsoft.com/office/powerpoint/2010/main" val="1333876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83DED-56C0-F3E3-6D85-03563F876EE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7D558D2-0E18-C438-9A15-E5225BF9AA42}"/>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C284A4A-61BC-FB8F-62DF-32A3BE34EF7D}"/>
              </a:ext>
            </a:extLst>
          </p:cNvPr>
          <p:cNvSpPr txBox="1"/>
          <p:nvPr/>
        </p:nvSpPr>
        <p:spPr>
          <a:xfrm>
            <a:off x="835069" y="1887039"/>
            <a:ext cx="5649238" cy="3083921"/>
          </a:xfrm>
          <a:prstGeom prst="rect">
            <a:avLst/>
          </a:prstGeom>
          <a:noFill/>
        </p:spPr>
        <p:txBody>
          <a:bodyPr wrap="square" rtlCol="0">
            <a:spAutoFit/>
          </a:bodyPr>
          <a:lstStyle/>
          <a:p>
            <a:pPr marL="447675" indent="-447675">
              <a:lnSpc>
                <a:spcPct val="90000"/>
              </a:lnSpc>
              <a:buFont typeface="Arial" panose="020B0604020202020204" pitchFamily="34" charset="0"/>
              <a:buChar char="•"/>
            </a:pPr>
            <a:r>
              <a:rPr lang="en-US" sz="3600" b="1" dirty="0">
                <a:solidFill>
                  <a:schemeClr val="bg1"/>
                </a:solidFill>
              </a:rPr>
              <a:t>Jesus’ Ministry</a:t>
            </a:r>
          </a:p>
          <a:p>
            <a:pPr marL="447675" indent="-447675">
              <a:lnSpc>
                <a:spcPct val="90000"/>
              </a:lnSpc>
              <a:buFont typeface="Arial" panose="020B0604020202020204" pitchFamily="34" charset="0"/>
              <a:buChar char="•"/>
            </a:pPr>
            <a:r>
              <a:rPr lang="en-US" sz="3600" b="1" dirty="0">
                <a:solidFill>
                  <a:schemeClr val="bg1"/>
                </a:solidFill>
              </a:rPr>
              <a:t>Roman Centurion</a:t>
            </a:r>
          </a:p>
          <a:p>
            <a:pPr marL="447675" indent="-447675">
              <a:lnSpc>
                <a:spcPct val="90000"/>
              </a:lnSpc>
              <a:buFont typeface="Arial" panose="020B0604020202020204" pitchFamily="34" charset="0"/>
              <a:buChar char="•"/>
            </a:pPr>
            <a:r>
              <a:rPr lang="en-US" sz="3600" b="1" dirty="0">
                <a:solidFill>
                  <a:schemeClr val="bg1"/>
                </a:solidFill>
              </a:rPr>
              <a:t>The Four Friends</a:t>
            </a:r>
          </a:p>
          <a:p>
            <a:pPr marL="447675" indent="-447675">
              <a:lnSpc>
                <a:spcPct val="90000"/>
              </a:lnSpc>
              <a:buFont typeface="Arial" panose="020B0604020202020204" pitchFamily="34" charset="0"/>
              <a:buChar char="•"/>
            </a:pPr>
            <a:r>
              <a:rPr lang="en-US" sz="3600" b="1" dirty="0">
                <a:solidFill>
                  <a:schemeClr val="bg1"/>
                </a:solidFill>
              </a:rPr>
              <a:t>The Woman with the Issue of Blood</a:t>
            </a:r>
          </a:p>
          <a:p>
            <a:pPr>
              <a:lnSpc>
                <a:spcPct val="90000"/>
              </a:lnSpc>
            </a:pPr>
            <a:endParaRPr lang="en-US" sz="3600" b="1" dirty="0">
              <a:solidFill>
                <a:schemeClr val="bg1"/>
              </a:solidFill>
            </a:endParaRPr>
          </a:p>
        </p:txBody>
      </p:sp>
    </p:spTree>
    <p:extLst>
      <p:ext uri="{BB962C8B-B14F-4D97-AF65-F5344CB8AC3E}">
        <p14:creationId xmlns:p14="http://schemas.microsoft.com/office/powerpoint/2010/main" val="1623496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933F4-3123-41CC-7CEC-A6FAEC6A1F1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853FBFD-9D78-12D7-822C-6C2D5D184587}"/>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FD0B102-C674-FCA1-6D15-697CEB4684CF}"/>
              </a:ext>
            </a:extLst>
          </p:cNvPr>
          <p:cNvSpPr txBox="1"/>
          <p:nvPr/>
        </p:nvSpPr>
        <p:spPr>
          <a:xfrm>
            <a:off x="584548" y="2884235"/>
            <a:ext cx="5841304" cy="1089529"/>
          </a:xfrm>
          <a:prstGeom prst="rect">
            <a:avLst/>
          </a:prstGeom>
          <a:noFill/>
        </p:spPr>
        <p:txBody>
          <a:bodyPr wrap="square" rtlCol="0">
            <a:spAutoFit/>
          </a:bodyPr>
          <a:lstStyle/>
          <a:p>
            <a:pPr>
              <a:lnSpc>
                <a:spcPct val="90000"/>
              </a:lnSpc>
            </a:pPr>
            <a:r>
              <a:rPr lang="en-US" sz="3600" b="1" dirty="0">
                <a:solidFill>
                  <a:schemeClr val="bg1"/>
                </a:solidFill>
              </a:rPr>
              <a:t>GOD’S POWER IS RELEASED WHEN WE WALK IN FAITH</a:t>
            </a:r>
            <a:endParaRPr lang="en-US" sz="3600" dirty="0">
              <a:solidFill>
                <a:schemeClr val="bg1"/>
              </a:solidFill>
            </a:endParaRPr>
          </a:p>
        </p:txBody>
      </p:sp>
    </p:spTree>
    <p:extLst>
      <p:ext uri="{BB962C8B-B14F-4D97-AF65-F5344CB8AC3E}">
        <p14:creationId xmlns:p14="http://schemas.microsoft.com/office/powerpoint/2010/main" val="2614678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21620-97B3-9234-A2EC-90A7EEB776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921B511-8443-9D7A-722A-56CCD03A7083}"/>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D5B32CE-00A4-AC24-A49B-FE55C812D4C5}"/>
              </a:ext>
            </a:extLst>
          </p:cNvPr>
          <p:cNvSpPr txBox="1"/>
          <p:nvPr/>
        </p:nvSpPr>
        <p:spPr>
          <a:xfrm>
            <a:off x="517742" y="1803939"/>
            <a:ext cx="6108526" cy="2806922"/>
          </a:xfrm>
          <a:prstGeom prst="rect">
            <a:avLst/>
          </a:prstGeom>
          <a:noFill/>
        </p:spPr>
        <p:txBody>
          <a:bodyPr wrap="square" rtlCol="0">
            <a:spAutoFit/>
          </a:bodyPr>
          <a:lstStyle/>
          <a:p>
            <a:pPr>
              <a:lnSpc>
                <a:spcPct val="90000"/>
              </a:lnSpc>
            </a:pPr>
            <a:r>
              <a:rPr lang="en-US" sz="3600" dirty="0">
                <a:solidFill>
                  <a:schemeClr val="bg1"/>
                </a:solidFill>
              </a:rPr>
              <a:t>2 Thessalonians 1:11</a:t>
            </a:r>
          </a:p>
          <a:p>
            <a:pPr>
              <a:lnSpc>
                <a:spcPct val="90000"/>
              </a:lnSpc>
            </a:pPr>
            <a:r>
              <a:rPr lang="en-US" sz="3200" dirty="0">
                <a:solidFill>
                  <a:schemeClr val="bg1"/>
                </a:solidFill>
              </a:rPr>
              <a:t>Therefore we also pray always for you that our God would count you worthy of this calling, and fulfill all the good pleasure of His goodness and the work of faith with power, </a:t>
            </a:r>
          </a:p>
        </p:txBody>
      </p:sp>
    </p:spTree>
    <p:extLst>
      <p:ext uri="{BB962C8B-B14F-4D97-AF65-F5344CB8AC3E}">
        <p14:creationId xmlns:p14="http://schemas.microsoft.com/office/powerpoint/2010/main" val="1201804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F4097-80D8-2880-2F1A-148F3AF9600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C1484D4-369E-5EA1-888E-9DB36CB5D156}"/>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60CA878-2715-5BC4-41A7-B8C785B113CF}"/>
              </a:ext>
            </a:extLst>
          </p:cNvPr>
          <p:cNvSpPr txBox="1"/>
          <p:nvPr/>
        </p:nvSpPr>
        <p:spPr>
          <a:xfrm>
            <a:off x="580373" y="2634936"/>
            <a:ext cx="5515627" cy="1588127"/>
          </a:xfrm>
          <a:prstGeom prst="rect">
            <a:avLst/>
          </a:prstGeom>
          <a:noFill/>
        </p:spPr>
        <p:txBody>
          <a:bodyPr wrap="square" rtlCol="0">
            <a:spAutoFit/>
          </a:bodyPr>
          <a:lstStyle/>
          <a:p>
            <a:pPr>
              <a:lnSpc>
                <a:spcPct val="90000"/>
              </a:lnSpc>
            </a:pPr>
            <a:r>
              <a:rPr lang="en-US" sz="3600" b="1" dirty="0">
                <a:solidFill>
                  <a:schemeClr val="bg1"/>
                </a:solidFill>
              </a:rPr>
              <a:t>THROUGH FAITH AND PATIENCE, WE INHERIT GOD’S PROMISES</a:t>
            </a:r>
            <a:endParaRPr lang="en-US" sz="3600" dirty="0">
              <a:solidFill>
                <a:schemeClr val="bg1"/>
              </a:solidFill>
            </a:endParaRPr>
          </a:p>
        </p:txBody>
      </p:sp>
    </p:spTree>
    <p:extLst>
      <p:ext uri="{BB962C8B-B14F-4D97-AF65-F5344CB8AC3E}">
        <p14:creationId xmlns:p14="http://schemas.microsoft.com/office/powerpoint/2010/main" val="1648144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FBD0E-FC76-9BA5-EFB9-4A3A4064CA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90E2A7B-55D5-10E2-4C88-FDCC98354B0F}"/>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7E8D0D0-4A8F-7A6D-4EA7-76A453A55ACA}"/>
              </a:ext>
            </a:extLst>
          </p:cNvPr>
          <p:cNvSpPr txBox="1"/>
          <p:nvPr/>
        </p:nvSpPr>
        <p:spPr>
          <a:xfrm>
            <a:off x="530268" y="2247138"/>
            <a:ext cx="6008318" cy="2363724"/>
          </a:xfrm>
          <a:prstGeom prst="rect">
            <a:avLst/>
          </a:prstGeom>
          <a:noFill/>
        </p:spPr>
        <p:txBody>
          <a:bodyPr wrap="square" rtlCol="0">
            <a:spAutoFit/>
          </a:bodyPr>
          <a:lstStyle/>
          <a:p>
            <a:pPr>
              <a:lnSpc>
                <a:spcPct val="90000"/>
              </a:lnSpc>
            </a:pPr>
            <a:r>
              <a:rPr lang="en-US" sz="3600" dirty="0">
                <a:solidFill>
                  <a:schemeClr val="bg1"/>
                </a:solidFill>
              </a:rPr>
              <a:t>Hebrews 6:12</a:t>
            </a:r>
          </a:p>
          <a:p>
            <a:pPr>
              <a:lnSpc>
                <a:spcPct val="90000"/>
              </a:lnSpc>
            </a:pPr>
            <a:r>
              <a:rPr lang="en-US" sz="3200" dirty="0">
                <a:solidFill>
                  <a:schemeClr val="bg1"/>
                </a:solidFill>
              </a:rPr>
              <a:t>that you do not become sluggish, but imitate those who through faith and patience inherit the promises. </a:t>
            </a:r>
          </a:p>
        </p:txBody>
      </p:sp>
    </p:spTree>
    <p:extLst>
      <p:ext uri="{BB962C8B-B14F-4D97-AF65-F5344CB8AC3E}">
        <p14:creationId xmlns:p14="http://schemas.microsoft.com/office/powerpoint/2010/main" val="2303199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1F7BF-5129-41ED-DFF2-630599BAF7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0F617F0-5332-A104-60AC-CD8D36646AC7}"/>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19DE1C-C9EB-9554-85BC-C571353D2102}"/>
              </a:ext>
            </a:extLst>
          </p:cNvPr>
          <p:cNvSpPr txBox="1"/>
          <p:nvPr/>
        </p:nvSpPr>
        <p:spPr>
          <a:xfrm>
            <a:off x="580373" y="2884235"/>
            <a:ext cx="5515627" cy="1089529"/>
          </a:xfrm>
          <a:prstGeom prst="rect">
            <a:avLst/>
          </a:prstGeom>
          <a:noFill/>
        </p:spPr>
        <p:txBody>
          <a:bodyPr wrap="square" rtlCol="0">
            <a:spAutoFit/>
          </a:bodyPr>
          <a:lstStyle/>
          <a:p>
            <a:pPr>
              <a:lnSpc>
                <a:spcPct val="90000"/>
              </a:lnSpc>
            </a:pPr>
            <a:r>
              <a:rPr lang="en-US" sz="3600" b="1" dirty="0">
                <a:solidFill>
                  <a:schemeClr val="bg1"/>
                </a:solidFill>
              </a:rPr>
              <a:t>FAITH IS KEY TO LIVING AN OVERCOMING LIFE</a:t>
            </a:r>
            <a:endParaRPr lang="en-US" sz="3600" dirty="0">
              <a:solidFill>
                <a:schemeClr val="bg1"/>
              </a:solidFill>
            </a:endParaRPr>
          </a:p>
        </p:txBody>
      </p:sp>
    </p:spTree>
    <p:extLst>
      <p:ext uri="{BB962C8B-B14F-4D97-AF65-F5344CB8AC3E}">
        <p14:creationId xmlns:p14="http://schemas.microsoft.com/office/powerpoint/2010/main" val="4267777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153F7-B3D8-C404-2CC0-9D8CE3CE2CB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4BC26AC-922D-A7B5-4602-5057B50EA363}"/>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54FDF9E-B171-CB0E-0F54-CCF6493E48FE}"/>
              </a:ext>
            </a:extLst>
          </p:cNvPr>
          <p:cNvSpPr txBox="1"/>
          <p:nvPr/>
        </p:nvSpPr>
        <p:spPr>
          <a:xfrm>
            <a:off x="530268" y="2219438"/>
            <a:ext cx="5870532" cy="2419124"/>
          </a:xfrm>
          <a:prstGeom prst="rect">
            <a:avLst/>
          </a:prstGeom>
          <a:noFill/>
        </p:spPr>
        <p:txBody>
          <a:bodyPr wrap="square" rtlCol="0">
            <a:spAutoFit/>
          </a:bodyPr>
          <a:lstStyle/>
          <a:p>
            <a:pPr>
              <a:lnSpc>
                <a:spcPct val="90000"/>
              </a:lnSpc>
            </a:pPr>
            <a:r>
              <a:rPr lang="en-US" sz="3600" dirty="0">
                <a:solidFill>
                  <a:schemeClr val="bg1"/>
                </a:solidFill>
              </a:rPr>
              <a:t>1 John 5:4</a:t>
            </a:r>
          </a:p>
          <a:p>
            <a:pPr>
              <a:lnSpc>
                <a:spcPct val="90000"/>
              </a:lnSpc>
            </a:pPr>
            <a:r>
              <a:rPr lang="en-US" sz="3200" dirty="0">
                <a:solidFill>
                  <a:schemeClr val="bg1"/>
                </a:solidFill>
              </a:rPr>
              <a:t>For whatever is born of God overcomes the world. And this is the victory that has overcome the world—our faith. </a:t>
            </a:r>
          </a:p>
        </p:txBody>
      </p:sp>
    </p:spTree>
    <p:extLst>
      <p:ext uri="{BB962C8B-B14F-4D97-AF65-F5344CB8AC3E}">
        <p14:creationId xmlns:p14="http://schemas.microsoft.com/office/powerpoint/2010/main" val="3705805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CDFC2-D92A-5BB9-E551-93E02F116BE1}"/>
            </a:ext>
          </a:extLst>
        </p:cNvPr>
        <p:cNvGrpSpPr/>
        <p:nvPr/>
      </p:nvGrpSpPr>
      <p:grpSpPr>
        <a:xfrm>
          <a:off x="0" y="0"/>
          <a:ext cx="0" cy="0"/>
          <a:chOff x="0" y="0"/>
          <a:chExt cx="0" cy="0"/>
        </a:xfrm>
      </p:grpSpPr>
      <p:pic>
        <p:nvPicPr>
          <p:cNvPr id="3" name="Picture 2" descr="A person sitting on a chair&#10;&#10;AI-generated content may be incorrect.">
            <a:extLst>
              <a:ext uri="{FF2B5EF4-FFF2-40B4-BE49-F238E27FC236}">
                <a16:creationId xmlns:a16="http://schemas.microsoft.com/office/drawing/2014/main" id="{6886FCA3-180D-04EC-50BB-4051915CA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BF843C3-899A-04A9-84F7-B67189B2A77C}"/>
              </a:ext>
            </a:extLst>
          </p:cNvPr>
          <p:cNvSpPr txBox="1"/>
          <p:nvPr/>
        </p:nvSpPr>
        <p:spPr>
          <a:xfrm>
            <a:off x="651353" y="2247138"/>
            <a:ext cx="5849655" cy="2363724"/>
          </a:xfrm>
          <a:prstGeom prst="rect">
            <a:avLst/>
          </a:prstGeom>
          <a:noFill/>
        </p:spPr>
        <p:txBody>
          <a:bodyPr wrap="square" rtlCol="0">
            <a:spAutoFit/>
          </a:bodyPr>
          <a:lstStyle/>
          <a:p>
            <a:pPr>
              <a:lnSpc>
                <a:spcPct val="90000"/>
              </a:lnSpc>
            </a:pPr>
            <a:r>
              <a:rPr lang="en-US" sz="3600" dirty="0">
                <a:solidFill>
                  <a:schemeClr val="bg1"/>
                </a:solidFill>
              </a:rPr>
              <a:t>Romans 1:17</a:t>
            </a:r>
          </a:p>
          <a:p>
            <a:pPr>
              <a:lnSpc>
                <a:spcPct val="90000"/>
              </a:lnSpc>
            </a:pPr>
            <a:r>
              <a:rPr lang="en-US" sz="3200" dirty="0">
                <a:solidFill>
                  <a:schemeClr val="bg1"/>
                </a:solidFill>
              </a:rPr>
              <a:t>For in it the righteousness of God is revealed from faith to faith; as it is written, "THE JUST SHALL LIVE BY FAITH." </a:t>
            </a:r>
          </a:p>
        </p:txBody>
      </p:sp>
    </p:spTree>
    <p:extLst>
      <p:ext uri="{BB962C8B-B14F-4D97-AF65-F5344CB8AC3E}">
        <p14:creationId xmlns:p14="http://schemas.microsoft.com/office/powerpoint/2010/main" val="110582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63CFF-54E5-E6FC-0DA1-E3BE72A98CDB}"/>
            </a:ext>
          </a:extLst>
        </p:cNvPr>
        <p:cNvGrpSpPr/>
        <p:nvPr/>
      </p:nvGrpSpPr>
      <p:grpSpPr>
        <a:xfrm>
          <a:off x="0" y="0"/>
          <a:ext cx="0" cy="0"/>
          <a:chOff x="0" y="0"/>
          <a:chExt cx="0" cy="0"/>
        </a:xfrm>
      </p:grpSpPr>
      <p:pic>
        <p:nvPicPr>
          <p:cNvPr id="3" name="Picture 2" descr="A person sitting on a chair&#10;&#10;AI-generated content may be incorrect.">
            <a:extLst>
              <a:ext uri="{FF2B5EF4-FFF2-40B4-BE49-F238E27FC236}">
                <a16:creationId xmlns:a16="http://schemas.microsoft.com/office/drawing/2014/main" id="{277706A5-8599-8A1A-FBE8-39551FDE0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E874542-0DA0-7CBB-0600-AC49A32A3225}"/>
              </a:ext>
            </a:extLst>
          </p:cNvPr>
          <p:cNvSpPr txBox="1"/>
          <p:nvPr/>
        </p:nvSpPr>
        <p:spPr>
          <a:xfrm>
            <a:off x="638827" y="2911935"/>
            <a:ext cx="5749447" cy="1034129"/>
          </a:xfrm>
          <a:prstGeom prst="rect">
            <a:avLst/>
          </a:prstGeom>
          <a:noFill/>
        </p:spPr>
        <p:txBody>
          <a:bodyPr wrap="square" rtlCol="0">
            <a:spAutoFit/>
          </a:bodyPr>
          <a:lstStyle/>
          <a:p>
            <a:pPr>
              <a:lnSpc>
                <a:spcPct val="90000"/>
              </a:lnSpc>
            </a:pPr>
            <a:r>
              <a:rPr lang="en-US" sz="3600" dirty="0">
                <a:solidFill>
                  <a:schemeClr val="bg1"/>
                </a:solidFill>
              </a:rPr>
              <a:t>2 Corinthians 5:7</a:t>
            </a:r>
          </a:p>
          <a:p>
            <a:pPr>
              <a:lnSpc>
                <a:spcPct val="90000"/>
              </a:lnSpc>
            </a:pPr>
            <a:r>
              <a:rPr lang="en-US" sz="3200" dirty="0">
                <a:solidFill>
                  <a:schemeClr val="bg1"/>
                </a:solidFill>
              </a:rPr>
              <a:t>For we walk by faith, not by sight.</a:t>
            </a:r>
          </a:p>
        </p:txBody>
      </p:sp>
    </p:spTree>
    <p:extLst>
      <p:ext uri="{BB962C8B-B14F-4D97-AF65-F5344CB8AC3E}">
        <p14:creationId xmlns:p14="http://schemas.microsoft.com/office/powerpoint/2010/main" val="3233855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94B74-342B-53DE-4752-368DB1260E4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75C08DD-BFA0-DDC5-C274-33AC0218A2F1}"/>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3B346138-2B5D-D3F4-8BB4-9E82E457B297}"/>
              </a:ext>
            </a:extLst>
          </p:cNvPr>
          <p:cNvSpPr txBox="1"/>
          <p:nvPr/>
        </p:nvSpPr>
        <p:spPr>
          <a:xfrm>
            <a:off x="713983" y="3133534"/>
            <a:ext cx="5135671" cy="590931"/>
          </a:xfrm>
          <a:prstGeom prst="rect">
            <a:avLst/>
          </a:prstGeom>
          <a:noFill/>
        </p:spPr>
        <p:txBody>
          <a:bodyPr wrap="square" rtlCol="0">
            <a:spAutoFit/>
          </a:bodyPr>
          <a:lstStyle/>
          <a:p>
            <a:pPr>
              <a:lnSpc>
                <a:spcPct val="90000"/>
              </a:lnSpc>
            </a:pPr>
            <a:r>
              <a:rPr lang="en-US" sz="3600" b="1" dirty="0">
                <a:solidFill>
                  <a:schemeClr val="bg1"/>
                </a:solidFill>
              </a:rPr>
              <a:t>WHAT FAITH IS</a:t>
            </a:r>
            <a:endParaRPr lang="en-US" sz="3600" dirty="0">
              <a:solidFill>
                <a:schemeClr val="bg1"/>
              </a:solidFill>
            </a:endParaRPr>
          </a:p>
        </p:txBody>
      </p:sp>
    </p:spTree>
    <p:extLst>
      <p:ext uri="{BB962C8B-B14F-4D97-AF65-F5344CB8AC3E}">
        <p14:creationId xmlns:p14="http://schemas.microsoft.com/office/powerpoint/2010/main" val="206042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8F5F0-3963-537E-74EF-596FEA3A644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3691D12-E8F1-CA8C-41A5-195E1A5803F2}"/>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A66AA55-5786-5590-E18B-D111B151C599}"/>
              </a:ext>
            </a:extLst>
          </p:cNvPr>
          <p:cNvSpPr txBox="1"/>
          <p:nvPr/>
        </p:nvSpPr>
        <p:spPr>
          <a:xfrm>
            <a:off x="676405" y="2468737"/>
            <a:ext cx="6037546" cy="1920526"/>
          </a:xfrm>
          <a:prstGeom prst="rect">
            <a:avLst/>
          </a:prstGeom>
          <a:noFill/>
        </p:spPr>
        <p:txBody>
          <a:bodyPr wrap="square" rtlCol="0">
            <a:spAutoFit/>
          </a:bodyPr>
          <a:lstStyle/>
          <a:p>
            <a:pPr>
              <a:lnSpc>
                <a:spcPct val="90000"/>
              </a:lnSpc>
            </a:pPr>
            <a:r>
              <a:rPr lang="en-US" sz="3600" dirty="0">
                <a:solidFill>
                  <a:schemeClr val="bg1"/>
                </a:solidFill>
              </a:rPr>
              <a:t>Hebrews 11:1</a:t>
            </a:r>
          </a:p>
          <a:p>
            <a:pPr>
              <a:lnSpc>
                <a:spcPct val="90000"/>
              </a:lnSpc>
            </a:pPr>
            <a:r>
              <a:rPr lang="en-US" sz="3200" dirty="0">
                <a:solidFill>
                  <a:schemeClr val="bg1"/>
                </a:solidFill>
              </a:rPr>
              <a:t>Now faith is the substance of things hoped for, the evidence of things not seen. </a:t>
            </a:r>
          </a:p>
        </p:txBody>
      </p:sp>
    </p:spTree>
    <p:extLst>
      <p:ext uri="{BB962C8B-B14F-4D97-AF65-F5344CB8AC3E}">
        <p14:creationId xmlns:p14="http://schemas.microsoft.com/office/powerpoint/2010/main" val="2045201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D62BC-8381-22B6-7978-20102451CE5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F183466-68D5-0656-D686-2E0552932276}"/>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DB8718F-BB2A-846E-5AF4-A003746F8DB0}"/>
              </a:ext>
            </a:extLst>
          </p:cNvPr>
          <p:cNvSpPr txBox="1"/>
          <p:nvPr/>
        </p:nvSpPr>
        <p:spPr>
          <a:xfrm>
            <a:off x="701457" y="2884235"/>
            <a:ext cx="5135671" cy="1089529"/>
          </a:xfrm>
          <a:prstGeom prst="rect">
            <a:avLst/>
          </a:prstGeom>
          <a:noFill/>
        </p:spPr>
        <p:txBody>
          <a:bodyPr wrap="square" rtlCol="0">
            <a:spAutoFit/>
          </a:bodyPr>
          <a:lstStyle/>
          <a:p>
            <a:pPr>
              <a:lnSpc>
                <a:spcPct val="90000"/>
              </a:lnSpc>
            </a:pPr>
            <a:r>
              <a:rPr lang="en-US" sz="3600" b="1" dirty="0">
                <a:solidFill>
                  <a:schemeClr val="bg1"/>
                </a:solidFill>
              </a:rPr>
              <a:t>WALKING BY FAITH PLEASES GOD</a:t>
            </a:r>
            <a:endParaRPr lang="en-US" sz="3600" dirty="0">
              <a:solidFill>
                <a:schemeClr val="bg1"/>
              </a:solidFill>
            </a:endParaRPr>
          </a:p>
        </p:txBody>
      </p:sp>
    </p:spTree>
    <p:extLst>
      <p:ext uri="{BB962C8B-B14F-4D97-AF65-F5344CB8AC3E}">
        <p14:creationId xmlns:p14="http://schemas.microsoft.com/office/powerpoint/2010/main" val="310145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2EEF8-99FD-1218-0DD4-DB4C4189C7E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EA3536F-DB0F-9C8F-E5F6-1B223856DD33}"/>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6E5FEE2-2910-6CA6-DF0F-393E478B1E9F}"/>
              </a:ext>
            </a:extLst>
          </p:cNvPr>
          <p:cNvSpPr txBox="1"/>
          <p:nvPr/>
        </p:nvSpPr>
        <p:spPr>
          <a:xfrm>
            <a:off x="496865" y="2025539"/>
            <a:ext cx="6029195" cy="2806922"/>
          </a:xfrm>
          <a:prstGeom prst="rect">
            <a:avLst/>
          </a:prstGeom>
          <a:noFill/>
        </p:spPr>
        <p:txBody>
          <a:bodyPr wrap="square" rtlCol="0">
            <a:spAutoFit/>
          </a:bodyPr>
          <a:lstStyle/>
          <a:p>
            <a:pPr>
              <a:lnSpc>
                <a:spcPct val="90000"/>
              </a:lnSpc>
            </a:pPr>
            <a:r>
              <a:rPr lang="en-US" sz="3600" dirty="0">
                <a:solidFill>
                  <a:schemeClr val="bg1"/>
                </a:solidFill>
              </a:rPr>
              <a:t>Hebrews 11:6</a:t>
            </a:r>
          </a:p>
          <a:p>
            <a:pPr>
              <a:lnSpc>
                <a:spcPct val="90000"/>
              </a:lnSpc>
            </a:pPr>
            <a:r>
              <a:rPr lang="en-US" sz="3200" dirty="0">
                <a:solidFill>
                  <a:schemeClr val="bg1"/>
                </a:solidFill>
              </a:rPr>
              <a:t>But without faith it is impossible to please Him, for he who comes to God must believe that He is, and that He is a rewarder of those who diligently seek Him. </a:t>
            </a:r>
          </a:p>
        </p:txBody>
      </p:sp>
    </p:spTree>
    <p:extLst>
      <p:ext uri="{BB962C8B-B14F-4D97-AF65-F5344CB8AC3E}">
        <p14:creationId xmlns:p14="http://schemas.microsoft.com/office/powerpoint/2010/main" val="9800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DCDFD-D8F5-2B89-707C-433ABF61007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B90738F-30F7-072A-EAD7-F94972F53DF6}"/>
              </a:ext>
            </a:extLst>
          </p:cNvPr>
          <p:cNvPicPr>
            <a:picLocks noChangeAspect="1"/>
          </p:cNvPicPr>
          <p:nvPr/>
        </p:nvPicPr>
        <p:blipFill>
          <a:blip r:embed="rId3">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EF1D3C1-34E0-F3B8-AF6D-7EC9B613FBDC}"/>
              </a:ext>
            </a:extLst>
          </p:cNvPr>
          <p:cNvSpPr txBox="1"/>
          <p:nvPr/>
        </p:nvSpPr>
        <p:spPr>
          <a:xfrm>
            <a:off x="584548" y="2247138"/>
            <a:ext cx="5891408" cy="2363724"/>
          </a:xfrm>
          <a:prstGeom prst="rect">
            <a:avLst/>
          </a:prstGeom>
          <a:noFill/>
        </p:spPr>
        <p:txBody>
          <a:bodyPr wrap="square" rtlCol="0">
            <a:spAutoFit/>
          </a:bodyPr>
          <a:lstStyle/>
          <a:p>
            <a:pPr>
              <a:lnSpc>
                <a:spcPct val="90000"/>
              </a:lnSpc>
            </a:pPr>
            <a:r>
              <a:rPr lang="en-US" sz="3600" dirty="0">
                <a:solidFill>
                  <a:schemeClr val="bg1"/>
                </a:solidFill>
              </a:rPr>
              <a:t>Romans 14:23</a:t>
            </a:r>
          </a:p>
          <a:p>
            <a:pPr>
              <a:lnSpc>
                <a:spcPct val="90000"/>
              </a:lnSpc>
            </a:pPr>
            <a:r>
              <a:rPr lang="en-US" sz="3200" dirty="0">
                <a:solidFill>
                  <a:schemeClr val="bg1"/>
                </a:solidFill>
              </a:rPr>
              <a:t>But he who doubts is condemned if he eats, because he does not eat from faith; for whatever is not from faith is sin. </a:t>
            </a:r>
          </a:p>
        </p:txBody>
      </p:sp>
    </p:spTree>
    <p:extLst>
      <p:ext uri="{BB962C8B-B14F-4D97-AF65-F5344CB8AC3E}">
        <p14:creationId xmlns:p14="http://schemas.microsoft.com/office/powerpoint/2010/main" val="696290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13862</TotalTime>
  <Words>725</Words>
  <Application>Microsoft Macintosh PowerPoint</Application>
  <PresentationFormat>Widescreen</PresentationFormat>
  <Paragraphs>79</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2774</cp:revision>
  <dcterms:created xsi:type="dcterms:W3CDTF">2022-04-28T10:27:37Z</dcterms:created>
  <dcterms:modified xsi:type="dcterms:W3CDTF">2025-06-19T06:07:58Z</dcterms:modified>
</cp:coreProperties>
</file>