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320" r:id="rId2"/>
    <p:sldId id="321" r:id="rId3"/>
    <p:sldId id="322" r:id="rId4"/>
    <p:sldId id="324" r:id="rId5"/>
    <p:sldId id="323" r:id="rId6"/>
    <p:sldId id="325" r:id="rId7"/>
    <p:sldId id="326" r:id="rId8"/>
    <p:sldId id="327" r:id="rId9"/>
    <p:sldId id="328" r:id="rId10"/>
    <p:sldId id="329" r:id="rId11"/>
    <p:sldId id="330" r:id="rId12"/>
    <p:sldId id="331" r:id="rId13"/>
    <p:sldId id="332" r:id="rId14"/>
    <p:sldId id="333" r:id="rId15"/>
    <p:sldId id="334" r:id="rId16"/>
    <p:sldId id="335" r:id="rId17"/>
    <p:sldId id="336" r:id="rId18"/>
    <p:sldId id="337" r:id="rId19"/>
    <p:sldId id="338" r:id="rId20"/>
    <p:sldId id="339" r:id="rId21"/>
    <p:sldId id="340"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1A4450"/>
    <a:srgbClr val="1E4D5B"/>
    <a:srgbClr val="43001C"/>
    <a:srgbClr val="2A0C0E"/>
    <a:srgbClr val="002537"/>
    <a:srgbClr val="0C4F23"/>
    <a:srgbClr val="44001E"/>
    <a:srgbClr val="44001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877" autoAdjust="0"/>
    <p:restoredTop sz="94694"/>
  </p:normalViewPr>
  <p:slideViewPr>
    <p:cSldViewPr snapToGrid="0">
      <p:cViewPr varScale="1">
        <p:scale>
          <a:sx n="117" d="100"/>
          <a:sy n="117" d="100"/>
        </p:scale>
        <p:origin x="112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FD69B5-E336-43FF-BBF2-649EBACD9D22}" type="datetimeFigureOut">
              <a:rPr lang="en-US" smtClean="0"/>
              <a:t>1/31/25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81EEC1-8735-497A-8DAB-B270CF6E1D86}" type="slidenum">
              <a:rPr lang="en-US" smtClean="0"/>
              <a:t>‹#›</a:t>
            </a:fld>
            <a:endParaRPr lang="en-US"/>
          </a:p>
        </p:txBody>
      </p:sp>
    </p:spTree>
    <p:extLst>
      <p:ext uri="{BB962C8B-B14F-4D97-AF65-F5344CB8AC3E}">
        <p14:creationId xmlns:p14="http://schemas.microsoft.com/office/powerpoint/2010/main" val="15620424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FF713-628E-464B-8E51-5C16ACE0F2F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B7743EF-3C0E-4DDE-BB0D-18303CED46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4D59809-8A02-4984-9F86-8070ABF2F6A6}"/>
              </a:ext>
            </a:extLst>
          </p:cNvPr>
          <p:cNvSpPr>
            <a:spLocks noGrp="1"/>
          </p:cNvSpPr>
          <p:nvPr>
            <p:ph type="dt" sz="half" idx="10"/>
          </p:nvPr>
        </p:nvSpPr>
        <p:spPr/>
        <p:txBody>
          <a:bodyPr/>
          <a:lstStyle/>
          <a:p>
            <a:fld id="{6A37264C-6AD2-4681-A800-FAD0AF653D81}" type="datetimeFigureOut">
              <a:rPr lang="en-US" smtClean="0"/>
              <a:t>1/31/25</a:t>
            </a:fld>
            <a:endParaRPr lang="en-US"/>
          </a:p>
        </p:txBody>
      </p:sp>
      <p:sp>
        <p:nvSpPr>
          <p:cNvPr id="5" name="Footer Placeholder 4">
            <a:extLst>
              <a:ext uri="{FF2B5EF4-FFF2-40B4-BE49-F238E27FC236}">
                <a16:creationId xmlns:a16="http://schemas.microsoft.com/office/drawing/2014/main" id="{AB628DE8-2DE2-45EC-AD94-878E3A9163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8C3B14-A904-42B3-97C6-91660F2D46F5}"/>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2313646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FB3C0-F47E-4516-9192-04B604CCAEF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4A29A56-2514-4D1B-934D-FB3D49B5CCE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739ECF-4486-4062-880E-60CC94E33E77}"/>
              </a:ext>
            </a:extLst>
          </p:cNvPr>
          <p:cNvSpPr>
            <a:spLocks noGrp="1"/>
          </p:cNvSpPr>
          <p:nvPr>
            <p:ph type="dt" sz="half" idx="10"/>
          </p:nvPr>
        </p:nvSpPr>
        <p:spPr/>
        <p:txBody>
          <a:bodyPr/>
          <a:lstStyle/>
          <a:p>
            <a:fld id="{6A37264C-6AD2-4681-A800-FAD0AF653D81}" type="datetimeFigureOut">
              <a:rPr lang="en-US" smtClean="0"/>
              <a:t>1/31/25</a:t>
            </a:fld>
            <a:endParaRPr lang="en-US"/>
          </a:p>
        </p:txBody>
      </p:sp>
      <p:sp>
        <p:nvSpPr>
          <p:cNvPr id="5" name="Footer Placeholder 4">
            <a:extLst>
              <a:ext uri="{FF2B5EF4-FFF2-40B4-BE49-F238E27FC236}">
                <a16:creationId xmlns:a16="http://schemas.microsoft.com/office/drawing/2014/main" id="{8E3515B4-9943-4A5B-AF0D-2957724513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928076-29F0-423D-B145-9B85D7B3508D}"/>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22926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1EFE417-7C0C-4092-BE71-C8F1AEC4BB4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DDCFEE1-A434-4935-9F7A-2DFEB0AF6C5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0488BA-3A77-43B4-A3C7-515F58EA7F91}"/>
              </a:ext>
            </a:extLst>
          </p:cNvPr>
          <p:cNvSpPr>
            <a:spLocks noGrp="1"/>
          </p:cNvSpPr>
          <p:nvPr>
            <p:ph type="dt" sz="half" idx="10"/>
          </p:nvPr>
        </p:nvSpPr>
        <p:spPr/>
        <p:txBody>
          <a:bodyPr/>
          <a:lstStyle/>
          <a:p>
            <a:fld id="{6A37264C-6AD2-4681-A800-FAD0AF653D81}" type="datetimeFigureOut">
              <a:rPr lang="en-US" smtClean="0"/>
              <a:t>1/31/25</a:t>
            </a:fld>
            <a:endParaRPr lang="en-US"/>
          </a:p>
        </p:txBody>
      </p:sp>
      <p:sp>
        <p:nvSpPr>
          <p:cNvPr id="5" name="Footer Placeholder 4">
            <a:extLst>
              <a:ext uri="{FF2B5EF4-FFF2-40B4-BE49-F238E27FC236}">
                <a16:creationId xmlns:a16="http://schemas.microsoft.com/office/drawing/2014/main" id="{19D8E1CF-B958-4466-B9AE-D3535782A5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C0F948-441F-469E-BE1D-1DE7B0F998A8}"/>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855474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4AEDD-EAB1-45CF-96DB-68A36015E8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B2491E-CC08-43BF-A945-15D3E1E1FC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958F51-0A55-4B74-9652-9FE2B54B935E}"/>
              </a:ext>
            </a:extLst>
          </p:cNvPr>
          <p:cNvSpPr>
            <a:spLocks noGrp="1"/>
          </p:cNvSpPr>
          <p:nvPr>
            <p:ph type="dt" sz="half" idx="10"/>
          </p:nvPr>
        </p:nvSpPr>
        <p:spPr/>
        <p:txBody>
          <a:bodyPr/>
          <a:lstStyle/>
          <a:p>
            <a:fld id="{6A37264C-6AD2-4681-A800-FAD0AF653D81}" type="datetimeFigureOut">
              <a:rPr lang="en-US" smtClean="0"/>
              <a:t>1/31/25</a:t>
            </a:fld>
            <a:endParaRPr lang="en-US"/>
          </a:p>
        </p:txBody>
      </p:sp>
      <p:sp>
        <p:nvSpPr>
          <p:cNvPr id="5" name="Footer Placeholder 4">
            <a:extLst>
              <a:ext uri="{FF2B5EF4-FFF2-40B4-BE49-F238E27FC236}">
                <a16:creationId xmlns:a16="http://schemas.microsoft.com/office/drawing/2014/main" id="{B6807C44-3516-41E6-9077-8F0386C619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BC07C1-36FF-4274-A1F8-D88934EB10C2}"/>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940955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1F316-5B1A-443D-9365-C36C8179D2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F7A13C4-3DF3-4525-86C4-47477E4EA05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02C1CFB-3B86-487E-A228-5ABF5E691A2F}"/>
              </a:ext>
            </a:extLst>
          </p:cNvPr>
          <p:cNvSpPr>
            <a:spLocks noGrp="1"/>
          </p:cNvSpPr>
          <p:nvPr>
            <p:ph type="dt" sz="half" idx="10"/>
          </p:nvPr>
        </p:nvSpPr>
        <p:spPr/>
        <p:txBody>
          <a:bodyPr/>
          <a:lstStyle/>
          <a:p>
            <a:fld id="{6A37264C-6AD2-4681-A800-FAD0AF653D81}" type="datetimeFigureOut">
              <a:rPr lang="en-US" smtClean="0"/>
              <a:t>1/31/25</a:t>
            </a:fld>
            <a:endParaRPr lang="en-US"/>
          </a:p>
        </p:txBody>
      </p:sp>
      <p:sp>
        <p:nvSpPr>
          <p:cNvPr id="5" name="Footer Placeholder 4">
            <a:extLst>
              <a:ext uri="{FF2B5EF4-FFF2-40B4-BE49-F238E27FC236}">
                <a16:creationId xmlns:a16="http://schemas.microsoft.com/office/drawing/2014/main" id="{5367B9A7-55A8-4706-908C-ECAED49C25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B88BA2-4366-4B9C-BD25-EA392372BF1C}"/>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460860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D9697-31BF-44CE-A6F5-1D3C9254AAF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15A96C-0E9B-4308-807B-B978C569694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F6A10E7-69CB-4AC4-8D62-160D788E867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3AE455A-282E-4D38-BC11-CBF3FD1BB4F2}"/>
              </a:ext>
            </a:extLst>
          </p:cNvPr>
          <p:cNvSpPr>
            <a:spLocks noGrp="1"/>
          </p:cNvSpPr>
          <p:nvPr>
            <p:ph type="dt" sz="half" idx="10"/>
          </p:nvPr>
        </p:nvSpPr>
        <p:spPr/>
        <p:txBody>
          <a:bodyPr/>
          <a:lstStyle/>
          <a:p>
            <a:fld id="{6A37264C-6AD2-4681-A800-FAD0AF653D81}" type="datetimeFigureOut">
              <a:rPr lang="en-US" smtClean="0"/>
              <a:t>1/31/25</a:t>
            </a:fld>
            <a:endParaRPr lang="en-US"/>
          </a:p>
        </p:txBody>
      </p:sp>
      <p:sp>
        <p:nvSpPr>
          <p:cNvPr id="6" name="Footer Placeholder 5">
            <a:extLst>
              <a:ext uri="{FF2B5EF4-FFF2-40B4-BE49-F238E27FC236}">
                <a16:creationId xmlns:a16="http://schemas.microsoft.com/office/drawing/2014/main" id="{CD0CAFCE-598B-4A81-956C-7C78A3A360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75314E-F4EE-40F4-A749-C2853051332C}"/>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3628962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0DF20-2C2F-483A-BC1C-4FC1F027877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608E327-39D7-4611-9B7E-9B7B4981C6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AB5B367-1539-48A3-B668-3F21AC25B65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93DEA46-3E29-41B9-BF8A-0D1A4959F9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C11D7CF-57B2-4CF4-ABD2-87D07F8A5A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2F5E7B8-19DD-4A55-81A9-2D56B2405BE5}"/>
              </a:ext>
            </a:extLst>
          </p:cNvPr>
          <p:cNvSpPr>
            <a:spLocks noGrp="1"/>
          </p:cNvSpPr>
          <p:nvPr>
            <p:ph type="dt" sz="half" idx="10"/>
          </p:nvPr>
        </p:nvSpPr>
        <p:spPr/>
        <p:txBody>
          <a:bodyPr/>
          <a:lstStyle/>
          <a:p>
            <a:fld id="{6A37264C-6AD2-4681-A800-FAD0AF653D81}" type="datetimeFigureOut">
              <a:rPr lang="en-US" smtClean="0"/>
              <a:t>1/31/25</a:t>
            </a:fld>
            <a:endParaRPr lang="en-US"/>
          </a:p>
        </p:txBody>
      </p:sp>
      <p:sp>
        <p:nvSpPr>
          <p:cNvPr id="8" name="Footer Placeholder 7">
            <a:extLst>
              <a:ext uri="{FF2B5EF4-FFF2-40B4-BE49-F238E27FC236}">
                <a16:creationId xmlns:a16="http://schemas.microsoft.com/office/drawing/2014/main" id="{DA355A37-1CC0-49DA-B8AF-7BB15E317BA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EDA2146-EAA2-4A85-BD52-8C9694C28121}"/>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1865089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27871-DDCE-4969-8C87-FCF64B27099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FA65F71-CC1C-4531-B2A4-5566F8C71027}"/>
              </a:ext>
            </a:extLst>
          </p:cNvPr>
          <p:cNvSpPr>
            <a:spLocks noGrp="1"/>
          </p:cNvSpPr>
          <p:nvPr>
            <p:ph type="dt" sz="half" idx="10"/>
          </p:nvPr>
        </p:nvSpPr>
        <p:spPr/>
        <p:txBody>
          <a:bodyPr/>
          <a:lstStyle/>
          <a:p>
            <a:fld id="{6A37264C-6AD2-4681-A800-FAD0AF653D81}" type="datetimeFigureOut">
              <a:rPr lang="en-US" smtClean="0"/>
              <a:t>1/31/25</a:t>
            </a:fld>
            <a:endParaRPr lang="en-US"/>
          </a:p>
        </p:txBody>
      </p:sp>
      <p:sp>
        <p:nvSpPr>
          <p:cNvPr id="4" name="Footer Placeholder 3">
            <a:extLst>
              <a:ext uri="{FF2B5EF4-FFF2-40B4-BE49-F238E27FC236}">
                <a16:creationId xmlns:a16="http://schemas.microsoft.com/office/drawing/2014/main" id="{51ACBA1D-D766-4510-B7A9-B7789B5CBC3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00E832-F209-4EB4-92C2-27854BDB45CC}"/>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3742147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AA2583-F1C2-49EF-9EA3-1358454C87CB}"/>
              </a:ext>
            </a:extLst>
          </p:cNvPr>
          <p:cNvSpPr>
            <a:spLocks noGrp="1"/>
          </p:cNvSpPr>
          <p:nvPr>
            <p:ph type="dt" sz="half" idx="10"/>
          </p:nvPr>
        </p:nvSpPr>
        <p:spPr/>
        <p:txBody>
          <a:bodyPr/>
          <a:lstStyle/>
          <a:p>
            <a:fld id="{6A37264C-6AD2-4681-A800-FAD0AF653D81}" type="datetimeFigureOut">
              <a:rPr lang="en-US" smtClean="0"/>
              <a:t>1/31/25</a:t>
            </a:fld>
            <a:endParaRPr lang="en-US"/>
          </a:p>
        </p:txBody>
      </p:sp>
      <p:sp>
        <p:nvSpPr>
          <p:cNvPr id="3" name="Footer Placeholder 2">
            <a:extLst>
              <a:ext uri="{FF2B5EF4-FFF2-40B4-BE49-F238E27FC236}">
                <a16:creationId xmlns:a16="http://schemas.microsoft.com/office/drawing/2014/main" id="{95CA3847-906B-446D-B0E0-34239134B3C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B72FFC2-FA1D-4FE2-8A0D-E43BB3C5F2AA}"/>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4196667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721ED-A3BD-43E1-B701-187BAFB532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67DD20B-741D-474E-8130-5403C47A168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E33B465-D714-4237-9DBF-06C501B28E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266BB8-EF69-4CB9-87D8-3BE65741B5FE}"/>
              </a:ext>
            </a:extLst>
          </p:cNvPr>
          <p:cNvSpPr>
            <a:spLocks noGrp="1"/>
          </p:cNvSpPr>
          <p:nvPr>
            <p:ph type="dt" sz="half" idx="10"/>
          </p:nvPr>
        </p:nvSpPr>
        <p:spPr/>
        <p:txBody>
          <a:bodyPr/>
          <a:lstStyle/>
          <a:p>
            <a:fld id="{6A37264C-6AD2-4681-A800-FAD0AF653D81}" type="datetimeFigureOut">
              <a:rPr lang="en-US" smtClean="0"/>
              <a:t>1/31/25</a:t>
            </a:fld>
            <a:endParaRPr lang="en-US"/>
          </a:p>
        </p:txBody>
      </p:sp>
      <p:sp>
        <p:nvSpPr>
          <p:cNvPr id="6" name="Footer Placeholder 5">
            <a:extLst>
              <a:ext uri="{FF2B5EF4-FFF2-40B4-BE49-F238E27FC236}">
                <a16:creationId xmlns:a16="http://schemas.microsoft.com/office/drawing/2014/main" id="{A0FC8D68-DDEC-44F8-B31B-8A4478D013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2F3822-FB29-434B-B198-FE4B120FEBD2}"/>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2984780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8D79E-C070-42CC-805C-993C169770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7905739-6D5A-4777-B58D-5E87F70901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1CD3B37-8532-4AFF-8C8B-6E971258F5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2003B4-95E5-4CFA-B039-74F20540769D}"/>
              </a:ext>
            </a:extLst>
          </p:cNvPr>
          <p:cNvSpPr>
            <a:spLocks noGrp="1"/>
          </p:cNvSpPr>
          <p:nvPr>
            <p:ph type="dt" sz="half" idx="10"/>
          </p:nvPr>
        </p:nvSpPr>
        <p:spPr/>
        <p:txBody>
          <a:bodyPr/>
          <a:lstStyle/>
          <a:p>
            <a:fld id="{6A37264C-6AD2-4681-A800-FAD0AF653D81}" type="datetimeFigureOut">
              <a:rPr lang="en-US" smtClean="0"/>
              <a:t>1/31/25</a:t>
            </a:fld>
            <a:endParaRPr lang="en-US"/>
          </a:p>
        </p:txBody>
      </p:sp>
      <p:sp>
        <p:nvSpPr>
          <p:cNvPr id="6" name="Footer Placeholder 5">
            <a:extLst>
              <a:ext uri="{FF2B5EF4-FFF2-40B4-BE49-F238E27FC236}">
                <a16:creationId xmlns:a16="http://schemas.microsoft.com/office/drawing/2014/main" id="{C574BB70-F8A1-41E1-9CAA-EC62D3733F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57529D-55F2-435B-9302-D9A1AA11861C}"/>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3398070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10197D-BAB4-4F7A-B28D-C0FA273966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4708EE8-7BC3-48D4-A38B-AB5FE3FAA7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F1FB71-4AE5-4112-AEA3-3EC8D3B3C6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37264C-6AD2-4681-A800-FAD0AF653D81}" type="datetimeFigureOut">
              <a:rPr lang="en-US" smtClean="0"/>
              <a:t>1/31/25</a:t>
            </a:fld>
            <a:endParaRPr lang="en-US"/>
          </a:p>
        </p:txBody>
      </p:sp>
      <p:sp>
        <p:nvSpPr>
          <p:cNvPr id="5" name="Footer Placeholder 4">
            <a:extLst>
              <a:ext uri="{FF2B5EF4-FFF2-40B4-BE49-F238E27FC236}">
                <a16:creationId xmlns:a16="http://schemas.microsoft.com/office/drawing/2014/main" id="{54F8847C-6665-4002-9A55-08E243D8AE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A7B88D4-A969-4584-A720-A32A42E1B7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7EA3CC-00B6-48EA-A66C-025103EA665C}" type="slidenum">
              <a:rPr lang="en-US" smtClean="0"/>
              <a:t>‹#›</a:t>
            </a:fld>
            <a:endParaRPr lang="en-US"/>
          </a:p>
        </p:txBody>
      </p:sp>
    </p:spTree>
    <p:extLst>
      <p:ext uri="{BB962C8B-B14F-4D97-AF65-F5344CB8AC3E}">
        <p14:creationId xmlns:p14="http://schemas.microsoft.com/office/powerpoint/2010/main" val="29482808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3" name="Picture 2" descr="A hand putting a piece of paper into a hat&#10;&#10;Description automatically generated">
            <a:extLst>
              <a:ext uri="{FF2B5EF4-FFF2-40B4-BE49-F238E27FC236}">
                <a16:creationId xmlns:a16="http://schemas.microsoft.com/office/drawing/2014/main" id="{140D48FC-65CC-92DE-76DE-77A20218495D}"/>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Tree>
    <p:extLst>
      <p:ext uri="{BB962C8B-B14F-4D97-AF65-F5344CB8AC3E}">
        <p14:creationId xmlns:p14="http://schemas.microsoft.com/office/powerpoint/2010/main" val="18440026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erson putting a paper in a pocket&#10;&#10;Description automatically generated">
            <a:extLst>
              <a:ext uri="{FF2B5EF4-FFF2-40B4-BE49-F238E27FC236}">
                <a16:creationId xmlns:a16="http://schemas.microsoft.com/office/drawing/2014/main" id="{2B46DF37-11D2-DE56-6F57-85F2D5998FB3}"/>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C9E0EDB-FB4D-C0ED-F0B5-026116C55BB4}"/>
              </a:ext>
            </a:extLst>
          </p:cNvPr>
          <p:cNvSpPr txBox="1"/>
          <p:nvPr/>
        </p:nvSpPr>
        <p:spPr>
          <a:xfrm>
            <a:off x="558066" y="1582340"/>
            <a:ext cx="6071335" cy="3693319"/>
          </a:xfrm>
          <a:prstGeom prst="rect">
            <a:avLst/>
          </a:prstGeom>
          <a:noFill/>
        </p:spPr>
        <p:txBody>
          <a:bodyPr wrap="square" rtlCol="0">
            <a:spAutoFit/>
          </a:bodyPr>
          <a:lstStyle/>
          <a:p>
            <a:pPr>
              <a:lnSpc>
                <a:spcPct val="90000"/>
              </a:lnSpc>
            </a:pPr>
            <a:r>
              <a:rPr lang="en-IN" sz="3600" dirty="0">
                <a:solidFill>
                  <a:schemeClr val="bg1"/>
                </a:solidFill>
                <a:effectLst/>
                <a:latin typeface="Calibri" panose="020F0502020204030204" pitchFamily="34" charset="0"/>
                <a:cs typeface="Calibri" panose="020F0502020204030204" pitchFamily="34" charset="0"/>
              </a:rPr>
              <a:t>Malachi 3:8-12</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8 "Will a man rob God? Yet you have robbed Me! But you say, 'In what way have we robbed You?' In tithes and offerings. </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9 You are cursed with a curse, For you have robbed Me, Even this whole nation. </a:t>
            </a:r>
          </a:p>
        </p:txBody>
      </p:sp>
    </p:spTree>
    <p:extLst>
      <p:ext uri="{BB962C8B-B14F-4D97-AF65-F5344CB8AC3E}">
        <p14:creationId xmlns:p14="http://schemas.microsoft.com/office/powerpoint/2010/main" val="9186623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erson putting a paper in a pocket&#10;&#10;Description automatically generated">
            <a:extLst>
              <a:ext uri="{FF2B5EF4-FFF2-40B4-BE49-F238E27FC236}">
                <a16:creationId xmlns:a16="http://schemas.microsoft.com/office/drawing/2014/main" id="{2B46DF37-11D2-DE56-6F57-85F2D5998FB3}"/>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C9E0EDB-FB4D-C0ED-F0B5-026116C55BB4}"/>
              </a:ext>
            </a:extLst>
          </p:cNvPr>
          <p:cNvSpPr txBox="1"/>
          <p:nvPr/>
        </p:nvSpPr>
        <p:spPr>
          <a:xfrm>
            <a:off x="373008" y="252746"/>
            <a:ext cx="6789791" cy="6352508"/>
          </a:xfrm>
          <a:prstGeom prst="rect">
            <a:avLst/>
          </a:prstGeom>
          <a:noFill/>
        </p:spPr>
        <p:txBody>
          <a:bodyPr wrap="square" rtlCol="0">
            <a:spAutoFit/>
          </a:bodyPr>
          <a:lstStyle/>
          <a:p>
            <a:pPr>
              <a:lnSpc>
                <a:spcPct val="90000"/>
              </a:lnSpc>
            </a:pPr>
            <a:r>
              <a:rPr lang="en-IN" sz="3600" dirty="0">
                <a:solidFill>
                  <a:schemeClr val="bg1"/>
                </a:solidFill>
                <a:effectLst/>
                <a:latin typeface="Calibri" panose="020F0502020204030204" pitchFamily="34" charset="0"/>
                <a:cs typeface="Calibri" panose="020F0502020204030204" pitchFamily="34" charset="0"/>
              </a:rPr>
              <a:t>Malachi 3:8-12</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10 Bring all the tithes into the storehouse, That there may be food in My house, And try Me now in this," Says the LORD of hosts, "If I will not open for you the windows of heaven And pour out for you such blessing That there will not be room enough to receive it. </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11 "And I will rebuke the devourer for your sakes, So that he will not destroy the fruit of your ground, Nor shall the vine fail to bear fruit for you in the field," Says the LORD of hosts; </a:t>
            </a:r>
          </a:p>
        </p:txBody>
      </p:sp>
    </p:spTree>
    <p:extLst>
      <p:ext uri="{BB962C8B-B14F-4D97-AF65-F5344CB8AC3E}">
        <p14:creationId xmlns:p14="http://schemas.microsoft.com/office/powerpoint/2010/main" val="24229839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erson putting a paper in a pocket&#10;&#10;Description automatically generated">
            <a:extLst>
              <a:ext uri="{FF2B5EF4-FFF2-40B4-BE49-F238E27FC236}">
                <a16:creationId xmlns:a16="http://schemas.microsoft.com/office/drawing/2014/main" id="{2B46DF37-11D2-DE56-6F57-85F2D5998FB3}"/>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C9E0EDB-FB4D-C0ED-F0B5-026116C55BB4}"/>
              </a:ext>
            </a:extLst>
          </p:cNvPr>
          <p:cNvSpPr txBox="1"/>
          <p:nvPr/>
        </p:nvSpPr>
        <p:spPr>
          <a:xfrm>
            <a:off x="525408" y="2468737"/>
            <a:ext cx="6376135" cy="1920526"/>
          </a:xfrm>
          <a:prstGeom prst="rect">
            <a:avLst/>
          </a:prstGeom>
          <a:noFill/>
        </p:spPr>
        <p:txBody>
          <a:bodyPr wrap="square" rtlCol="0">
            <a:spAutoFit/>
          </a:bodyPr>
          <a:lstStyle/>
          <a:p>
            <a:pPr>
              <a:lnSpc>
                <a:spcPct val="90000"/>
              </a:lnSpc>
            </a:pPr>
            <a:r>
              <a:rPr lang="en-IN" sz="3600" dirty="0">
                <a:solidFill>
                  <a:schemeClr val="bg1"/>
                </a:solidFill>
                <a:effectLst/>
                <a:latin typeface="Calibri" panose="020F0502020204030204" pitchFamily="34" charset="0"/>
                <a:cs typeface="Calibri" panose="020F0502020204030204" pitchFamily="34" charset="0"/>
              </a:rPr>
              <a:t>Malachi 3:8-12</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12 And all nations will call you blessed, For you will be a delightful land," Says the LORD of hosts. </a:t>
            </a:r>
          </a:p>
        </p:txBody>
      </p:sp>
    </p:spTree>
    <p:extLst>
      <p:ext uri="{BB962C8B-B14F-4D97-AF65-F5344CB8AC3E}">
        <p14:creationId xmlns:p14="http://schemas.microsoft.com/office/powerpoint/2010/main" val="35584526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erson putting a paper in a pocket&#10;&#10;Description automatically generated">
            <a:extLst>
              <a:ext uri="{FF2B5EF4-FFF2-40B4-BE49-F238E27FC236}">
                <a16:creationId xmlns:a16="http://schemas.microsoft.com/office/drawing/2014/main" id="{2B46DF37-11D2-DE56-6F57-85F2D5998FB3}"/>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C9E0EDB-FB4D-C0ED-F0B5-026116C55BB4}"/>
              </a:ext>
            </a:extLst>
          </p:cNvPr>
          <p:cNvSpPr txBox="1"/>
          <p:nvPr/>
        </p:nvSpPr>
        <p:spPr>
          <a:xfrm>
            <a:off x="634266" y="2884235"/>
            <a:ext cx="6093106" cy="1089529"/>
          </a:xfrm>
          <a:prstGeom prst="rect">
            <a:avLst/>
          </a:prstGeom>
          <a:noFill/>
        </p:spPr>
        <p:txBody>
          <a:bodyPr wrap="square" rtlCol="0">
            <a:spAutoFit/>
          </a:bodyPr>
          <a:lstStyle/>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THE NEW TESTAMENT ON TITHING</a:t>
            </a:r>
            <a:endParaRPr lang="en-IN" sz="3600" dirty="0">
              <a:solidFill>
                <a:schemeClr val="bg1"/>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255530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erson putting a paper in a pocket&#10;&#10;Description automatically generated">
            <a:extLst>
              <a:ext uri="{FF2B5EF4-FFF2-40B4-BE49-F238E27FC236}">
                <a16:creationId xmlns:a16="http://schemas.microsoft.com/office/drawing/2014/main" id="{2B46DF37-11D2-DE56-6F57-85F2D5998FB3}"/>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C9E0EDB-FB4D-C0ED-F0B5-026116C55BB4}"/>
              </a:ext>
            </a:extLst>
          </p:cNvPr>
          <p:cNvSpPr txBox="1"/>
          <p:nvPr/>
        </p:nvSpPr>
        <p:spPr>
          <a:xfrm>
            <a:off x="525408" y="1582340"/>
            <a:ext cx="6376135" cy="3693319"/>
          </a:xfrm>
          <a:prstGeom prst="rect">
            <a:avLst/>
          </a:prstGeom>
          <a:noFill/>
        </p:spPr>
        <p:txBody>
          <a:bodyPr wrap="square" rtlCol="0">
            <a:spAutoFit/>
          </a:bodyPr>
          <a:lstStyle/>
          <a:p>
            <a:pPr>
              <a:lnSpc>
                <a:spcPct val="90000"/>
              </a:lnSpc>
            </a:pPr>
            <a:r>
              <a:rPr lang="en-IN" sz="3600" dirty="0">
                <a:solidFill>
                  <a:schemeClr val="bg1"/>
                </a:solidFill>
                <a:effectLst/>
                <a:latin typeface="Calibri" panose="020F0502020204030204" pitchFamily="34" charset="0"/>
                <a:cs typeface="Calibri" panose="020F0502020204030204" pitchFamily="34" charset="0"/>
              </a:rPr>
              <a:t>Matthew 23:23</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“Woe to you, scribes and Pharisees, hypocrites! For you pay tithe of mint and anise and </a:t>
            </a:r>
            <a:r>
              <a:rPr lang="en-IN" sz="3200" dirty="0" err="1">
                <a:solidFill>
                  <a:schemeClr val="bg1"/>
                </a:solidFill>
                <a:effectLst/>
                <a:latin typeface="Calibri" panose="020F0502020204030204" pitchFamily="34" charset="0"/>
                <a:cs typeface="Calibri" panose="020F0502020204030204" pitchFamily="34" charset="0"/>
              </a:rPr>
              <a:t>cummin</a:t>
            </a:r>
            <a:r>
              <a:rPr lang="en-IN" sz="3200" dirty="0">
                <a:solidFill>
                  <a:schemeClr val="bg1"/>
                </a:solidFill>
                <a:effectLst/>
                <a:latin typeface="Calibri" panose="020F0502020204030204" pitchFamily="34" charset="0"/>
                <a:cs typeface="Calibri" panose="020F0502020204030204" pitchFamily="34" charset="0"/>
              </a:rPr>
              <a:t>, and have neglected the weightier matters of the law: justice and mercy and faith. These you ought to have done, without leaving the others undone.</a:t>
            </a:r>
          </a:p>
        </p:txBody>
      </p:sp>
    </p:spTree>
    <p:extLst>
      <p:ext uri="{BB962C8B-B14F-4D97-AF65-F5344CB8AC3E}">
        <p14:creationId xmlns:p14="http://schemas.microsoft.com/office/powerpoint/2010/main" val="1178371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erson putting a paper in a pocket&#10;&#10;Description automatically generated">
            <a:extLst>
              <a:ext uri="{FF2B5EF4-FFF2-40B4-BE49-F238E27FC236}">
                <a16:creationId xmlns:a16="http://schemas.microsoft.com/office/drawing/2014/main" id="{2B46DF37-11D2-DE56-6F57-85F2D5998FB3}"/>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C9E0EDB-FB4D-C0ED-F0B5-026116C55BB4}"/>
              </a:ext>
            </a:extLst>
          </p:cNvPr>
          <p:cNvSpPr txBox="1"/>
          <p:nvPr/>
        </p:nvSpPr>
        <p:spPr>
          <a:xfrm>
            <a:off x="634266" y="2884235"/>
            <a:ext cx="6093106" cy="1089529"/>
          </a:xfrm>
          <a:prstGeom prst="rect">
            <a:avLst/>
          </a:prstGeom>
          <a:noFill/>
        </p:spPr>
        <p:txBody>
          <a:bodyPr wrap="square" rtlCol="0">
            <a:spAutoFit/>
          </a:bodyPr>
          <a:lstStyle/>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THE ONE WHO LIVES, STILL RECEIVES TITHES</a:t>
            </a:r>
            <a:endParaRPr lang="en-IN" sz="3600" dirty="0">
              <a:solidFill>
                <a:schemeClr val="bg1"/>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723649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erson putting a paper in a pocket&#10;&#10;Description automatically generated">
            <a:extLst>
              <a:ext uri="{FF2B5EF4-FFF2-40B4-BE49-F238E27FC236}">
                <a16:creationId xmlns:a16="http://schemas.microsoft.com/office/drawing/2014/main" id="{2B46DF37-11D2-DE56-6F57-85F2D5998FB3}"/>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C9E0EDB-FB4D-C0ED-F0B5-026116C55BB4}"/>
              </a:ext>
            </a:extLst>
          </p:cNvPr>
          <p:cNvSpPr txBox="1"/>
          <p:nvPr/>
        </p:nvSpPr>
        <p:spPr>
          <a:xfrm>
            <a:off x="492751" y="831226"/>
            <a:ext cx="6376135" cy="5022914"/>
          </a:xfrm>
          <a:prstGeom prst="rect">
            <a:avLst/>
          </a:prstGeom>
          <a:noFill/>
        </p:spPr>
        <p:txBody>
          <a:bodyPr wrap="square" rtlCol="0">
            <a:spAutoFit/>
          </a:bodyPr>
          <a:lstStyle/>
          <a:p>
            <a:pPr>
              <a:lnSpc>
                <a:spcPct val="90000"/>
              </a:lnSpc>
            </a:pPr>
            <a:r>
              <a:rPr lang="en-IN" sz="3600" dirty="0">
                <a:solidFill>
                  <a:schemeClr val="bg1"/>
                </a:solidFill>
                <a:effectLst/>
                <a:latin typeface="Calibri" panose="020F0502020204030204" pitchFamily="34" charset="0"/>
                <a:cs typeface="Calibri" panose="020F0502020204030204" pitchFamily="34" charset="0"/>
              </a:rPr>
              <a:t>Hebrews 7:1-10</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1 For this Melchizedek, king of Salem, priest of the Most High God, who met Abraham returning from the slaughter of the kings and blessed him, </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2 to whom also Abraham gave a tenth part of all, first being translated "king of righteousness," and then also king of Salem, meaning "king of peace," </a:t>
            </a:r>
          </a:p>
        </p:txBody>
      </p:sp>
    </p:spTree>
    <p:extLst>
      <p:ext uri="{BB962C8B-B14F-4D97-AF65-F5344CB8AC3E}">
        <p14:creationId xmlns:p14="http://schemas.microsoft.com/office/powerpoint/2010/main" val="40755348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erson putting a paper in a pocket&#10;&#10;Description automatically generated">
            <a:extLst>
              <a:ext uri="{FF2B5EF4-FFF2-40B4-BE49-F238E27FC236}">
                <a16:creationId xmlns:a16="http://schemas.microsoft.com/office/drawing/2014/main" id="{2B46DF37-11D2-DE56-6F57-85F2D5998FB3}"/>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C9E0EDB-FB4D-C0ED-F0B5-026116C55BB4}"/>
              </a:ext>
            </a:extLst>
          </p:cNvPr>
          <p:cNvSpPr txBox="1"/>
          <p:nvPr/>
        </p:nvSpPr>
        <p:spPr>
          <a:xfrm>
            <a:off x="514522" y="1360741"/>
            <a:ext cx="6376135" cy="4136517"/>
          </a:xfrm>
          <a:prstGeom prst="rect">
            <a:avLst/>
          </a:prstGeom>
          <a:noFill/>
        </p:spPr>
        <p:txBody>
          <a:bodyPr wrap="square" rtlCol="0">
            <a:spAutoFit/>
          </a:bodyPr>
          <a:lstStyle/>
          <a:p>
            <a:pPr>
              <a:lnSpc>
                <a:spcPct val="90000"/>
              </a:lnSpc>
            </a:pPr>
            <a:r>
              <a:rPr lang="en-IN" sz="3600" dirty="0">
                <a:solidFill>
                  <a:schemeClr val="bg1"/>
                </a:solidFill>
                <a:effectLst/>
                <a:latin typeface="Calibri" panose="020F0502020204030204" pitchFamily="34" charset="0"/>
                <a:cs typeface="Calibri" panose="020F0502020204030204" pitchFamily="34" charset="0"/>
              </a:rPr>
              <a:t>Hebrews 7:1-10</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3 without father, without mother, without genealogy, having neither beginning of days nor end of life, but made like the Son of God, remains a priest continually. </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4 Now consider how great this man was, to whom even the patriarch Abraham gave a tenth of the spoils. </a:t>
            </a:r>
          </a:p>
        </p:txBody>
      </p:sp>
    </p:spTree>
    <p:extLst>
      <p:ext uri="{BB962C8B-B14F-4D97-AF65-F5344CB8AC3E}">
        <p14:creationId xmlns:p14="http://schemas.microsoft.com/office/powerpoint/2010/main" val="1271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erson putting a paper in a pocket&#10;&#10;Description automatically generated">
            <a:extLst>
              <a:ext uri="{FF2B5EF4-FFF2-40B4-BE49-F238E27FC236}">
                <a16:creationId xmlns:a16="http://schemas.microsoft.com/office/drawing/2014/main" id="{2B46DF37-11D2-DE56-6F57-85F2D5998FB3}"/>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C9E0EDB-FB4D-C0ED-F0B5-026116C55BB4}"/>
              </a:ext>
            </a:extLst>
          </p:cNvPr>
          <p:cNvSpPr txBox="1"/>
          <p:nvPr/>
        </p:nvSpPr>
        <p:spPr>
          <a:xfrm>
            <a:off x="503636" y="695944"/>
            <a:ext cx="6376135" cy="5466112"/>
          </a:xfrm>
          <a:prstGeom prst="rect">
            <a:avLst/>
          </a:prstGeom>
          <a:noFill/>
        </p:spPr>
        <p:txBody>
          <a:bodyPr wrap="square" rtlCol="0">
            <a:spAutoFit/>
          </a:bodyPr>
          <a:lstStyle/>
          <a:p>
            <a:pPr>
              <a:lnSpc>
                <a:spcPct val="90000"/>
              </a:lnSpc>
            </a:pPr>
            <a:r>
              <a:rPr lang="en-IN" sz="3600" dirty="0">
                <a:solidFill>
                  <a:schemeClr val="bg1"/>
                </a:solidFill>
                <a:effectLst/>
                <a:latin typeface="Calibri" panose="020F0502020204030204" pitchFamily="34" charset="0"/>
                <a:cs typeface="Calibri" panose="020F0502020204030204" pitchFamily="34" charset="0"/>
              </a:rPr>
              <a:t>Hebrews 7:1-10</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5 And indeed those who are of the sons of Levi, who receive the priesthood, have a commandment to receive tithes from the people according to the law, that is, from their brethren, though they have come from the loins of Abraham; </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6 but he whose genealogy is not derived from them received tithes from Abraham and blessed him who had the promises. </a:t>
            </a:r>
          </a:p>
        </p:txBody>
      </p:sp>
    </p:spTree>
    <p:extLst>
      <p:ext uri="{BB962C8B-B14F-4D97-AF65-F5344CB8AC3E}">
        <p14:creationId xmlns:p14="http://schemas.microsoft.com/office/powerpoint/2010/main" val="23791469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erson putting a paper in a pocket&#10;&#10;Description automatically generated">
            <a:extLst>
              <a:ext uri="{FF2B5EF4-FFF2-40B4-BE49-F238E27FC236}">
                <a16:creationId xmlns:a16="http://schemas.microsoft.com/office/drawing/2014/main" id="{2B46DF37-11D2-DE56-6F57-85F2D5998FB3}"/>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C9E0EDB-FB4D-C0ED-F0B5-026116C55BB4}"/>
              </a:ext>
            </a:extLst>
          </p:cNvPr>
          <p:cNvSpPr txBox="1"/>
          <p:nvPr/>
        </p:nvSpPr>
        <p:spPr>
          <a:xfrm>
            <a:off x="558065" y="2025539"/>
            <a:ext cx="6376135" cy="2806922"/>
          </a:xfrm>
          <a:prstGeom prst="rect">
            <a:avLst/>
          </a:prstGeom>
          <a:noFill/>
        </p:spPr>
        <p:txBody>
          <a:bodyPr wrap="square" rtlCol="0">
            <a:spAutoFit/>
          </a:bodyPr>
          <a:lstStyle/>
          <a:p>
            <a:pPr>
              <a:lnSpc>
                <a:spcPct val="90000"/>
              </a:lnSpc>
            </a:pPr>
            <a:r>
              <a:rPr lang="en-IN" sz="3600" dirty="0">
                <a:solidFill>
                  <a:schemeClr val="bg1"/>
                </a:solidFill>
                <a:effectLst/>
                <a:latin typeface="Calibri" panose="020F0502020204030204" pitchFamily="34" charset="0"/>
                <a:cs typeface="Calibri" panose="020F0502020204030204" pitchFamily="34" charset="0"/>
              </a:rPr>
              <a:t>Hebrews 7:1-10</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7 Now beyond all contradiction the lesser is blessed by the better. </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8 Here mortal men receive tithes, but there he receives them, of whom it is witnessed that he lives. </a:t>
            </a:r>
          </a:p>
        </p:txBody>
      </p:sp>
    </p:spTree>
    <p:extLst>
      <p:ext uri="{BB962C8B-B14F-4D97-AF65-F5344CB8AC3E}">
        <p14:creationId xmlns:p14="http://schemas.microsoft.com/office/powerpoint/2010/main" val="974209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4" name="Picture 3" descr="A person putting a paper in a pocket&#10;&#10;Description automatically generated">
            <a:extLst>
              <a:ext uri="{FF2B5EF4-FFF2-40B4-BE49-F238E27FC236}">
                <a16:creationId xmlns:a16="http://schemas.microsoft.com/office/drawing/2014/main" id="{2B46DF37-11D2-DE56-6F57-85F2D5998FB3}"/>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C9E0EDB-FB4D-C0ED-F0B5-026116C55BB4}"/>
              </a:ext>
            </a:extLst>
          </p:cNvPr>
          <p:cNvSpPr txBox="1"/>
          <p:nvPr/>
        </p:nvSpPr>
        <p:spPr>
          <a:xfrm>
            <a:off x="786666" y="3133534"/>
            <a:ext cx="4780344" cy="590931"/>
          </a:xfrm>
          <a:prstGeom prst="rect">
            <a:avLst/>
          </a:prstGeom>
          <a:noFill/>
        </p:spPr>
        <p:txBody>
          <a:bodyPr wrap="square" rtlCol="0">
            <a:spAutoFit/>
          </a:bodyPr>
          <a:lstStyle/>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ABRAHAM</a:t>
            </a:r>
            <a:endParaRPr lang="en-IN" sz="3600" dirty="0">
              <a:solidFill>
                <a:schemeClr val="bg1"/>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474799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erson putting a paper in a pocket&#10;&#10;Description automatically generated">
            <a:extLst>
              <a:ext uri="{FF2B5EF4-FFF2-40B4-BE49-F238E27FC236}">
                <a16:creationId xmlns:a16="http://schemas.microsoft.com/office/drawing/2014/main" id="{2B46DF37-11D2-DE56-6F57-85F2D5998FB3}"/>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C9E0EDB-FB4D-C0ED-F0B5-026116C55BB4}"/>
              </a:ext>
            </a:extLst>
          </p:cNvPr>
          <p:cNvSpPr txBox="1"/>
          <p:nvPr/>
        </p:nvSpPr>
        <p:spPr>
          <a:xfrm>
            <a:off x="568951" y="2025539"/>
            <a:ext cx="5973363" cy="2806922"/>
          </a:xfrm>
          <a:prstGeom prst="rect">
            <a:avLst/>
          </a:prstGeom>
          <a:noFill/>
        </p:spPr>
        <p:txBody>
          <a:bodyPr wrap="square" rtlCol="0">
            <a:spAutoFit/>
          </a:bodyPr>
          <a:lstStyle/>
          <a:p>
            <a:pPr>
              <a:lnSpc>
                <a:spcPct val="90000"/>
              </a:lnSpc>
            </a:pPr>
            <a:r>
              <a:rPr lang="en-IN" sz="3600" dirty="0">
                <a:solidFill>
                  <a:schemeClr val="bg1"/>
                </a:solidFill>
                <a:effectLst/>
                <a:latin typeface="Calibri" panose="020F0502020204030204" pitchFamily="34" charset="0"/>
                <a:cs typeface="Calibri" panose="020F0502020204030204" pitchFamily="34" charset="0"/>
              </a:rPr>
              <a:t>Hebrews 7:1-10</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9 Even Levi, who receives tithes, paid tithes through Abraham, so to speak, </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10 for he was still in the loins of his father when Melchizedek met him. </a:t>
            </a:r>
          </a:p>
        </p:txBody>
      </p:sp>
    </p:spTree>
    <p:extLst>
      <p:ext uri="{BB962C8B-B14F-4D97-AF65-F5344CB8AC3E}">
        <p14:creationId xmlns:p14="http://schemas.microsoft.com/office/powerpoint/2010/main" val="13726341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erson putting a paper in a pocket&#10;&#10;Description automatically generated">
            <a:extLst>
              <a:ext uri="{FF2B5EF4-FFF2-40B4-BE49-F238E27FC236}">
                <a16:creationId xmlns:a16="http://schemas.microsoft.com/office/drawing/2014/main" id="{2B46DF37-11D2-DE56-6F57-85F2D5998FB3}"/>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C9E0EDB-FB4D-C0ED-F0B5-026116C55BB4}"/>
              </a:ext>
            </a:extLst>
          </p:cNvPr>
          <p:cNvSpPr txBox="1"/>
          <p:nvPr/>
        </p:nvSpPr>
        <p:spPr>
          <a:xfrm>
            <a:off x="634266" y="2884235"/>
            <a:ext cx="6093106" cy="1089529"/>
          </a:xfrm>
          <a:prstGeom prst="rect">
            <a:avLst/>
          </a:prstGeom>
          <a:noFill/>
        </p:spPr>
        <p:txBody>
          <a:bodyPr wrap="square" rtlCol="0">
            <a:spAutoFit/>
          </a:bodyPr>
          <a:lstStyle/>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SHOULD NEW TESTAMENT BELIEVERS TITHE?</a:t>
            </a:r>
            <a:endParaRPr lang="en-IN" sz="3600" dirty="0">
              <a:solidFill>
                <a:schemeClr val="bg1"/>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16628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erson putting a paper in a pocket&#10;&#10;Description automatically generated">
            <a:extLst>
              <a:ext uri="{FF2B5EF4-FFF2-40B4-BE49-F238E27FC236}">
                <a16:creationId xmlns:a16="http://schemas.microsoft.com/office/drawing/2014/main" id="{2B46DF37-11D2-DE56-6F57-85F2D5998FB3}"/>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C9E0EDB-FB4D-C0ED-F0B5-026116C55BB4}"/>
              </a:ext>
            </a:extLst>
          </p:cNvPr>
          <p:cNvSpPr txBox="1"/>
          <p:nvPr/>
        </p:nvSpPr>
        <p:spPr>
          <a:xfrm>
            <a:off x="754008" y="2247138"/>
            <a:ext cx="6071335" cy="2363724"/>
          </a:xfrm>
          <a:prstGeom prst="rect">
            <a:avLst/>
          </a:prstGeom>
          <a:noFill/>
        </p:spPr>
        <p:txBody>
          <a:bodyPr wrap="square" rtlCol="0">
            <a:spAutoFit/>
          </a:bodyPr>
          <a:lstStyle/>
          <a:p>
            <a:pPr>
              <a:lnSpc>
                <a:spcPct val="90000"/>
              </a:lnSpc>
            </a:pPr>
            <a:r>
              <a:rPr lang="en-IN" sz="3600" dirty="0">
                <a:solidFill>
                  <a:schemeClr val="bg1"/>
                </a:solidFill>
                <a:effectLst/>
                <a:latin typeface="Calibri" panose="020F0502020204030204" pitchFamily="34" charset="0"/>
                <a:cs typeface="Calibri" panose="020F0502020204030204" pitchFamily="34" charset="0"/>
              </a:rPr>
              <a:t>Genesis 14:20  </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And blessed be God Most High, Who has delivered your enemies into your hand." And he gave him a tithe of all.</a:t>
            </a:r>
          </a:p>
        </p:txBody>
      </p:sp>
    </p:spTree>
    <p:extLst>
      <p:ext uri="{BB962C8B-B14F-4D97-AF65-F5344CB8AC3E}">
        <p14:creationId xmlns:p14="http://schemas.microsoft.com/office/powerpoint/2010/main" val="3171901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erson putting a paper in a pocket&#10;&#10;Description automatically generated">
            <a:extLst>
              <a:ext uri="{FF2B5EF4-FFF2-40B4-BE49-F238E27FC236}">
                <a16:creationId xmlns:a16="http://schemas.microsoft.com/office/drawing/2014/main" id="{2B46DF37-11D2-DE56-6F57-85F2D5998FB3}"/>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C9E0EDB-FB4D-C0ED-F0B5-026116C55BB4}"/>
              </a:ext>
            </a:extLst>
          </p:cNvPr>
          <p:cNvSpPr txBox="1"/>
          <p:nvPr/>
        </p:nvSpPr>
        <p:spPr>
          <a:xfrm>
            <a:off x="786666" y="3133534"/>
            <a:ext cx="4780344" cy="590931"/>
          </a:xfrm>
          <a:prstGeom prst="rect">
            <a:avLst/>
          </a:prstGeom>
          <a:noFill/>
        </p:spPr>
        <p:txBody>
          <a:bodyPr wrap="square" rtlCol="0">
            <a:spAutoFit/>
          </a:bodyPr>
          <a:lstStyle/>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JACOB</a:t>
            </a:r>
            <a:endParaRPr lang="en-IN" sz="3600" dirty="0">
              <a:solidFill>
                <a:schemeClr val="bg1"/>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7272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erson putting a paper in a pocket&#10;&#10;Description automatically generated">
            <a:extLst>
              <a:ext uri="{FF2B5EF4-FFF2-40B4-BE49-F238E27FC236}">
                <a16:creationId xmlns:a16="http://schemas.microsoft.com/office/drawing/2014/main" id="{2B46DF37-11D2-DE56-6F57-85F2D5998FB3}"/>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C9E0EDB-FB4D-C0ED-F0B5-026116C55BB4}"/>
              </a:ext>
            </a:extLst>
          </p:cNvPr>
          <p:cNvSpPr txBox="1"/>
          <p:nvPr/>
        </p:nvSpPr>
        <p:spPr>
          <a:xfrm>
            <a:off x="754008" y="2247138"/>
            <a:ext cx="6071335" cy="2363724"/>
          </a:xfrm>
          <a:prstGeom prst="rect">
            <a:avLst/>
          </a:prstGeom>
          <a:noFill/>
        </p:spPr>
        <p:txBody>
          <a:bodyPr wrap="square" rtlCol="0">
            <a:spAutoFit/>
          </a:bodyPr>
          <a:lstStyle/>
          <a:p>
            <a:pPr>
              <a:lnSpc>
                <a:spcPct val="90000"/>
              </a:lnSpc>
            </a:pPr>
            <a:r>
              <a:rPr lang="en-IN" sz="3600" dirty="0">
                <a:solidFill>
                  <a:schemeClr val="bg1"/>
                </a:solidFill>
                <a:effectLst/>
                <a:latin typeface="Calibri" panose="020F0502020204030204" pitchFamily="34" charset="0"/>
                <a:cs typeface="Calibri" panose="020F0502020204030204" pitchFamily="34" charset="0"/>
              </a:rPr>
              <a:t>Genesis 28:22 </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And this stone which I have set as a pillar shall be God's house, and of all that You give me I will surely give a tenth to You."</a:t>
            </a:r>
          </a:p>
        </p:txBody>
      </p:sp>
    </p:spTree>
    <p:extLst>
      <p:ext uri="{BB962C8B-B14F-4D97-AF65-F5344CB8AC3E}">
        <p14:creationId xmlns:p14="http://schemas.microsoft.com/office/powerpoint/2010/main" val="2259264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erson putting a paper in a pocket&#10;&#10;Description automatically generated">
            <a:extLst>
              <a:ext uri="{FF2B5EF4-FFF2-40B4-BE49-F238E27FC236}">
                <a16:creationId xmlns:a16="http://schemas.microsoft.com/office/drawing/2014/main" id="{2B46DF37-11D2-DE56-6F57-85F2D5998FB3}"/>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C9E0EDB-FB4D-C0ED-F0B5-026116C55BB4}"/>
              </a:ext>
            </a:extLst>
          </p:cNvPr>
          <p:cNvSpPr txBox="1"/>
          <p:nvPr/>
        </p:nvSpPr>
        <p:spPr>
          <a:xfrm>
            <a:off x="666923" y="2884235"/>
            <a:ext cx="5309334" cy="1089529"/>
          </a:xfrm>
          <a:prstGeom prst="rect">
            <a:avLst/>
          </a:prstGeom>
          <a:noFill/>
        </p:spPr>
        <p:txBody>
          <a:bodyPr wrap="square" rtlCol="0">
            <a:spAutoFit/>
          </a:bodyPr>
          <a:lstStyle/>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THE TITHE IS HOLY</a:t>
            </a:r>
            <a:r>
              <a:rPr lang="en-IN" sz="3600" b="0" i="0" dirty="0">
                <a:solidFill>
                  <a:srgbClr val="ECECEC"/>
                </a:solidFill>
                <a:effectLst/>
                <a:latin typeface="Google Sans"/>
              </a:rPr>
              <a:t>—</a:t>
            </a:r>
            <a:r>
              <a:rPr lang="en-IN" sz="3600" b="1" dirty="0">
                <a:solidFill>
                  <a:schemeClr val="bg1"/>
                </a:solidFill>
                <a:effectLst/>
                <a:latin typeface="Calibri" panose="020F0502020204030204" pitchFamily="34" charset="0"/>
                <a:cs typeface="Calibri" panose="020F0502020204030204" pitchFamily="34" charset="0"/>
              </a:rPr>
              <a:t>IT IS THE LORD'S</a:t>
            </a:r>
            <a:endParaRPr lang="en-IN" sz="3600" dirty="0">
              <a:solidFill>
                <a:schemeClr val="bg1"/>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70469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erson putting a paper in a pocket&#10;&#10;Description automatically generated">
            <a:extLst>
              <a:ext uri="{FF2B5EF4-FFF2-40B4-BE49-F238E27FC236}">
                <a16:creationId xmlns:a16="http://schemas.microsoft.com/office/drawing/2014/main" id="{2B46DF37-11D2-DE56-6F57-85F2D5998FB3}"/>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C9E0EDB-FB4D-C0ED-F0B5-026116C55BB4}"/>
              </a:ext>
            </a:extLst>
          </p:cNvPr>
          <p:cNvSpPr txBox="1"/>
          <p:nvPr/>
        </p:nvSpPr>
        <p:spPr>
          <a:xfrm>
            <a:off x="568951" y="1360741"/>
            <a:ext cx="6071335" cy="4136517"/>
          </a:xfrm>
          <a:prstGeom prst="rect">
            <a:avLst/>
          </a:prstGeom>
          <a:noFill/>
        </p:spPr>
        <p:txBody>
          <a:bodyPr wrap="square" rtlCol="0">
            <a:spAutoFit/>
          </a:bodyPr>
          <a:lstStyle/>
          <a:p>
            <a:pPr>
              <a:lnSpc>
                <a:spcPct val="90000"/>
              </a:lnSpc>
            </a:pPr>
            <a:r>
              <a:rPr lang="en-IN" sz="3600" dirty="0">
                <a:solidFill>
                  <a:schemeClr val="bg1"/>
                </a:solidFill>
                <a:effectLst/>
                <a:latin typeface="Calibri" panose="020F0502020204030204" pitchFamily="34" charset="0"/>
                <a:cs typeface="Calibri" panose="020F0502020204030204" pitchFamily="34" charset="0"/>
              </a:rPr>
              <a:t>Leviticus 27:30,32</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30 And all the tithe of the land, whether of the seed of the land or of the fruit of the tree, is the LORD's. It is holy to the LORD.</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32 And concerning the tithe of the herd or the flock, of whatever passes under the rod, the tenth one shall be holy to the LORD.</a:t>
            </a:r>
          </a:p>
        </p:txBody>
      </p:sp>
    </p:spTree>
    <p:extLst>
      <p:ext uri="{BB962C8B-B14F-4D97-AF65-F5344CB8AC3E}">
        <p14:creationId xmlns:p14="http://schemas.microsoft.com/office/powerpoint/2010/main" val="28921609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erson putting a paper in a pocket&#10;&#10;Description automatically generated">
            <a:extLst>
              <a:ext uri="{FF2B5EF4-FFF2-40B4-BE49-F238E27FC236}">
                <a16:creationId xmlns:a16="http://schemas.microsoft.com/office/drawing/2014/main" id="{2B46DF37-11D2-DE56-6F57-85F2D5998FB3}"/>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C9E0EDB-FB4D-C0ED-F0B5-026116C55BB4}"/>
              </a:ext>
            </a:extLst>
          </p:cNvPr>
          <p:cNvSpPr txBox="1"/>
          <p:nvPr/>
        </p:nvSpPr>
        <p:spPr>
          <a:xfrm>
            <a:off x="634266" y="2884235"/>
            <a:ext cx="6093106" cy="1089529"/>
          </a:xfrm>
          <a:prstGeom prst="rect">
            <a:avLst/>
          </a:prstGeom>
          <a:noFill/>
        </p:spPr>
        <p:txBody>
          <a:bodyPr wrap="square" rtlCol="0">
            <a:spAutoFit/>
          </a:bodyPr>
          <a:lstStyle/>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THE PRACTICE OF TITHING UNDER THE OLD COVENANT</a:t>
            </a:r>
            <a:endParaRPr lang="en-IN" sz="3600" dirty="0">
              <a:solidFill>
                <a:schemeClr val="bg1"/>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229732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erson putting a paper in a pocket&#10;&#10;Description automatically generated">
            <a:extLst>
              <a:ext uri="{FF2B5EF4-FFF2-40B4-BE49-F238E27FC236}">
                <a16:creationId xmlns:a16="http://schemas.microsoft.com/office/drawing/2014/main" id="{2B46DF37-11D2-DE56-6F57-85F2D5998FB3}"/>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C9E0EDB-FB4D-C0ED-F0B5-026116C55BB4}"/>
              </a:ext>
            </a:extLst>
          </p:cNvPr>
          <p:cNvSpPr txBox="1"/>
          <p:nvPr/>
        </p:nvSpPr>
        <p:spPr>
          <a:xfrm>
            <a:off x="634266" y="2884235"/>
            <a:ext cx="6093106" cy="1089529"/>
          </a:xfrm>
          <a:prstGeom prst="rect">
            <a:avLst/>
          </a:prstGeom>
          <a:noFill/>
        </p:spPr>
        <p:txBody>
          <a:bodyPr wrap="square" rtlCol="0">
            <a:spAutoFit/>
          </a:bodyPr>
          <a:lstStyle/>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THE PURPOSE AND BLESSINGS OF TITHING</a:t>
            </a:r>
            <a:endParaRPr lang="en-IN" sz="3600" dirty="0">
              <a:solidFill>
                <a:schemeClr val="bg1"/>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323457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12906</TotalTime>
  <Words>673</Words>
  <Application>Microsoft Macintosh PowerPoint</Application>
  <PresentationFormat>Widescreen</PresentationFormat>
  <Paragraphs>40</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Google Sans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Graphic Designer</dc:creator>
  <cp:lastModifiedBy>APCWO Media License</cp:lastModifiedBy>
  <cp:revision>2386</cp:revision>
  <dcterms:created xsi:type="dcterms:W3CDTF">2022-04-28T10:27:37Z</dcterms:created>
  <dcterms:modified xsi:type="dcterms:W3CDTF">2025-01-31T06:04:33Z</dcterms:modified>
</cp:coreProperties>
</file>