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3"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4450"/>
    <a:srgbClr val="1E4D5B"/>
    <a:srgbClr val="43001C"/>
    <a:srgbClr val="2A0C0E"/>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694"/>
  </p:normalViewPr>
  <p:slideViewPr>
    <p:cSldViewPr snapToGrid="0">
      <p:cViewPr varScale="1">
        <p:scale>
          <a:sx n="117" d="100"/>
          <a:sy n="117" d="100"/>
        </p:scale>
        <p:origin x="1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10/18/24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1038313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10/18/24</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10/18/24</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10/18/24</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10/18/24</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10/18/24</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10/18/24</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10/18/24</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10/18/24</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10/18/24</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10/18/24</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10/18/24</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10/18/24</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 name="Rectangle 16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hourglass with sand in it&#10;&#10;Description automatically generated">
            <a:extLst>
              <a:ext uri="{FF2B5EF4-FFF2-40B4-BE49-F238E27FC236}">
                <a16:creationId xmlns:a16="http://schemas.microsoft.com/office/drawing/2014/main" id="{11018E74-6691-B5F6-1AB2-1C826C0EB043}"/>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780444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spear&#10;&#10;Description automatically generated">
            <a:extLst>
              <a:ext uri="{FF2B5EF4-FFF2-40B4-BE49-F238E27FC236}">
                <a16:creationId xmlns:a16="http://schemas.microsoft.com/office/drawing/2014/main" id="{33673399-25AB-07DD-3A49-A2DD9FB01C4F}"/>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D7518CDF-CA57-EAD1-29AE-2C2818F5A6AF}"/>
              </a:ext>
            </a:extLst>
          </p:cNvPr>
          <p:cNvSpPr txBox="1"/>
          <p:nvPr/>
        </p:nvSpPr>
        <p:spPr>
          <a:xfrm>
            <a:off x="583417" y="2385637"/>
            <a:ext cx="7297839" cy="2086725"/>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About 14 years of preparation from the time of his “calling” by the prophet Samuel to when he was “commissioned” to step into his call.</a:t>
            </a:r>
          </a:p>
        </p:txBody>
      </p:sp>
    </p:spTree>
    <p:extLst>
      <p:ext uri="{BB962C8B-B14F-4D97-AF65-F5344CB8AC3E}">
        <p14:creationId xmlns:p14="http://schemas.microsoft.com/office/powerpoint/2010/main" val="3036763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spear&#10;&#10;Description automatically generated">
            <a:extLst>
              <a:ext uri="{FF2B5EF4-FFF2-40B4-BE49-F238E27FC236}">
                <a16:creationId xmlns:a16="http://schemas.microsoft.com/office/drawing/2014/main" id="{33673399-25AB-07DD-3A49-A2DD9FB01C4F}"/>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96B17F52-7390-7161-F717-E8754D627845}"/>
              </a:ext>
            </a:extLst>
          </p:cNvPr>
          <p:cNvSpPr txBox="1"/>
          <p:nvPr/>
        </p:nvSpPr>
        <p:spPr>
          <a:xfrm>
            <a:off x="616075" y="2385637"/>
            <a:ext cx="7058354" cy="2086725"/>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Key Insights from David's Waiting:</a:t>
            </a:r>
          </a:p>
          <a:p>
            <a:pPr>
              <a:lnSpc>
                <a:spcPct val="90000"/>
              </a:lnSpc>
            </a:pPr>
            <a:r>
              <a:rPr lang="en-US" sz="3600" b="1" dirty="0">
                <a:solidFill>
                  <a:schemeClr val="bg1"/>
                </a:solidFill>
                <a:latin typeface="Calibri" panose="020F0502020204030204" pitchFamily="34" charset="0"/>
                <a:cs typeface="Calibri" panose="020F0502020204030204" pitchFamily="34" charset="0"/>
              </a:rPr>
              <a:t>1. Anointing and Reality </a:t>
            </a:r>
          </a:p>
          <a:p>
            <a:pPr>
              <a:lnSpc>
                <a:spcPct val="90000"/>
              </a:lnSpc>
            </a:pPr>
            <a:r>
              <a:rPr lang="en-US" sz="3600" b="1" dirty="0">
                <a:solidFill>
                  <a:schemeClr val="bg1"/>
                </a:solidFill>
                <a:latin typeface="Calibri" panose="020F0502020204030204" pitchFamily="34" charset="0"/>
                <a:cs typeface="Calibri" panose="020F0502020204030204" pitchFamily="34" charset="0"/>
              </a:rPr>
              <a:t>2. Courage in Adversity </a:t>
            </a:r>
          </a:p>
          <a:p>
            <a:pPr>
              <a:lnSpc>
                <a:spcPct val="90000"/>
              </a:lnSpc>
            </a:pPr>
            <a:r>
              <a:rPr lang="en-US" sz="3600" b="1" dirty="0">
                <a:solidFill>
                  <a:schemeClr val="bg1"/>
                </a:solidFill>
                <a:latin typeface="Calibri" panose="020F0502020204030204" pitchFamily="34" charset="0"/>
                <a:cs typeface="Calibri" panose="020F0502020204030204" pitchFamily="34" charset="0"/>
              </a:rPr>
              <a:t>3. Development of Character</a:t>
            </a:r>
          </a:p>
        </p:txBody>
      </p:sp>
    </p:spTree>
    <p:extLst>
      <p:ext uri="{BB962C8B-B14F-4D97-AF65-F5344CB8AC3E}">
        <p14:creationId xmlns:p14="http://schemas.microsoft.com/office/powerpoint/2010/main" val="3072210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lying on the ground&#10;&#10;Description automatically generated">
            <a:extLst>
              <a:ext uri="{FF2B5EF4-FFF2-40B4-BE49-F238E27FC236}">
                <a16:creationId xmlns:a16="http://schemas.microsoft.com/office/drawing/2014/main" id="{F6EE76F2-B99B-746C-645C-D6501AFF9C4B}"/>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FAC5799-028B-B004-6DAA-914CACDC590D}"/>
              </a:ext>
            </a:extLst>
          </p:cNvPr>
          <p:cNvSpPr txBox="1"/>
          <p:nvPr/>
        </p:nvSpPr>
        <p:spPr>
          <a:xfrm>
            <a:off x="659617" y="3133534"/>
            <a:ext cx="705835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Paul</a:t>
            </a:r>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9704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lying on the ground&#10;&#10;Description automatically generated">
            <a:extLst>
              <a:ext uri="{FF2B5EF4-FFF2-40B4-BE49-F238E27FC236}">
                <a16:creationId xmlns:a16="http://schemas.microsoft.com/office/drawing/2014/main" id="{F6EE76F2-B99B-746C-645C-D6501AFF9C4B}"/>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DF5C086-722F-BDAC-6316-022E0BD1F50F}"/>
              </a:ext>
            </a:extLst>
          </p:cNvPr>
          <p:cNvSpPr txBox="1"/>
          <p:nvPr/>
        </p:nvSpPr>
        <p:spPr>
          <a:xfrm>
            <a:off x="485445" y="2634936"/>
            <a:ext cx="6786211"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About 17 years after his encounter with the Lord that Paul stepped into his apostolic ministry.</a:t>
            </a:r>
          </a:p>
        </p:txBody>
      </p:sp>
    </p:spTree>
    <p:extLst>
      <p:ext uri="{BB962C8B-B14F-4D97-AF65-F5344CB8AC3E}">
        <p14:creationId xmlns:p14="http://schemas.microsoft.com/office/powerpoint/2010/main" val="3806278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lying on the ground&#10;&#10;Description automatically generated">
            <a:extLst>
              <a:ext uri="{FF2B5EF4-FFF2-40B4-BE49-F238E27FC236}">
                <a16:creationId xmlns:a16="http://schemas.microsoft.com/office/drawing/2014/main" id="{F6EE76F2-B99B-746C-645C-D6501AFF9C4B}"/>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06BE4530-BE8D-2A4D-ABE5-F8F4659C0B2F}"/>
              </a:ext>
            </a:extLst>
          </p:cNvPr>
          <p:cNvSpPr txBox="1"/>
          <p:nvPr/>
        </p:nvSpPr>
        <p:spPr>
          <a:xfrm>
            <a:off x="605189" y="2385637"/>
            <a:ext cx="7058354" cy="2086725"/>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Key Insights from Paul’s Waiting:</a:t>
            </a:r>
          </a:p>
          <a:p>
            <a:pPr>
              <a:lnSpc>
                <a:spcPct val="90000"/>
              </a:lnSpc>
            </a:pPr>
            <a:r>
              <a:rPr lang="en-US" sz="3600" b="1" dirty="0">
                <a:solidFill>
                  <a:schemeClr val="bg1"/>
                </a:solidFill>
                <a:latin typeface="Calibri" panose="020F0502020204030204" pitchFamily="34" charset="0"/>
                <a:cs typeface="Calibri" panose="020F0502020204030204" pitchFamily="34" charset="0"/>
              </a:rPr>
              <a:t>1. The Call and Preparation</a:t>
            </a:r>
          </a:p>
          <a:p>
            <a:pPr>
              <a:lnSpc>
                <a:spcPct val="90000"/>
              </a:lnSpc>
            </a:pPr>
            <a:r>
              <a:rPr lang="en-US" sz="3600" b="1" dirty="0">
                <a:solidFill>
                  <a:schemeClr val="bg1"/>
                </a:solidFill>
                <a:latin typeface="Calibri" panose="020F0502020204030204" pitchFamily="34" charset="0"/>
                <a:cs typeface="Calibri" panose="020F0502020204030204" pitchFamily="34" charset="0"/>
              </a:rPr>
              <a:t>2. Seeking God’s Guidance </a:t>
            </a:r>
          </a:p>
          <a:p>
            <a:pPr>
              <a:lnSpc>
                <a:spcPct val="90000"/>
              </a:lnSpc>
            </a:pPr>
            <a:r>
              <a:rPr lang="en-US" sz="3600" b="1" dirty="0">
                <a:solidFill>
                  <a:schemeClr val="bg1"/>
                </a:solidFill>
                <a:latin typeface="Calibri" panose="020F0502020204030204" pitchFamily="34" charset="0"/>
                <a:cs typeface="Calibri" panose="020F0502020204030204" pitchFamily="34" charset="0"/>
              </a:rPr>
              <a:t>3. Perseverance in Trials </a:t>
            </a:r>
          </a:p>
        </p:txBody>
      </p:sp>
    </p:spTree>
    <p:extLst>
      <p:ext uri="{BB962C8B-B14F-4D97-AF65-F5344CB8AC3E}">
        <p14:creationId xmlns:p14="http://schemas.microsoft.com/office/powerpoint/2010/main" val="1129774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working on a woodworking machine&#10;&#10;Description automatically generated">
            <a:extLst>
              <a:ext uri="{FF2B5EF4-FFF2-40B4-BE49-F238E27FC236}">
                <a16:creationId xmlns:a16="http://schemas.microsoft.com/office/drawing/2014/main" id="{BAE5F8AA-651B-91D6-28A8-FD2E380AD600}"/>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59276228-A74B-4B79-E9B1-14C333BB695A}"/>
              </a:ext>
            </a:extLst>
          </p:cNvPr>
          <p:cNvSpPr txBox="1"/>
          <p:nvPr/>
        </p:nvSpPr>
        <p:spPr>
          <a:xfrm>
            <a:off x="659617" y="3133534"/>
            <a:ext cx="705835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Jesus</a:t>
            </a:r>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2565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orking on a woodworking machine&#10;&#10;Description automatically generated">
            <a:extLst>
              <a:ext uri="{FF2B5EF4-FFF2-40B4-BE49-F238E27FC236}">
                <a16:creationId xmlns:a16="http://schemas.microsoft.com/office/drawing/2014/main" id="{BAE5F8AA-651B-91D6-28A8-FD2E380AD600}"/>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A94B127F-2E1F-DA34-0B6F-3D8DECA7FE3A}"/>
              </a:ext>
            </a:extLst>
          </p:cNvPr>
          <p:cNvSpPr txBox="1"/>
          <p:nvPr/>
        </p:nvSpPr>
        <p:spPr>
          <a:xfrm>
            <a:off x="463674" y="2136338"/>
            <a:ext cx="6350784" cy="2585323"/>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Jesus only began His ministry at age 30 demonstrating how even He, the Son of God, engaged in moments of patience and reliance on divine timing.</a:t>
            </a:r>
          </a:p>
        </p:txBody>
      </p:sp>
    </p:spTree>
    <p:extLst>
      <p:ext uri="{BB962C8B-B14F-4D97-AF65-F5344CB8AC3E}">
        <p14:creationId xmlns:p14="http://schemas.microsoft.com/office/powerpoint/2010/main" val="1473876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ourglass with sand running through it&#10;&#10;Description automatically generated">
            <a:extLst>
              <a:ext uri="{FF2B5EF4-FFF2-40B4-BE49-F238E27FC236}">
                <a16:creationId xmlns:a16="http://schemas.microsoft.com/office/drawing/2014/main" id="{B935A89D-A2A1-3428-E7CD-05571C9FF397}"/>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7F10FC22-A8A3-9E03-C63D-7F3EFA8DD872}"/>
              </a:ext>
            </a:extLst>
          </p:cNvPr>
          <p:cNvSpPr txBox="1"/>
          <p:nvPr/>
        </p:nvSpPr>
        <p:spPr>
          <a:xfrm>
            <a:off x="659618" y="2884235"/>
            <a:ext cx="5741182"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Why does God require that we wait? </a:t>
            </a:r>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15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ourglass with sand running through it&#10;&#10;Description automatically generated">
            <a:extLst>
              <a:ext uri="{FF2B5EF4-FFF2-40B4-BE49-F238E27FC236}">
                <a16:creationId xmlns:a16="http://schemas.microsoft.com/office/drawing/2014/main" id="{B935A89D-A2A1-3428-E7CD-05571C9FF397}"/>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7F10FC22-A8A3-9E03-C63D-7F3EFA8DD872}"/>
              </a:ext>
            </a:extLst>
          </p:cNvPr>
          <p:cNvSpPr txBox="1"/>
          <p:nvPr/>
        </p:nvSpPr>
        <p:spPr>
          <a:xfrm>
            <a:off x="572532" y="2302538"/>
            <a:ext cx="6252811" cy="2252924"/>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To receive His clear direction</a:t>
            </a:r>
          </a:p>
          <a:p>
            <a:pPr>
              <a:lnSpc>
                <a:spcPct val="50000"/>
              </a:lnSpc>
            </a:pPr>
            <a:endParaRPr lang="en-IN" sz="3600" b="1" dirty="0">
              <a:solidFill>
                <a:schemeClr val="bg1"/>
              </a:solidFill>
              <a:latin typeface="Calibri" panose="020F0502020204030204" pitchFamily="34" charset="0"/>
              <a:cs typeface="Calibri" panose="020F0502020204030204" pitchFamily="34" charset="0"/>
            </a:endParaRPr>
          </a:p>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119:105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Your word is a lamp to my feet And a light to my path.</a:t>
            </a: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8299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ourglass with sand running through it&#10;&#10;Description automatically generated">
            <a:extLst>
              <a:ext uri="{FF2B5EF4-FFF2-40B4-BE49-F238E27FC236}">
                <a16:creationId xmlns:a16="http://schemas.microsoft.com/office/drawing/2014/main" id="{B935A89D-A2A1-3428-E7CD-05571C9FF397}"/>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7F10FC22-A8A3-9E03-C63D-7F3EFA8DD872}"/>
              </a:ext>
            </a:extLst>
          </p:cNvPr>
          <p:cNvSpPr txBox="1"/>
          <p:nvPr/>
        </p:nvSpPr>
        <p:spPr>
          <a:xfrm>
            <a:off x="594303" y="1831639"/>
            <a:ext cx="6252811" cy="319472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 To keep us in step with His timing </a:t>
            </a:r>
          </a:p>
          <a:p>
            <a:pPr>
              <a:lnSpc>
                <a:spcPct val="50000"/>
              </a:lnSpc>
            </a:pPr>
            <a:endParaRPr lang="en-IN" sz="3600" b="1" dirty="0">
              <a:solidFill>
                <a:schemeClr val="bg1"/>
              </a:solidFill>
              <a:latin typeface="Calibri" panose="020F0502020204030204" pitchFamily="34" charset="0"/>
              <a:cs typeface="Calibri" panose="020F0502020204030204" pitchFamily="34" charset="0"/>
            </a:endParaRPr>
          </a:p>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32:8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I will instruct you and teach you in the way you should go; I will counsel you with my eye upon you.</a:t>
            </a: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4376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ourglass with sand running through it&#10;&#10;Description automatically generated">
            <a:extLst>
              <a:ext uri="{FF2B5EF4-FFF2-40B4-BE49-F238E27FC236}">
                <a16:creationId xmlns:a16="http://schemas.microsoft.com/office/drawing/2014/main" id="{B935A89D-A2A1-3428-E7CD-05571C9FF397}"/>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DBFE12A-F267-DD9F-A990-37FD3C7CA78D}"/>
              </a:ext>
            </a:extLst>
          </p:cNvPr>
          <p:cNvSpPr txBox="1"/>
          <p:nvPr/>
        </p:nvSpPr>
        <p:spPr>
          <a:xfrm>
            <a:off x="528989" y="1114520"/>
            <a:ext cx="6644695"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27:14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Wait for the Lord; be strong, and let your heart take courage; wait for the LORD!</a:t>
            </a:r>
          </a:p>
          <a:p>
            <a:pPr>
              <a:lnSpc>
                <a:spcPct val="90000"/>
              </a:lnSpc>
            </a:pPr>
            <a:endParaRPr lang="en-IN" sz="3200" dirty="0">
              <a:solidFill>
                <a:schemeClr val="bg1"/>
              </a:solidFill>
              <a:latin typeface="Calibri" panose="020F0502020204030204" pitchFamily="34" charset="0"/>
              <a:cs typeface="Calibri" panose="020F0502020204030204" pitchFamily="34" charset="0"/>
            </a:endParaRP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Psalm 33:20,21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20 Our soul waits for the Lord; He is our help and our shield.</a:t>
            </a:r>
          </a:p>
          <a:p>
            <a:pPr>
              <a:lnSpc>
                <a:spcPct val="90000"/>
              </a:lnSpc>
            </a:pPr>
            <a:r>
              <a:rPr lang="en-IN" sz="3200" dirty="0">
                <a:solidFill>
                  <a:schemeClr val="bg1"/>
                </a:solidFill>
                <a:latin typeface="Calibri" panose="020F0502020204030204" pitchFamily="34" charset="0"/>
                <a:cs typeface="Calibri" panose="020F0502020204030204" pitchFamily="34" charset="0"/>
              </a:rPr>
              <a:t>21 For our heart is glad in Him, because we trust in his holy name.</a:t>
            </a:r>
          </a:p>
        </p:txBody>
      </p:sp>
    </p:spTree>
    <p:extLst>
      <p:ext uri="{BB962C8B-B14F-4D97-AF65-F5344CB8AC3E}">
        <p14:creationId xmlns:p14="http://schemas.microsoft.com/office/powerpoint/2010/main" val="358214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ourglass with sand running through it&#10;&#10;Description automatically generated">
            <a:extLst>
              <a:ext uri="{FF2B5EF4-FFF2-40B4-BE49-F238E27FC236}">
                <a16:creationId xmlns:a16="http://schemas.microsoft.com/office/drawing/2014/main" id="{B935A89D-A2A1-3428-E7CD-05571C9FF397}"/>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7F10FC22-A8A3-9E03-C63D-7F3EFA8DD872}"/>
              </a:ext>
            </a:extLst>
          </p:cNvPr>
          <p:cNvSpPr txBox="1"/>
          <p:nvPr/>
        </p:nvSpPr>
        <p:spPr>
          <a:xfrm>
            <a:off x="594303" y="1859339"/>
            <a:ext cx="6252811" cy="313932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3. To test our faith</a:t>
            </a:r>
          </a:p>
          <a:p>
            <a:pPr>
              <a:lnSpc>
                <a:spcPct val="50000"/>
              </a:lnSpc>
            </a:pPr>
            <a:endParaRPr lang="en-IN" sz="3600" b="1" dirty="0">
              <a:solidFill>
                <a:schemeClr val="bg1"/>
              </a:solidFill>
              <a:latin typeface="Calibri" panose="020F0502020204030204" pitchFamily="34" charset="0"/>
              <a:cs typeface="Calibri" panose="020F0502020204030204" pitchFamily="34" charset="0"/>
            </a:endParaRPr>
          </a:p>
          <a:p>
            <a:pPr>
              <a:lnSpc>
                <a:spcPct val="90000"/>
              </a:lnSpc>
            </a:pPr>
            <a:r>
              <a:rPr lang="en-IN" sz="3600" dirty="0">
                <a:solidFill>
                  <a:schemeClr val="bg1"/>
                </a:solidFill>
                <a:effectLst/>
                <a:latin typeface="Calibri" panose="020F0502020204030204" pitchFamily="34" charset="0"/>
                <a:cs typeface="Calibri" panose="020F0502020204030204" pitchFamily="34" charset="0"/>
              </a:rPr>
              <a:t>James 1:2,3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 My brethren, count it all joy when you fall into various trials, </a:t>
            </a:r>
          </a:p>
          <a:p>
            <a:pPr>
              <a:lnSpc>
                <a:spcPct val="90000"/>
              </a:lnSpc>
            </a:pPr>
            <a:r>
              <a:rPr lang="en-IN" sz="3200" dirty="0">
                <a:solidFill>
                  <a:schemeClr val="bg1"/>
                </a:solidFill>
                <a:latin typeface="Calibri" panose="020F0502020204030204" pitchFamily="34" charset="0"/>
                <a:cs typeface="Calibri" panose="020F0502020204030204" pitchFamily="34" charset="0"/>
              </a:rPr>
              <a:t>3 </a:t>
            </a:r>
            <a:r>
              <a:rPr lang="en-IN" sz="3200" dirty="0">
                <a:solidFill>
                  <a:schemeClr val="bg1"/>
                </a:solidFill>
                <a:effectLst/>
                <a:latin typeface="Calibri" panose="020F0502020204030204" pitchFamily="34" charset="0"/>
                <a:cs typeface="Calibri" panose="020F0502020204030204" pitchFamily="34" charset="0"/>
              </a:rPr>
              <a:t>knowing that the testing of your faith produces patience.</a:t>
            </a: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6217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ourglass with sand running through it&#10;&#10;Description automatically generated">
            <a:extLst>
              <a:ext uri="{FF2B5EF4-FFF2-40B4-BE49-F238E27FC236}">
                <a16:creationId xmlns:a16="http://schemas.microsoft.com/office/drawing/2014/main" id="{B935A89D-A2A1-3428-E7CD-05571C9FF397}"/>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7F10FC22-A8A3-9E03-C63D-7F3EFA8DD872}"/>
              </a:ext>
            </a:extLst>
          </p:cNvPr>
          <p:cNvSpPr txBox="1"/>
          <p:nvPr/>
        </p:nvSpPr>
        <p:spPr>
          <a:xfrm>
            <a:off x="605189" y="1637740"/>
            <a:ext cx="6100411" cy="358251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4. To strengthen our faith</a:t>
            </a:r>
          </a:p>
          <a:p>
            <a:pPr>
              <a:lnSpc>
                <a:spcPct val="50000"/>
              </a:lnSpc>
            </a:pPr>
            <a:endParaRPr lang="en-IN" sz="3600" b="1" dirty="0">
              <a:solidFill>
                <a:schemeClr val="bg1"/>
              </a:solidFill>
              <a:latin typeface="Calibri" panose="020F0502020204030204" pitchFamily="34" charset="0"/>
              <a:cs typeface="Calibri" panose="020F0502020204030204" pitchFamily="34" charset="0"/>
            </a:endParaRPr>
          </a:p>
          <a:p>
            <a:pPr>
              <a:lnSpc>
                <a:spcPct val="90000"/>
              </a:lnSpc>
            </a:pPr>
            <a:r>
              <a:rPr lang="en-IN" sz="3600" dirty="0">
                <a:solidFill>
                  <a:schemeClr val="bg1"/>
                </a:solidFill>
                <a:effectLst/>
                <a:latin typeface="Calibri" panose="020F0502020204030204" pitchFamily="34" charset="0"/>
                <a:cs typeface="Calibri" panose="020F0502020204030204" pitchFamily="34" charset="0"/>
              </a:rPr>
              <a:t>Isaiah 41:10</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Fear not, for I am with you; Be not dismayed, for I am your God. I will strengthen you, Yes, I will help you, I will uphold you with My righteous right hand.’</a:t>
            </a: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4336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ourglass with sand running through it&#10;&#10;Description automatically generated">
            <a:extLst>
              <a:ext uri="{FF2B5EF4-FFF2-40B4-BE49-F238E27FC236}">
                <a16:creationId xmlns:a16="http://schemas.microsoft.com/office/drawing/2014/main" id="{B935A89D-A2A1-3428-E7CD-05571C9FF397}"/>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7F10FC22-A8A3-9E03-C63D-7F3EFA8DD872}"/>
              </a:ext>
            </a:extLst>
          </p:cNvPr>
          <p:cNvSpPr txBox="1"/>
          <p:nvPr/>
        </p:nvSpPr>
        <p:spPr>
          <a:xfrm>
            <a:off x="594303" y="1831639"/>
            <a:ext cx="6100411" cy="319472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5. To sift the motives for our desires</a:t>
            </a:r>
          </a:p>
          <a:p>
            <a:pPr>
              <a:lnSpc>
                <a:spcPct val="50000"/>
              </a:lnSpc>
            </a:pPr>
            <a:endParaRPr lang="en-IN" sz="3600" b="1" dirty="0">
              <a:solidFill>
                <a:schemeClr val="bg1"/>
              </a:solidFill>
              <a:latin typeface="Calibri" panose="020F0502020204030204" pitchFamily="34" charset="0"/>
              <a:cs typeface="Calibri" panose="020F0502020204030204" pitchFamily="34" charset="0"/>
            </a:endParaRPr>
          </a:p>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Psalms 37:4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Delight yourself in the Lord, and he will give you the desires of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your heart.</a:t>
            </a: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1428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ourglass with sand running through it&#10;&#10;Description automatically generated">
            <a:extLst>
              <a:ext uri="{FF2B5EF4-FFF2-40B4-BE49-F238E27FC236}">
                <a16:creationId xmlns:a16="http://schemas.microsoft.com/office/drawing/2014/main" id="{B935A89D-A2A1-3428-E7CD-05571C9FF397}"/>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7F10FC22-A8A3-9E03-C63D-7F3EFA8DD872}"/>
              </a:ext>
            </a:extLst>
          </p:cNvPr>
          <p:cNvSpPr txBox="1"/>
          <p:nvPr/>
        </p:nvSpPr>
        <p:spPr>
          <a:xfrm>
            <a:off x="648733" y="3133534"/>
            <a:ext cx="5741182"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How should we wait?</a:t>
            </a:r>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5174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ourglass with sand running through it&#10;&#10;Description automatically generated">
            <a:extLst>
              <a:ext uri="{FF2B5EF4-FFF2-40B4-BE49-F238E27FC236}">
                <a16:creationId xmlns:a16="http://schemas.microsoft.com/office/drawing/2014/main" id="{B935A89D-A2A1-3428-E7CD-05571C9FF397}"/>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7F10FC22-A8A3-9E03-C63D-7F3EFA8DD872}"/>
              </a:ext>
            </a:extLst>
          </p:cNvPr>
          <p:cNvSpPr txBox="1"/>
          <p:nvPr/>
        </p:nvSpPr>
        <p:spPr>
          <a:xfrm>
            <a:off x="572533" y="779044"/>
            <a:ext cx="6840638" cy="618630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Patiently</a:t>
            </a:r>
          </a:p>
          <a:p>
            <a:pPr>
              <a:lnSpc>
                <a:spcPct val="40000"/>
              </a:lnSpc>
            </a:pPr>
            <a:endParaRPr lang="en-IN" sz="3600"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40:1-3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 I waited patiently for the Lord;</a:t>
            </a:r>
            <a:br>
              <a:rPr lang="en-IN" sz="3200" dirty="0">
                <a:solidFill>
                  <a:schemeClr val="bg1"/>
                </a:solidFill>
                <a:effectLst/>
                <a:latin typeface="Calibri" panose="020F0502020204030204" pitchFamily="34" charset="0"/>
                <a:cs typeface="Calibri" panose="020F0502020204030204" pitchFamily="34" charset="0"/>
              </a:rPr>
            </a:br>
            <a:r>
              <a:rPr lang="en-IN" sz="3200" dirty="0">
                <a:solidFill>
                  <a:schemeClr val="bg1"/>
                </a:solidFill>
                <a:effectLst/>
                <a:latin typeface="Calibri" panose="020F0502020204030204" pitchFamily="34" charset="0"/>
                <a:cs typeface="Calibri" panose="020F0502020204030204" pitchFamily="34" charset="0"/>
              </a:rPr>
              <a:t>And He inclined to me, And heard my cry.</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 He also brought me up out of a horrible pit, Out of the miry clay,</a:t>
            </a:r>
            <a:br>
              <a:rPr lang="en-IN" sz="3200" dirty="0">
                <a:solidFill>
                  <a:schemeClr val="bg1"/>
                </a:solidFill>
                <a:effectLst/>
                <a:latin typeface="Calibri" panose="020F0502020204030204" pitchFamily="34" charset="0"/>
                <a:cs typeface="Calibri" panose="020F0502020204030204" pitchFamily="34" charset="0"/>
              </a:rPr>
            </a:br>
            <a:r>
              <a:rPr lang="en-IN" sz="3200" dirty="0">
                <a:solidFill>
                  <a:schemeClr val="bg1"/>
                </a:solidFill>
                <a:effectLst/>
                <a:latin typeface="Calibri" panose="020F0502020204030204" pitchFamily="34" charset="0"/>
                <a:cs typeface="Calibri" panose="020F0502020204030204" pitchFamily="34" charset="0"/>
              </a:rPr>
              <a:t>And set my feet upon a rock, And established my steps.</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 He has put a new song in my mouth—</a:t>
            </a:r>
            <a:br>
              <a:rPr lang="en-IN" sz="3200" dirty="0">
                <a:solidFill>
                  <a:schemeClr val="bg1"/>
                </a:solidFill>
                <a:effectLst/>
                <a:latin typeface="Calibri" panose="020F0502020204030204" pitchFamily="34" charset="0"/>
                <a:cs typeface="Calibri" panose="020F0502020204030204" pitchFamily="34" charset="0"/>
              </a:rPr>
            </a:br>
            <a:r>
              <a:rPr lang="en-IN" sz="3200" dirty="0">
                <a:solidFill>
                  <a:schemeClr val="bg1"/>
                </a:solidFill>
                <a:effectLst/>
                <a:latin typeface="Calibri" panose="020F0502020204030204" pitchFamily="34" charset="0"/>
                <a:cs typeface="Calibri" panose="020F0502020204030204" pitchFamily="34" charset="0"/>
              </a:rPr>
              <a:t>Praise to our God; Many will see it and fear, And will trust in the Lord.</a:t>
            </a:r>
          </a:p>
          <a:p>
            <a:pPr>
              <a:lnSpc>
                <a:spcPct val="90000"/>
              </a:lnSpc>
            </a:pPr>
            <a:endParaRPr lang="en-IN" sz="32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4378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ourglass with sand running through it&#10;&#10;Description automatically generated">
            <a:extLst>
              <a:ext uri="{FF2B5EF4-FFF2-40B4-BE49-F238E27FC236}">
                <a16:creationId xmlns:a16="http://schemas.microsoft.com/office/drawing/2014/main" id="{B935A89D-A2A1-3428-E7CD-05571C9FF397}"/>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7F10FC22-A8A3-9E03-C63D-7F3EFA8DD872}"/>
              </a:ext>
            </a:extLst>
          </p:cNvPr>
          <p:cNvSpPr txBox="1"/>
          <p:nvPr/>
        </p:nvSpPr>
        <p:spPr>
          <a:xfrm>
            <a:off x="605191" y="2330237"/>
            <a:ext cx="6840638" cy="2197525"/>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2</a:t>
            </a:r>
            <a:r>
              <a:rPr lang="en-IN" sz="3600" b="1" dirty="0">
                <a:solidFill>
                  <a:schemeClr val="bg1"/>
                </a:solidFill>
                <a:effectLst/>
                <a:latin typeface="Calibri" panose="020F0502020204030204" pitchFamily="34" charset="0"/>
                <a:cs typeface="Calibri" panose="020F0502020204030204" pitchFamily="34" charset="0"/>
              </a:rPr>
              <a:t>. Quietly</a:t>
            </a:r>
            <a:endParaRPr lang="en-IN" sz="3600" dirty="0">
              <a:solidFill>
                <a:schemeClr val="bg1"/>
              </a:solidFill>
              <a:effectLst/>
              <a:latin typeface="Calibri" panose="020F0502020204030204" pitchFamily="34" charset="0"/>
              <a:cs typeface="Calibri" panose="020F0502020204030204" pitchFamily="34" charset="0"/>
            </a:endParaRPr>
          </a:p>
          <a:p>
            <a:pPr>
              <a:lnSpc>
                <a:spcPct val="40000"/>
              </a:lnSpc>
            </a:pPr>
            <a:endParaRPr lang="en-IN" sz="3600"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62:5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My soul, wait in silence for God alone, for my hope is from Him. </a:t>
            </a: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443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ourglass with sand running through it&#10;&#10;Description automatically generated">
            <a:extLst>
              <a:ext uri="{FF2B5EF4-FFF2-40B4-BE49-F238E27FC236}">
                <a16:creationId xmlns:a16="http://schemas.microsoft.com/office/drawing/2014/main" id="{B935A89D-A2A1-3428-E7CD-05571C9FF397}"/>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7F10FC22-A8A3-9E03-C63D-7F3EFA8DD872}"/>
              </a:ext>
            </a:extLst>
          </p:cNvPr>
          <p:cNvSpPr txBox="1"/>
          <p:nvPr/>
        </p:nvSpPr>
        <p:spPr>
          <a:xfrm>
            <a:off x="605191" y="1665440"/>
            <a:ext cx="6840638" cy="352711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3. Trusting</a:t>
            </a:r>
            <a:endParaRPr lang="en-IN" sz="3600" dirty="0">
              <a:solidFill>
                <a:schemeClr val="bg1"/>
              </a:solidFill>
              <a:effectLst/>
              <a:latin typeface="Calibri" panose="020F0502020204030204" pitchFamily="34" charset="0"/>
              <a:cs typeface="Calibri" panose="020F0502020204030204" pitchFamily="34" charset="0"/>
            </a:endParaRPr>
          </a:p>
          <a:p>
            <a:pPr>
              <a:lnSpc>
                <a:spcPct val="40000"/>
              </a:lnSpc>
            </a:pPr>
            <a:endParaRPr lang="en-IN" sz="3600"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dirty="0">
                <a:solidFill>
                  <a:schemeClr val="bg1"/>
                </a:solidFill>
                <a:effectLst/>
                <a:latin typeface="Calibri" panose="020F0502020204030204" pitchFamily="34" charset="0"/>
                <a:cs typeface="Calibri" panose="020F0502020204030204" pitchFamily="34" charset="0"/>
              </a:rPr>
              <a:t>Proverbs 3:5,6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5 Trust in the Lord with all your heart,</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And lean not on your own understanding;</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In all your ways acknowledge Him,</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And He shall direct your paths.</a:t>
            </a: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008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ourglass with sand running through it&#10;&#10;Description automatically generated">
            <a:extLst>
              <a:ext uri="{FF2B5EF4-FFF2-40B4-BE49-F238E27FC236}">
                <a16:creationId xmlns:a16="http://schemas.microsoft.com/office/drawing/2014/main" id="{B935A89D-A2A1-3428-E7CD-05571C9FF397}"/>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7F10FC22-A8A3-9E03-C63D-7F3EFA8DD872}"/>
              </a:ext>
            </a:extLst>
          </p:cNvPr>
          <p:cNvSpPr txBox="1"/>
          <p:nvPr/>
        </p:nvSpPr>
        <p:spPr>
          <a:xfrm>
            <a:off x="594305" y="1887039"/>
            <a:ext cx="6840638" cy="3083921"/>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4</a:t>
            </a:r>
            <a:r>
              <a:rPr lang="en-IN" sz="3600" b="1" dirty="0">
                <a:solidFill>
                  <a:schemeClr val="bg1"/>
                </a:solidFill>
                <a:effectLst/>
                <a:latin typeface="Calibri" panose="020F0502020204030204" pitchFamily="34" charset="0"/>
                <a:cs typeface="Calibri" panose="020F0502020204030204" pitchFamily="34" charset="0"/>
              </a:rPr>
              <a:t>. Expectantly</a:t>
            </a:r>
            <a:endParaRPr lang="en-IN" sz="3600" dirty="0">
              <a:solidFill>
                <a:schemeClr val="bg1"/>
              </a:solidFill>
              <a:effectLst/>
              <a:latin typeface="Calibri" panose="020F0502020204030204" pitchFamily="34" charset="0"/>
              <a:cs typeface="Calibri" panose="020F0502020204030204" pitchFamily="34" charset="0"/>
            </a:endParaRPr>
          </a:p>
          <a:p>
            <a:pPr>
              <a:lnSpc>
                <a:spcPct val="40000"/>
              </a:lnSpc>
            </a:pPr>
            <a:endParaRPr lang="en-IN" sz="3600"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dirty="0">
                <a:solidFill>
                  <a:schemeClr val="bg1"/>
                </a:solidFill>
                <a:effectLst/>
                <a:latin typeface="Calibri" panose="020F0502020204030204" pitchFamily="34" charset="0"/>
                <a:cs typeface="Calibri" panose="020F0502020204030204" pitchFamily="34" charset="0"/>
              </a:rPr>
              <a:t>Jeremiah 29:11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For I know the thoughts that I think toward you, says the LORD, thoughts of peace and not of evil, to give you a future and a hope.</a:t>
            </a: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928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ourglass with sand running through it&#10;&#10;Description automatically generated">
            <a:extLst>
              <a:ext uri="{FF2B5EF4-FFF2-40B4-BE49-F238E27FC236}">
                <a16:creationId xmlns:a16="http://schemas.microsoft.com/office/drawing/2014/main" id="{B935A89D-A2A1-3428-E7CD-05571C9FF397}"/>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7F10FC22-A8A3-9E03-C63D-7F3EFA8DD872}"/>
              </a:ext>
            </a:extLst>
          </p:cNvPr>
          <p:cNvSpPr txBox="1"/>
          <p:nvPr/>
        </p:nvSpPr>
        <p:spPr>
          <a:xfrm>
            <a:off x="561647" y="1887039"/>
            <a:ext cx="6840638" cy="308392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5. Courageously</a:t>
            </a:r>
            <a:endParaRPr lang="en-IN" sz="3600" dirty="0">
              <a:solidFill>
                <a:schemeClr val="bg1"/>
              </a:solidFill>
              <a:effectLst/>
              <a:latin typeface="Calibri" panose="020F0502020204030204" pitchFamily="34" charset="0"/>
              <a:cs typeface="Calibri" panose="020F0502020204030204" pitchFamily="34" charset="0"/>
            </a:endParaRPr>
          </a:p>
          <a:p>
            <a:pPr>
              <a:lnSpc>
                <a:spcPct val="40000"/>
              </a:lnSpc>
            </a:pPr>
            <a:endParaRPr lang="en-IN" sz="3600"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dirty="0">
                <a:solidFill>
                  <a:schemeClr val="bg1"/>
                </a:solidFill>
                <a:effectLst/>
                <a:latin typeface="Calibri" panose="020F0502020204030204" pitchFamily="34" charset="0"/>
                <a:cs typeface="Calibri" panose="020F0502020204030204" pitchFamily="34" charset="0"/>
              </a:rPr>
              <a:t>Joshua 1:9</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Have I not commanded you? Be strong and of good courage; do not be afraid, nor be dismayed, for the Lord your God is with you wherever you go.</a:t>
            </a:r>
          </a:p>
        </p:txBody>
      </p:sp>
    </p:spTree>
    <p:extLst>
      <p:ext uri="{BB962C8B-B14F-4D97-AF65-F5344CB8AC3E}">
        <p14:creationId xmlns:p14="http://schemas.microsoft.com/office/powerpoint/2010/main" val="1502961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ourglass with sand running through it&#10;&#10;Description automatically generated">
            <a:extLst>
              <a:ext uri="{FF2B5EF4-FFF2-40B4-BE49-F238E27FC236}">
                <a16:creationId xmlns:a16="http://schemas.microsoft.com/office/drawing/2014/main" id="{B935A89D-A2A1-3428-E7CD-05571C9FF397}"/>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7F10FC22-A8A3-9E03-C63D-7F3EFA8DD872}"/>
              </a:ext>
            </a:extLst>
          </p:cNvPr>
          <p:cNvSpPr txBox="1"/>
          <p:nvPr/>
        </p:nvSpPr>
        <p:spPr>
          <a:xfrm>
            <a:off x="550761" y="2330237"/>
            <a:ext cx="6840638" cy="2197525"/>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6</a:t>
            </a:r>
            <a:r>
              <a:rPr lang="en-IN" sz="3600" b="1" dirty="0">
                <a:solidFill>
                  <a:schemeClr val="bg1"/>
                </a:solidFill>
                <a:effectLst/>
                <a:latin typeface="Calibri" panose="020F0502020204030204" pitchFamily="34" charset="0"/>
                <a:cs typeface="Calibri" panose="020F0502020204030204" pitchFamily="34" charset="0"/>
              </a:rPr>
              <a:t>. Standing on God’s Word</a:t>
            </a:r>
            <a:endParaRPr lang="en-IN" sz="3600" dirty="0">
              <a:solidFill>
                <a:schemeClr val="bg1"/>
              </a:solidFill>
              <a:effectLst/>
              <a:latin typeface="Calibri" panose="020F0502020204030204" pitchFamily="34" charset="0"/>
              <a:cs typeface="Calibri" panose="020F0502020204030204" pitchFamily="34" charset="0"/>
            </a:endParaRPr>
          </a:p>
          <a:p>
            <a:pPr>
              <a:lnSpc>
                <a:spcPct val="40000"/>
              </a:lnSpc>
            </a:pPr>
            <a:endParaRPr lang="en-IN" sz="3600"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24:35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Heaven and earth will pass away, but My words will by no means pass away. </a:t>
            </a:r>
          </a:p>
        </p:txBody>
      </p:sp>
    </p:spTree>
    <p:extLst>
      <p:ext uri="{BB962C8B-B14F-4D97-AF65-F5344CB8AC3E}">
        <p14:creationId xmlns:p14="http://schemas.microsoft.com/office/powerpoint/2010/main" val="1779116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ourglass with sand running through it&#10;&#10;Description automatically generated">
            <a:extLst>
              <a:ext uri="{FF2B5EF4-FFF2-40B4-BE49-F238E27FC236}">
                <a16:creationId xmlns:a16="http://schemas.microsoft.com/office/drawing/2014/main" id="{B935A89D-A2A1-3428-E7CD-05571C9FF397}"/>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DBFE12A-F267-DD9F-A990-37FD3C7CA78D}"/>
              </a:ext>
            </a:extLst>
          </p:cNvPr>
          <p:cNvSpPr txBox="1"/>
          <p:nvPr/>
        </p:nvSpPr>
        <p:spPr>
          <a:xfrm>
            <a:off x="528989" y="1776240"/>
            <a:ext cx="6644695" cy="3305520"/>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130:5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I wait for the LORD, my whole being waits, and in his </a:t>
            </a:r>
            <a:r>
              <a:rPr lang="en-IN" sz="3200" dirty="0">
                <a:solidFill>
                  <a:schemeClr val="bg1"/>
                </a:solidFill>
                <a:latin typeface="Calibri" panose="020F0502020204030204" pitchFamily="34" charset="0"/>
                <a:cs typeface="Calibri" panose="020F0502020204030204" pitchFamily="34" charset="0"/>
              </a:rPr>
              <a:t>w</a:t>
            </a:r>
            <a:r>
              <a:rPr lang="en-IN" sz="3200" dirty="0">
                <a:solidFill>
                  <a:schemeClr val="bg1"/>
                </a:solidFill>
                <a:effectLst/>
                <a:latin typeface="Calibri" panose="020F0502020204030204" pitchFamily="34" charset="0"/>
                <a:cs typeface="Calibri" panose="020F0502020204030204" pitchFamily="34" charset="0"/>
              </a:rPr>
              <a:t>ord, I put my hope.</a:t>
            </a:r>
          </a:p>
          <a:p>
            <a:pPr>
              <a:lnSpc>
                <a:spcPct val="90000"/>
              </a:lnSpc>
            </a:pPr>
            <a:endParaRPr lang="en-IN" sz="3200"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40:1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I waited patiently for the Lord; And He inclined to me, And heard my cry.</a:t>
            </a: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830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ourglass with sand running through it&#10;&#10;Description automatically generated">
            <a:extLst>
              <a:ext uri="{FF2B5EF4-FFF2-40B4-BE49-F238E27FC236}">
                <a16:creationId xmlns:a16="http://schemas.microsoft.com/office/drawing/2014/main" id="{B935A89D-A2A1-3428-E7CD-05571C9FF397}"/>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7F10FC22-A8A3-9E03-C63D-7F3EFA8DD872}"/>
              </a:ext>
            </a:extLst>
          </p:cNvPr>
          <p:cNvSpPr txBox="1"/>
          <p:nvPr/>
        </p:nvSpPr>
        <p:spPr>
          <a:xfrm>
            <a:off x="409246" y="391245"/>
            <a:ext cx="6807983" cy="6075509"/>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As we navigate our own seasons of waiting, let us remember to:</a:t>
            </a:r>
          </a:p>
          <a:p>
            <a:pPr>
              <a:lnSpc>
                <a:spcPct val="90000"/>
              </a:lnSpc>
              <a:tabLst>
                <a:tab pos="574675" algn="l"/>
              </a:tabLst>
            </a:pPr>
            <a:r>
              <a:rPr lang="en-IN" sz="3600" b="1" dirty="0">
                <a:solidFill>
                  <a:schemeClr val="bg1"/>
                </a:solidFill>
                <a:latin typeface="Calibri" panose="020F0502020204030204" pitchFamily="34" charset="0"/>
                <a:cs typeface="Calibri" panose="020F0502020204030204" pitchFamily="34" charset="0"/>
              </a:rPr>
              <a:t>	1. Hope in the Lord – renews 	          </a:t>
            </a:r>
          </a:p>
          <a:p>
            <a:pPr>
              <a:lnSpc>
                <a:spcPct val="90000"/>
              </a:lnSpc>
              <a:tabLst>
                <a:tab pos="574675" algn="l"/>
              </a:tabLst>
            </a:pPr>
            <a:r>
              <a:rPr lang="en-IN" sz="3600" b="1" dirty="0">
                <a:solidFill>
                  <a:schemeClr val="bg1"/>
                </a:solidFill>
                <a:latin typeface="Calibri" panose="020F0502020204030204" pitchFamily="34" charset="0"/>
                <a:cs typeface="Calibri" panose="020F0502020204030204" pitchFamily="34" charset="0"/>
              </a:rPr>
              <a:t>          our strength.</a:t>
            </a:r>
          </a:p>
          <a:p>
            <a:pPr>
              <a:lnSpc>
                <a:spcPct val="90000"/>
              </a:lnSpc>
              <a:tabLst>
                <a:tab pos="574675" algn="l"/>
              </a:tabLst>
            </a:pPr>
            <a:r>
              <a:rPr lang="en-IN" sz="3600" b="1" dirty="0">
                <a:solidFill>
                  <a:schemeClr val="bg1"/>
                </a:solidFill>
                <a:latin typeface="Calibri" panose="020F0502020204030204" pitchFamily="34" charset="0"/>
                <a:cs typeface="Calibri" panose="020F0502020204030204" pitchFamily="34" charset="0"/>
              </a:rPr>
              <a:t>	2. Trust God’s timing – helps    </a:t>
            </a:r>
          </a:p>
          <a:p>
            <a:pPr>
              <a:lnSpc>
                <a:spcPct val="90000"/>
              </a:lnSpc>
              <a:tabLst>
                <a:tab pos="574675" algn="l"/>
              </a:tabLst>
            </a:pPr>
            <a:r>
              <a:rPr lang="en-IN" sz="3600" b="1" dirty="0">
                <a:solidFill>
                  <a:schemeClr val="bg1"/>
                </a:solidFill>
                <a:latin typeface="Calibri" panose="020F0502020204030204" pitchFamily="34" charset="0"/>
                <a:cs typeface="Calibri" panose="020F0502020204030204" pitchFamily="34" charset="0"/>
              </a:rPr>
              <a:t>          us endure our trials.</a:t>
            </a:r>
          </a:p>
          <a:p>
            <a:pPr>
              <a:lnSpc>
                <a:spcPct val="90000"/>
              </a:lnSpc>
              <a:tabLst>
                <a:tab pos="574675" algn="l"/>
              </a:tabLst>
            </a:pPr>
            <a:r>
              <a:rPr lang="en-IN" sz="3600" b="1" dirty="0">
                <a:solidFill>
                  <a:schemeClr val="bg1"/>
                </a:solidFill>
                <a:latin typeface="Calibri" panose="020F0502020204030204" pitchFamily="34" charset="0"/>
                <a:cs typeface="Calibri" panose="020F0502020204030204" pitchFamily="34" charset="0"/>
              </a:rPr>
              <a:t>	3. Prayerful surrender – aligns </a:t>
            </a:r>
          </a:p>
          <a:p>
            <a:pPr>
              <a:lnSpc>
                <a:spcPct val="90000"/>
              </a:lnSpc>
              <a:tabLst>
                <a:tab pos="574675" algn="l"/>
              </a:tabLst>
            </a:pPr>
            <a:r>
              <a:rPr lang="en-IN" sz="3600" b="1" dirty="0">
                <a:solidFill>
                  <a:schemeClr val="bg1"/>
                </a:solidFill>
                <a:latin typeface="Calibri" panose="020F0502020204030204" pitchFamily="34" charset="0"/>
                <a:cs typeface="Calibri" panose="020F0502020204030204" pitchFamily="34" charset="0"/>
              </a:rPr>
              <a:t>          our will with His.</a:t>
            </a:r>
          </a:p>
          <a:p>
            <a:pPr>
              <a:lnSpc>
                <a:spcPct val="90000"/>
              </a:lnSpc>
              <a:tabLst>
                <a:tab pos="574675" algn="l"/>
              </a:tabLst>
            </a:pPr>
            <a:r>
              <a:rPr lang="en-IN" sz="3600" b="1" dirty="0">
                <a:solidFill>
                  <a:schemeClr val="bg1"/>
                </a:solidFill>
                <a:latin typeface="Calibri" panose="020F0502020204030204" pitchFamily="34" charset="0"/>
                <a:cs typeface="Calibri" panose="020F0502020204030204" pitchFamily="34" charset="0"/>
              </a:rPr>
              <a:t>	4. God’s faithfulness – assures </a:t>
            </a:r>
          </a:p>
          <a:p>
            <a:pPr>
              <a:lnSpc>
                <a:spcPct val="90000"/>
              </a:lnSpc>
              <a:tabLst>
                <a:tab pos="574675" algn="l"/>
              </a:tabLst>
            </a:pPr>
            <a:r>
              <a:rPr lang="en-IN" sz="3600" b="1" dirty="0">
                <a:solidFill>
                  <a:schemeClr val="bg1"/>
                </a:solidFill>
                <a:latin typeface="Calibri" panose="020F0502020204030204" pitchFamily="34" charset="0"/>
                <a:cs typeface="Calibri" panose="020F0502020204030204" pitchFamily="34" charset="0"/>
              </a:rPr>
              <a:t>          us of His presence.</a:t>
            </a:r>
          </a:p>
          <a:p>
            <a:pPr>
              <a:lnSpc>
                <a:spcPct val="90000"/>
              </a:lnSpc>
              <a:tabLst>
                <a:tab pos="574675" algn="l"/>
              </a:tabLst>
            </a:pPr>
            <a:r>
              <a:rPr lang="en-IN" sz="3600" b="1" dirty="0">
                <a:solidFill>
                  <a:schemeClr val="bg1"/>
                </a:solidFill>
                <a:latin typeface="Calibri" panose="020F0502020204030204" pitchFamily="34" charset="0"/>
                <a:cs typeface="Calibri" panose="020F0502020204030204" pitchFamily="34" charset="0"/>
              </a:rPr>
              <a:t>	5. Active waiting – empowers  </a:t>
            </a:r>
          </a:p>
          <a:p>
            <a:pPr>
              <a:lnSpc>
                <a:spcPct val="90000"/>
              </a:lnSpc>
              <a:tabLst>
                <a:tab pos="574675" algn="l"/>
              </a:tabLst>
            </a:pPr>
            <a:r>
              <a:rPr lang="en-IN" sz="3600" b="1" dirty="0">
                <a:solidFill>
                  <a:schemeClr val="bg1"/>
                </a:solidFill>
                <a:latin typeface="Calibri" panose="020F0502020204030204" pitchFamily="34" charset="0"/>
                <a:cs typeface="Calibri" panose="020F0502020204030204" pitchFamily="34" charset="0"/>
              </a:rPr>
              <a:t>          us to serve others.</a:t>
            </a:r>
          </a:p>
        </p:txBody>
      </p:sp>
    </p:spTree>
    <p:extLst>
      <p:ext uri="{BB962C8B-B14F-4D97-AF65-F5344CB8AC3E}">
        <p14:creationId xmlns:p14="http://schemas.microsoft.com/office/powerpoint/2010/main" val="2135260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ourglass with sand running through it&#10;&#10;Description automatically generated">
            <a:extLst>
              <a:ext uri="{FF2B5EF4-FFF2-40B4-BE49-F238E27FC236}">
                <a16:creationId xmlns:a16="http://schemas.microsoft.com/office/drawing/2014/main" id="{B935A89D-A2A1-3428-E7CD-05571C9FF397}"/>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DBFE12A-F267-DD9F-A990-37FD3C7CA78D}"/>
              </a:ext>
            </a:extLst>
          </p:cNvPr>
          <p:cNvSpPr txBox="1"/>
          <p:nvPr/>
        </p:nvSpPr>
        <p:spPr>
          <a:xfrm>
            <a:off x="507218" y="502045"/>
            <a:ext cx="7058354" cy="5964710"/>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Isaiah 64:4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For since the beginning of the world men have not heard nor perceived by the ear, Nor has the eye seen any God besides You, Who acts for the one who waits for Him.</a:t>
            </a:r>
          </a:p>
          <a:p>
            <a:pPr>
              <a:lnSpc>
                <a:spcPct val="90000"/>
              </a:lnSpc>
            </a:pPr>
            <a:endParaRPr lang="en-IN" sz="3200"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dirty="0">
                <a:solidFill>
                  <a:schemeClr val="bg1"/>
                </a:solidFill>
                <a:effectLst/>
                <a:latin typeface="Calibri" panose="020F0502020204030204" pitchFamily="34" charset="0"/>
                <a:cs typeface="Calibri" panose="020F0502020204030204" pitchFamily="34" charset="0"/>
              </a:rPr>
              <a:t>Isaiah 40:31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But they that wait upon the LORD shall renew their strength; they shall mount up with wings as eagles; they shall run, and not be weary; and they shall walk, and not faint.</a:t>
            </a: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7092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Close-up of a book with white text&#10;&#10;Description automatically generated">
            <a:extLst>
              <a:ext uri="{FF2B5EF4-FFF2-40B4-BE49-F238E27FC236}">
                <a16:creationId xmlns:a16="http://schemas.microsoft.com/office/drawing/2014/main" id="{FF4AF7AD-8F28-8754-1A80-AA6361DFBB42}"/>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1E15A0CC-F9C2-1CFA-19C0-8DA08AB1C25A}"/>
              </a:ext>
            </a:extLst>
          </p:cNvPr>
          <p:cNvSpPr txBox="1"/>
          <p:nvPr/>
        </p:nvSpPr>
        <p:spPr>
          <a:xfrm>
            <a:off x="561647" y="3133534"/>
            <a:ext cx="705835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Life Lessons from the Bible</a:t>
            </a:r>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2924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erson and person standing together&#10;&#10;Description automatically generated">
            <a:extLst>
              <a:ext uri="{FF2B5EF4-FFF2-40B4-BE49-F238E27FC236}">
                <a16:creationId xmlns:a16="http://schemas.microsoft.com/office/drawing/2014/main" id="{49253F71-AB7C-12E0-1D7B-E4B01223C344}"/>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EEFF93A-3374-44EA-3F75-6F50F80CFF9A}"/>
              </a:ext>
            </a:extLst>
          </p:cNvPr>
          <p:cNvSpPr txBox="1"/>
          <p:nvPr/>
        </p:nvSpPr>
        <p:spPr>
          <a:xfrm>
            <a:off x="572533" y="3133534"/>
            <a:ext cx="705835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Abraham</a:t>
            </a:r>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1822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and person standing together&#10;&#10;Description automatically generated">
            <a:extLst>
              <a:ext uri="{FF2B5EF4-FFF2-40B4-BE49-F238E27FC236}">
                <a16:creationId xmlns:a16="http://schemas.microsoft.com/office/drawing/2014/main" id="{00D6F74D-2F79-117E-3EAB-33CCEAB8B08F}"/>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315C4C6-02A8-1652-41D7-037D7F08C3A5}"/>
              </a:ext>
            </a:extLst>
          </p:cNvPr>
          <p:cNvSpPr txBox="1"/>
          <p:nvPr/>
        </p:nvSpPr>
        <p:spPr>
          <a:xfrm>
            <a:off x="561647" y="2634936"/>
            <a:ext cx="7058354"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Abraham and Sarah waited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25 years for the </a:t>
            </a:r>
            <a:r>
              <a:rPr lang="en-IN" sz="3600" b="1" dirty="0" err="1">
                <a:solidFill>
                  <a:schemeClr val="bg1"/>
                </a:solidFill>
                <a:effectLst/>
                <a:latin typeface="Calibri" panose="020F0502020204030204" pitchFamily="34" charset="0"/>
                <a:cs typeface="Calibri" panose="020F0502020204030204" pitchFamily="34" charset="0"/>
              </a:rPr>
              <a:t>fulfillment</a:t>
            </a:r>
            <a:r>
              <a:rPr lang="en-IN" sz="3600" b="1" dirty="0">
                <a:solidFill>
                  <a:schemeClr val="bg1"/>
                </a:solidFill>
                <a:effectLst/>
                <a:latin typeface="Calibri" panose="020F0502020204030204" pitchFamily="34" charset="0"/>
                <a:cs typeface="Calibri" panose="020F0502020204030204" pitchFamily="34" charset="0"/>
              </a:rPr>
              <a:t>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of God’s promise.</a:t>
            </a:r>
          </a:p>
        </p:txBody>
      </p:sp>
    </p:spTree>
    <p:extLst>
      <p:ext uri="{BB962C8B-B14F-4D97-AF65-F5344CB8AC3E}">
        <p14:creationId xmlns:p14="http://schemas.microsoft.com/office/powerpoint/2010/main" val="733073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and person standing together&#10;&#10;Description automatically generated">
            <a:extLst>
              <a:ext uri="{FF2B5EF4-FFF2-40B4-BE49-F238E27FC236}">
                <a16:creationId xmlns:a16="http://schemas.microsoft.com/office/drawing/2014/main" id="{49253F71-AB7C-12E0-1D7B-E4B01223C344}"/>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0EEFF93A-3374-44EA-3F75-6F50F80CFF9A}"/>
              </a:ext>
            </a:extLst>
          </p:cNvPr>
          <p:cNvSpPr txBox="1"/>
          <p:nvPr/>
        </p:nvSpPr>
        <p:spPr>
          <a:xfrm>
            <a:off x="616075" y="2136338"/>
            <a:ext cx="7058354" cy="2585323"/>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Key Insights from </a:t>
            </a:r>
          </a:p>
          <a:p>
            <a:pPr>
              <a:lnSpc>
                <a:spcPct val="90000"/>
              </a:lnSpc>
            </a:pPr>
            <a:r>
              <a:rPr lang="en-US" sz="3600" b="1" dirty="0">
                <a:solidFill>
                  <a:schemeClr val="bg1"/>
                </a:solidFill>
                <a:latin typeface="Calibri" panose="020F0502020204030204" pitchFamily="34" charset="0"/>
                <a:cs typeface="Calibri" panose="020F0502020204030204" pitchFamily="34" charset="0"/>
              </a:rPr>
              <a:t>Abraham’s Waiting:</a:t>
            </a:r>
          </a:p>
          <a:p>
            <a:pPr>
              <a:lnSpc>
                <a:spcPct val="90000"/>
              </a:lnSpc>
            </a:pPr>
            <a:r>
              <a:rPr lang="en-US" sz="3600" b="1" dirty="0">
                <a:solidFill>
                  <a:schemeClr val="bg1"/>
                </a:solidFill>
                <a:latin typeface="Calibri" panose="020F0502020204030204" pitchFamily="34" charset="0"/>
                <a:cs typeface="Calibri" panose="020F0502020204030204" pitchFamily="34" charset="0"/>
              </a:rPr>
              <a:t>1. Trust in God’s Timing </a:t>
            </a:r>
          </a:p>
          <a:p>
            <a:pPr>
              <a:lnSpc>
                <a:spcPct val="90000"/>
              </a:lnSpc>
            </a:pPr>
            <a:r>
              <a:rPr lang="en-US" sz="3600" b="1" dirty="0">
                <a:solidFill>
                  <a:schemeClr val="bg1"/>
                </a:solidFill>
                <a:latin typeface="Calibri" panose="020F0502020204030204" pitchFamily="34" charset="0"/>
                <a:cs typeface="Calibri" panose="020F0502020204030204" pitchFamily="34" charset="0"/>
              </a:rPr>
              <a:t>2. Faith in Action</a:t>
            </a:r>
          </a:p>
          <a:p>
            <a:pPr>
              <a:lnSpc>
                <a:spcPct val="90000"/>
              </a:lnSpc>
            </a:pPr>
            <a:r>
              <a:rPr lang="en-US" sz="3600" b="1" dirty="0">
                <a:solidFill>
                  <a:schemeClr val="bg1"/>
                </a:solidFill>
                <a:latin typeface="Calibri" panose="020F0502020204030204" pitchFamily="34" charset="0"/>
                <a:cs typeface="Calibri" panose="020F0502020204030204" pitchFamily="34" charset="0"/>
              </a:rPr>
              <a:t>3. Embracing Uncertainty </a:t>
            </a:r>
          </a:p>
        </p:txBody>
      </p:sp>
    </p:spTree>
    <p:extLst>
      <p:ext uri="{BB962C8B-B14F-4D97-AF65-F5344CB8AC3E}">
        <p14:creationId xmlns:p14="http://schemas.microsoft.com/office/powerpoint/2010/main" val="4199460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holding a spear&#10;&#10;Description automatically generated">
            <a:extLst>
              <a:ext uri="{FF2B5EF4-FFF2-40B4-BE49-F238E27FC236}">
                <a16:creationId xmlns:a16="http://schemas.microsoft.com/office/drawing/2014/main" id="{33673399-25AB-07DD-3A49-A2DD9FB01C4F}"/>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ECE13FE8-57A4-3CF9-9380-1FFEBEF1B35C}"/>
              </a:ext>
            </a:extLst>
          </p:cNvPr>
          <p:cNvSpPr txBox="1"/>
          <p:nvPr/>
        </p:nvSpPr>
        <p:spPr>
          <a:xfrm>
            <a:off x="605189" y="3133534"/>
            <a:ext cx="705835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David</a:t>
            </a:r>
            <a:endParaRPr lang="en-US"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7313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11548</TotalTime>
  <Words>858</Words>
  <Application>Microsoft Macintosh PowerPoint</Application>
  <PresentationFormat>Widescreen</PresentationFormat>
  <Paragraphs>105</Paragraphs>
  <Slides>30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2032</cp:revision>
  <dcterms:created xsi:type="dcterms:W3CDTF">2022-04-28T10:27:37Z</dcterms:created>
  <dcterms:modified xsi:type="dcterms:W3CDTF">2024-10-18T11:27:48Z</dcterms:modified>
</cp:coreProperties>
</file>