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6" r:id="rId22"/>
    <p:sldId id="293" r:id="rId23"/>
    <p:sldId id="294" r:id="rId24"/>
    <p:sldId id="295" r:id="rId25"/>
    <p:sldId id="297" r:id="rId26"/>
    <p:sldId id="298" r:id="rId27"/>
    <p:sldId id="299" r:id="rId28"/>
    <p:sldId id="300" r:id="rId29"/>
    <p:sldId id="301" r:id="rId30"/>
    <p:sldId id="302" r:id="rId31"/>
    <p:sldId id="303" r:id="rId32"/>
    <p:sldId id="304" r:id="rId33"/>
    <p:sldId id="305" r:id="rId34"/>
    <p:sldId id="3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p:normalViewPr>
  <p:slideViewPr>
    <p:cSldViewPr snapToGrid="0">
      <p:cViewPr varScale="1">
        <p:scale>
          <a:sx n="117" d="100"/>
          <a:sy n="117" d="100"/>
        </p:scale>
        <p:origin x="1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9/13/24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9/13/24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9/13/24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ap of israel with white text&#10;&#10;Description automatically generated">
            <a:extLst>
              <a:ext uri="{FF2B5EF4-FFF2-40B4-BE49-F238E27FC236}">
                <a16:creationId xmlns:a16="http://schemas.microsoft.com/office/drawing/2014/main" id="{E400A736-3A51-D64B-434F-D197877CA4B7}"/>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book&#10;&#10;Description automatically generated">
            <a:extLst>
              <a:ext uri="{FF2B5EF4-FFF2-40B4-BE49-F238E27FC236}">
                <a16:creationId xmlns:a16="http://schemas.microsoft.com/office/drawing/2014/main" id="{413AA708-FC74-719B-45BD-B0DCB0C093D4}"/>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D5F3F46-CEA5-B15E-92FD-457D870040CC}"/>
              </a:ext>
            </a:extLst>
          </p:cNvPr>
          <p:cNvSpPr txBox="1"/>
          <p:nvPr/>
        </p:nvSpPr>
        <p:spPr>
          <a:xfrm>
            <a:off x="562614" y="917543"/>
            <a:ext cx="6513101"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Thessalonians 2:3,4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Let no one deceive you by any means; for that Day will not come unless the falling away comes first, and the man of sin is revealed, the son of perdition,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who opposes and exalts himself above all that is called God or that is worshiped, so that he sits as God in the temple of God, showing himself that he is God. </a:t>
            </a:r>
          </a:p>
        </p:txBody>
      </p:sp>
    </p:spTree>
    <p:extLst>
      <p:ext uri="{BB962C8B-B14F-4D97-AF65-F5344CB8AC3E}">
        <p14:creationId xmlns:p14="http://schemas.microsoft.com/office/powerpoint/2010/main" val="251481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lightning striking the earth&#10;&#10;Description automatically generated">
            <a:extLst>
              <a:ext uri="{FF2B5EF4-FFF2-40B4-BE49-F238E27FC236}">
                <a16:creationId xmlns:a16="http://schemas.microsoft.com/office/drawing/2014/main" id="{58AF51F1-5B31-359B-B290-1AF6D725DFBE}"/>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2" name="TextBox 11">
            <a:extLst>
              <a:ext uri="{FF2B5EF4-FFF2-40B4-BE49-F238E27FC236}">
                <a16:creationId xmlns:a16="http://schemas.microsoft.com/office/drawing/2014/main" id="{1719D414-5928-7DF9-ED81-4F88F6EAB866}"/>
              </a:ext>
            </a:extLst>
          </p:cNvPr>
          <p:cNvSpPr txBox="1"/>
          <p:nvPr/>
        </p:nvSpPr>
        <p:spPr>
          <a:xfrm>
            <a:off x="638813" y="2884235"/>
            <a:ext cx="631715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THE GREAT TRIBULATION, THE TIME OF JACOB’S TROUBLE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5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ightning striking the earth&#10;&#10;Description automatically generated">
            <a:extLst>
              <a:ext uri="{FF2B5EF4-FFF2-40B4-BE49-F238E27FC236}">
                <a16:creationId xmlns:a16="http://schemas.microsoft.com/office/drawing/2014/main" id="{58AF51F1-5B31-359B-B290-1AF6D725DFBE}"/>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9C3BF0E-4DC1-F908-9F6F-BCACC5B575CD}"/>
              </a:ext>
            </a:extLst>
          </p:cNvPr>
          <p:cNvSpPr txBox="1"/>
          <p:nvPr/>
        </p:nvSpPr>
        <p:spPr>
          <a:xfrm>
            <a:off x="540843" y="2247138"/>
            <a:ext cx="6317157"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Jeremiah 30:7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Alas! For that day is great, So that none is like it; And it is the time of Jacob's trouble, But he shall be saved out of it. </a:t>
            </a:r>
          </a:p>
        </p:txBody>
      </p:sp>
    </p:spTree>
    <p:extLst>
      <p:ext uri="{BB962C8B-B14F-4D97-AF65-F5344CB8AC3E}">
        <p14:creationId xmlns:p14="http://schemas.microsoft.com/office/powerpoint/2010/main" val="424470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ightning striking the earth&#10;&#10;Description automatically generated">
            <a:extLst>
              <a:ext uri="{FF2B5EF4-FFF2-40B4-BE49-F238E27FC236}">
                <a16:creationId xmlns:a16="http://schemas.microsoft.com/office/drawing/2014/main" id="{58AF51F1-5B31-359B-B290-1AF6D725DFBE}"/>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9C3BF0E-4DC1-F908-9F6F-BCACC5B575CD}"/>
              </a:ext>
            </a:extLst>
          </p:cNvPr>
          <p:cNvSpPr txBox="1"/>
          <p:nvPr/>
        </p:nvSpPr>
        <p:spPr>
          <a:xfrm>
            <a:off x="508186" y="1139142"/>
            <a:ext cx="631715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12:1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"At that time Michael shall stand up, The great prince who stands watch over the sons of your people; And there shall be a time of trouble, Such as never was since there was a nation, Even to that time. And at that time your people shall be delivered, Everyone who is found written in the book. </a:t>
            </a:r>
          </a:p>
        </p:txBody>
      </p:sp>
    </p:spTree>
    <p:extLst>
      <p:ext uri="{BB962C8B-B14F-4D97-AF65-F5344CB8AC3E}">
        <p14:creationId xmlns:p14="http://schemas.microsoft.com/office/powerpoint/2010/main" val="15285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ightning striking the earth&#10;&#10;Description automatically generated">
            <a:extLst>
              <a:ext uri="{FF2B5EF4-FFF2-40B4-BE49-F238E27FC236}">
                <a16:creationId xmlns:a16="http://schemas.microsoft.com/office/drawing/2014/main" id="{58AF51F1-5B31-359B-B290-1AF6D725DFBE}"/>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9C3BF0E-4DC1-F908-9F6F-BCACC5B575CD}"/>
              </a:ext>
            </a:extLst>
          </p:cNvPr>
          <p:cNvSpPr txBox="1"/>
          <p:nvPr/>
        </p:nvSpPr>
        <p:spPr>
          <a:xfrm>
            <a:off x="508186" y="1360741"/>
            <a:ext cx="6317157"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24:21,22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For then there will be great tribulation, such as has not been since the beginning of the world until this time, no, nor ever shall be.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And unless those days were shortened, no flesh would be saved; but for the elect's sake those days will be shortened. </a:t>
            </a:r>
          </a:p>
        </p:txBody>
      </p:sp>
    </p:spTree>
    <p:extLst>
      <p:ext uri="{BB962C8B-B14F-4D97-AF65-F5344CB8AC3E}">
        <p14:creationId xmlns:p14="http://schemas.microsoft.com/office/powerpoint/2010/main" val="293979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group of people in a battle&#10;&#10;Description automatically generated">
            <a:extLst>
              <a:ext uri="{FF2B5EF4-FFF2-40B4-BE49-F238E27FC236}">
                <a16:creationId xmlns:a16="http://schemas.microsoft.com/office/drawing/2014/main" id="{B3935C4F-9F81-E418-C35C-44BF0B1F849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3472B60-ACA5-1961-F0E9-45C035927F46}"/>
              </a:ext>
            </a:extLst>
          </p:cNvPr>
          <p:cNvSpPr txBox="1"/>
          <p:nvPr/>
        </p:nvSpPr>
        <p:spPr>
          <a:xfrm>
            <a:off x="649699" y="2634936"/>
            <a:ext cx="6317158"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THE INSTIGATION OF NATIONS AND THE GATHERING OF ARMIES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0486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descr="A map of africa with a few countries/regions&#10;&#10;Description automatically generated with medium confidence">
            <a:extLst>
              <a:ext uri="{FF2B5EF4-FFF2-40B4-BE49-F238E27FC236}">
                <a16:creationId xmlns:a16="http://schemas.microsoft.com/office/drawing/2014/main" id="{542ACF81-A318-E390-4697-5C530E03294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5" name="TextBox 14">
            <a:extLst>
              <a:ext uri="{FF2B5EF4-FFF2-40B4-BE49-F238E27FC236}">
                <a16:creationId xmlns:a16="http://schemas.microsoft.com/office/drawing/2014/main" id="{550AF41C-51BA-62A4-BED6-9ECB85B6C87D}"/>
              </a:ext>
            </a:extLst>
          </p:cNvPr>
          <p:cNvSpPr txBox="1"/>
          <p:nvPr/>
        </p:nvSpPr>
        <p:spPr>
          <a:xfrm>
            <a:off x="470755" y="2136338"/>
            <a:ext cx="6741701"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Two stages: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Russia and its allies invade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Israel (Ezekiel 38-39)</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 Invasion of Israel by the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nations (Revelation 16:12-16)</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668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ap of africa with a few countries/regions&#10;&#10;Description automatically generated with medium confidence">
            <a:extLst>
              <a:ext uri="{FF2B5EF4-FFF2-40B4-BE49-F238E27FC236}">
                <a16:creationId xmlns:a16="http://schemas.microsoft.com/office/drawing/2014/main" id="{5B05179F-8CD9-1DD6-08CB-7264501DFA6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D64E44C-015A-D2AF-9A18-7371AA547A27}"/>
              </a:ext>
            </a:extLst>
          </p:cNvPr>
          <p:cNvSpPr txBox="1"/>
          <p:nvPr/>
        </p:nvSpPr>
        <p:spPr>
          <a:xfrm>
            <a:off x="660585" y="2884235"/>
            <a:ext cx="606678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 RUSSIA AND ITS ALLIES INVADE ISRAEL (EZEKIEL 38-39)</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africa with a few countries/regions&#10;&#10;Description automatically generated with medium confidence">
            <a:extLst>
              <a:ext uri="{FF2B5EF4-FFF2-40B4-BE49-F238E27FC236}">
                <a16:creationId xmlns:a16="http://schemas.microsoft.com/office/drawing/2014/main" id="{E2B67DB7-FE86-60EE-D83C-2B5D07DD22E6}"/>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DCC1AC6-3262-B35E-DB3C-33CD2518A3C2}"/>
              </a:ext>
            </a:extLst>
          </p:cNvPr>
          <p:cNvSpPr txBox="1"/>
          <p:nvPr/>
        </p:nvSpPr>
        <p:spPr>
          <a:xfrm>
            <a:off x="508186" y="917543"/>
            <a:ext cx="5985211"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38:1-8,15,16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Now the word of the LORD came to me, saying,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"Son of man, set your face against Gog, of the land of Magog, the prince of Rosh, </a:t>
            </a:r>
            <a:r>
              <a:rPr lang="en-IN" sz="3200" dirty="0" err="1">
                <a:solidFill>
                  <a:schemeClr val="bg1"/>
                </a:solidFill>
                <a:effectLst/>
                <a:latin typeface="Calibri" panose="020F0502020204030204" pitchFamily="34" charset="0"/>
                <a:cs typeface="Calibri" panose="020F0502020204030204" pitchFamily="34" charset="0"/>
              </a:rPr>
              <a:t>Meshech</a:t>
            </a:r>
            <a:r>
              <a:rPr lang="en-IN" sz="3200" dirty="0">
                <a:solidFill>
                  <a:schemeClr val="bg1"/>
                </a:solidFill>
                <a:effectLst/>
                <a:latin typeface="Calibri" panose="020F0502020204030204" pitchFamily="34" charset="0"/>
                <a:cs typeface="Calibri" panose="020F0502020204030204" pitchFamily="34" charset="0"/>
              </a:rPr>
              <a:t>, and Tubal, and prophesy against him,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and say, 'Thus says the Lord GOD: "Behold, I am against you, O Gog, the prince of Rosh, </a:t>
            </a:r>
            <a:r>
              <a:rPr lang="en-IN" sz="3200" dirty="0" err="1">
                <a:solidFill>
                  <a:schemeClr val="bg1"/>
                </a:solidFill>
                <a:effectLst/>
                <a:latin typeface="Calibri" panose="020F0502020204030204" pitchFamily="34" charset="0"/>
                <a:cs typeface="Calibri" panose="020F0502020204030204" pitchFamily="34" charset="0"/>
              </a:rPr>
              <a:t>Meshech</a:t>
            </a:r>
            <a:r>
              <a:rPr lang="en-IN" sz="3200" dirty="0">
                <a:solidFill>
                  <a:schemeClr val="bg1"/>
                </a:solidFill>
                <a:effectLst/>
                <a:latin typeface="Calibri" panose="020F0502020204030204" pitchFamily="34" charset="0"/>
                <a:cs typeface="Calibri" panose="020F0502020204030204" pitchFamily="34" charset="0"/>
              </a:rPr>
              <a:t>, and Tubal. </a:t>
            </a:r>
          </a:p>
        </p:txBody>
      </p:sp>
    </p:spTree>
    <p:extLst>
      <p:ext uri="{BB962C8B-B14F-4D97-AF65-F5344CB8AC3E}">
        <p14:creationId xmlns:p14="http://schemas.microsoft.com/office/powerpoint/2010/main" val="2817554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africa with a few countries/regions&#10;&#10;Description automatically generated with medium confidence">
            <a:extLst>
              <a:ext uri="{FF2B5EF4-FFF2-40B4-BE49-F238E27FC236}">
                <a16:creationId xmlns:a16="http://schemas.microsoft.com/office/drawing/2014/main" id="{F3B58ACA-F07B-A1C0-C54C-D622D172A316}"/>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F6B568A-2B87-B82A-678B-2EFEBC214566}"/>
              </a:ext>
            </a:extLst>
          </p:cNvPr>
          <p:cNvSpPr txBox="1"/>
          <p:nvPr/>
        </p:nvSpPr>
        <p:spPr>
          <a:xfrm>
            <a:off x="540843" y="1139142"/>
            <a:ext cx="6068301"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38:1-8,15,16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I will turn you around, put hooks into your jaws, and lead you out, with all your army, horses, and horsemen, all splendidly clothed, a great company with bucklers and shields, all of them handling swords.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Persia, Ethiopia, and Libya are with them, all of them with shield and helmet; </a:t>
            </a:r>
          </a:p>
        </p:txBody>
      </p:sp>
    </p:spTree>
    <p:extLst>
      <p:ext uri="{BB962C8B-B14F-4D97-AF65-F5344CB8AC3E}">
        <p14:creationId xmlns:p14="http://schemas.microsoft.com/office/powerpoint/2010/main" val="188529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descr="A map of israel with a blue background&#10;&#10;Description automatically generated">
            <a:extLst>
              <a:ext uri="{FF2B5EF4-FFF2-40B4-BE49-F238E27FC236}">
                <a16:creationId xmlns:a16="http://schemas.microsoft.com/office/drawing/2014/main" id="{5FD57EB6-FBF6-8FA4-4767-A90AE1F070AD}"/>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2" name="TextBox 21">
            <a:extLst>
              <a:ext uri="{FF2B5EF4-FFF2-40B4-BE49-F238E27FC236}">
                <a16:creationId xmlns:a16="http://schemas.microsoft.com/office/drawing/2014/main" id="{FDF0B481-1988-DE1C-6342-1F1F53E7942B}"/>
              </a:ext>
            </a:extLst>
          </p:cNvPr>
          <p:cNvSpPr txBox="1"/>
          <p:nvPr/>
        </p:nvSpPr>
        <p:spPr>
          <a:xfrm>
            <a:off x="660585" y="2884235"/>
            <a:ext cx="5671595"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BUILD UP TO THE BATTLE OF ARMAGEDDON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993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africa with a few countries/regions&#10;&#10;Description automatically generated with medium confidence">
            <a:extLst>
              <a:ext uri="{FF2B5EF4-FFF2-40B4-BE49-F238E27FC236}">
                <a16:creationId xmlns:a16="http://schemas.microsoft.com/office/drawing/2014/main" id="{DD2F7B81-5DBE-BCAC-EFA5-8FE648A59D54}"/>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95070ED-9F42-B8B5-D1D1-B2F52CC2219C}"/>
              </a:ext>
            </a:extLst>
          </p:cNvPr>
          <p:cNvSpPr txBox="1"/>
          <p:nvPr/>
        </p:nvSpPr>
        <p:spPr>
          <a:xfrm>
            <a:off x="529958" y="917543"/>
            <a:ext cx="5998164"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38:1-8,15,16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I will turn you around, put hooks into your jaws, and lead you out, with all your army, horses, and horsemen, all splendidly clothed, a great company with bucklers and shields, all of them handling swords.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Persia, Ethiopia, and Libya are with them, all of them with shield and helmet; </a:t>
            </a:r>
          </a:p>
        </p:txBody>
      </p:sp>
    </p:spTree>
    <p:extLst>
      <p:ext uri="{BB962C8B-B14F-4D97-AF65-F5344CB8AC3E}">
        <p14:creationId xmlns:p14="http://schemas.microsoft.com/office/powerpoint/2010/main" val="118642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frica with a few countries/regions&#10;&#10;Description automatically generated with medium confidence">
            <a:extLst>
              <a:ext uri="{FF2B5EF4-FFF2-40B4-BE49-F238E27FC236}">
                <a16:creationId xmlns:a16="http://schemas.microsoft.com/office/drawing/2014/main" id="{DD2F7B81-5DBE-BCAC-EFA5-8FE648A59D54}"/>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95070ED-9F42-B8B5-D1D1-B2F52CC2219C}"/>
              </a:ext>
            </a:extLst>
          </p:cNvPr>
          <p:cNvSpPr txBox="1"/>
          <p:nvPr/>
        </p:nvSpPr>
        <p:spPr>
          <a:xfrm>
            <a:off x="576257" y="2247138"/>
            <a:ext cx="6241232"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38:1-8,15,16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Gomer and all its troops; the house of </a:t>
            </a:r>
            <a:r>
              <a:rPr lang="en-IN" sz="3200" dirty="0" err="1">
                <a:solidFill>
                  <a:schemeClr val="bg1"/>
                </a:solidFill>
                <a:effectLst/>
                <a:latin typeface="Calibri" panose="020F0502020204030204" pitchFamily="34" charset="0"/>
                <a:cs typeface="Calibri" panose="020F0502020204030204" pitchFamily="34" charset="0"/>
              </a:rPr>
              <a:t>Togarmah</a:t>
            </a:r>
            <a:r>
              <a:rPr lang="en-IN" sz="3200" dirty="0">
                <a:solidFill>
                  <a:schemeClr val="bg1"/>
                </a:solidFill>
                <a:effectLst/>
                <a:latin typeface="Calibri" panose="020F0502020204030204" pitchFamily="34" charset="0"/>
                <a:cs typeface="Calibri" panose="020F0502020204030204" pitchFamily="34" charset="0"/>
              </a:rPr>
              <a:t> from the far north and all its troops—many people are with you. </a:t>
            </a:r>
          </a:p>
        </p:txBody>
      </p:sp>
    </p:spTree>
    <p:extLst>
      <p:ext uri="{BB962C8B-B14F-4D97-AF65-F5344CB8AC3E}">
        <p14:creationId xmlns:p14="http://schemas.microsoft.com/office/powerpoint/2010/main" val="152128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map of africa with a few countries/regions&#10;&#10;Description automatically generated with medium confidence">
            <a:extLst>
              <a:ext uri="{FF2B5EF4-FFF2-40B4-BE49-F238E27FC236}">
                <a16:creationId xmlns:a16="http://schemas.microsoft.com/office/drawing/2014/main" id="{79AB25DC-08F5-2B5B-DF86-2CC7F6FC769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30532BB5-23FB-ECD5-8730-F6F20467989B}"/>
              </a:ext>
            </a:extLst>
          </p:cNvPr>
          <p:cNvSpPr txBox="1"/>
          <p:nvPr/>
        </p:nvSpPr>
        <p:spPr>
          <a:xfrm>
            <a:off x="518384" y="252746"/>
            <a:ext cx="5975014"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38:1-8,15,16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7 "Prepare yourself and be ready, you and all your companies that are gathered about you; and be a guard for them.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After many days you will be visited. In the latter years you will come into the land of those brought back from the sword and gathered from many people on the mountains of Israel, which had long been desolate; they were brought out of the nations, and now all of them dwell safely. </a:t>
            </a:r>
          </a:p>
        </p:txBody>
      </p:sp>
    </p:spTree>
    <p:extLst>
      <p:ext uri="{BB962C8B-B14F-4D97-AF65-F5344CB8AC3E}">
        <p14:creationId xmlns:p14="http://schemas.microsoft.com/office/powerpoint/2010/main" val="205344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africa with a few countries/regions&#10;&#10;Description automatically generated with medium confidence">
            <a:extLst>
              <a:ext uri="{FF2B5EF4-FFF2-40B4-BE49-F238E27FC236}">
                <a16:creationId xmlns:a16="http://schemas.microsoft.com/office/drawing/2014/main" id="{122ED6A4-73F5-7C04-C78A-FA3250EB199C}"/>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1B8569C-3879-26CA-F403-F05661916B8D}"/>
              </a:ext>
            </a:extLst>
          </p:cNvPr>
          <p:cNvSpPr txBox="1"/>
          <p:nvPr/>
        </p:nvSpPr>
        <p:spPr>
          <a:xfrm>
            <a:off x="460510" y="474345"/>
            <a:ext cx="6090761"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38:1-8,15,16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Then you will come from your place out of the far north, you and many peoples with you, all of them riding on horses, a great company and a mighty army.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You will come up against My people Israel like a cloud, to cover the land. It will be in the latter days that I will bring you against My land, so that the nations may know Me, when I am hallowed in you, O Gog, before their eyes." </a:t>
            </a:r>
          </a:p>
        </p:txBody>
      </p:sp>
    </p:spTree>
    <p:extLst>
      <p:ext uri="{BB962C8B-B14F-4D97-AF65-F5344CB8AC3E}">
        <p14:creationId xmlns:p14="http://schemas.microsoft.com/office/powerpoint/2010/main" val="266818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ap of the world with red circles&#10;&#10;Description automatically generated">
            <a:extLst>
              <a:ext uri="{FF2B5EF4-FFF2-40B4-BE49-F238E27FC236}">
                <a16:creationId xmlns:a16="http://schemas.microsoft.com/office/drawing/2014/main" id="{C51756CB-DAEF-E3D0-AF5F-5C205E01CE13}"/>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4ADB75-8697-8309-A074-590312CDC8C6}"/>
              </a:ext>
            </a:extLst>
          </p:cNvPr>
          <p:cNvSpPr txBox="1"/>
          <p:nvPr/>
        </p:nvSpPr>
        <p:spPr>
          <a:xfrm>
            <a:off x="671470" y="2884235"/>
            <a:ext cx="606678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Russia, and its allies: Iran, Turkey, Libya, Ethiopia, Sudan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524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frica with a few countries/regions&#10;&#10;Description automatically generated with medium confidence">
            <a:extLst>
              <a:ext uri="{FF2B5EF4-FFF2-40B4-BE49-F238E27FC236}">
                <a16:creationId xmlns:a16="http://schemas.microsoft.com/office/drawing/2014/main" id="{122ED6A4-73F5-7C04-C78A-FA3250EB199C}"/>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1B8569C-3879-26CA-F403-F05661916B8D}"/>
              </a:ext>
            </a:extLst>
          </p:cNvPr>
          <p:cNvSpPr txBox="1"/>
          <p:nvPr/>
        </p:nvSpPr>
        <p:spPr>
          <a:xfrm>
            <a:off x="438739" y="474345"/>
            <a:ext cx="6299519" cy="59093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39:1-5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"And you, son of man, prophesy against Gog, and say, 'Thus says the Lord GOD: "Behold, I am against you, O Gog, the prince of Rosh, </a:t>
            </a:r>
            <a:r>
              <a:rPr lang="en-IN" sz="3200" dirty="0" err="1">
                <a:solidFill>
                  <a:schemeClr val="bg1"/>
                </a:solidFill>
                <a:effectLst/>
                <a:latin typeface="Calibri" panose="020F0502020204030204" pitchFamily="34" charset="0"/>
                <a:cs typeface="Calibri" panose="020F0502020204030204" pitchFamily="34" charset="0"/>
              </a:rPr>
              <a:t>Meshech</a:t>
            </a:r>
            <a:r>
              <a:rPr lang="en-IN" sz="3200" dirty="0">
                <a:solidFill>
                  <a:schemeClr val="bg1"/>
                </a:solidFill>
                <a:effectLst/>
                <a:latin typeface="Calibri" panose="020F0502020204030204" pitchFamily="34" charset="0"/>
                <a:cs typeface="Calibri" panose="020F0502020204030204" pitchFamily="34" charset="0"/>
              </a:rPr>
              <a:t>, and Tubal;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and I will turn you around and lead you on, bringing you up from the far north, and bring you against the mountains of Israel.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Then I will knock the bow out of your left hand, and cause the arrows to fall out of your right hand. </a:t>
            </a:r>
          </a:p>
        </p:txBody>
      </p:sp>
    </p:spTree>
    <p:extLst>
      <p:ext uri="{BB962C8B-B14F-4D97-AF65-F5344CB8AC3E}">
        <p14:creationId xmlns:p14="http://schemas.microsoft.com/office/powerpoint/2010/main" val="299185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frica with a few countries/regions&#10;&#10;Description automatically generated with medium confidence">
            <a:extLst>
              <a:ext uri="{FF2B5EF4-FFF2-40B4-BE49-F238E27FC236}">
                <a16:creationId xmlns:a16="http://schemas.microsoft.com/office/drawing/2014/main" id="{122ED6A4-73F5-7C04-C78A-FA3250EB199C}"/>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B1B8569C-3879-26CA-F403-F05661916B8D}"/>
              </a:ext>
            </a:extLst>
          </p:cNvPr>
          <p:cNvSpPr txBox="1"/>
          <p:nvPr/>
        </p:nvSpPr>
        <p:spPr>
          <a:xfrm>
            <a:off x="460512" y="1360741"/>
            <a:ext cx="5994717"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39:1-5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You shall fall upon the mountains of Israel, you and all your troops and the peoples who are with you; I will give you to birds of prey of every sort and to the beasts of the field to be devoured.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You shall fall on the open field; for I have spoken," says the Lord GOD. </a:t>
            </a:r>
          </a:p>
        </p:txBody>
      </p:sp>
    </p:spTree>
    <p:extLst>
      <p:ext uri="{BB962C8B-B14F-4D97-AF65-F5344CB8AC3E}">
        <p14:creationId xmlns:p14="http://schemas.microsoft.com/office/powerpoint/2010/main" val="236663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red circles&#10;&#10;Description automatically generated">
            <a:extLst>
              <a:ext uri="{FF2B5EF4-FFF2-40B4-BE49-F238E27FC236}">
                <a16:creationId xmlns:a16="http://schemas.microsoft.com/office/drawing/2014/main" id="{C51756CB-DAEF-E3D0-AF5F-5C205E01CE13}"/>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4ADB75-8697-8309-A074-590312CDC8C6}"/>
              </a:ext>
            </a:extLst>
          </p:cNvPr>
          <p:cNvSpPr txBox="1"/>
          <p:nvPr/>
        </p:nvSpPr>
        <p:spPr>
          <a:xfrm>
            <a:off x="606155" y="2634936"/>
            <a:ext cx="6066786" cy="1588127"/>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(B) </a:t>
            </a:r>
            <a:r>
              <a:rPr lang="en-IN" sz="3600" b="1" dirty="0">
                <a:solidFill>
                  <a:schemeClr val="bg1"/>
                </a:solidFill>
                <a:effectLst/>
                <a:latin typeface="Calibri" panose="020F0502020204030204" pitchFamily="34" charset="0"/>
                <a:cs typeface="Calibri" panose="020F0502020204030204" pitchFamily="34" charset="0"/>
              </a:rPr>
              <a:t>INVASION OF ISRAEL BY THE NATIONS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(REVELATION 16:12-16)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500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red circles&#10;&#10;Description automatically generated">
            <a:extLst>
              <a:ext uri="{FF2B5EF4-FFF2-40B4-BE49-F238E27FC236}">
                <a16:creationId xmlns:a16="http://schemas.microsoft.com/office/drawing/2014/main" id="{C51756CB-DAEF-E3D0-AF5F-5C205E01CE13}"/>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D7215D0-BC86-A11D-0EC1-CE5E6E307038}"/>
              </a:ext>
            </a:extLst>
          </p:cNvPr>
          <p:cNvSpPr txBox="1"/>
          <p:nvPr/>
        </p:nvSpPr>
        <p:spPr>
          <a:xfrm>
            <a:off x="438741" y="917543"/>
            <a:ext cx="590763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16:12-16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Then the sixth angel poured out his bowl on the great river Euphrates, and its water was dried up, so that the way of the kings from the east might be prepared.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And I saw three unclean spirits like frogs coming out of the mouth of the dragon, out of the mouth of the beast, and out of the mouth of the false prophet. </a:t>
            </a:r>
          </a:p>
        </p:txBody>
      </p:sp>
    </p:spTree>
    <p:extLst>
      <p:ext uri="{BB962C8B-B14F-4D97-AF65-F5344CB8AC3E}">
        <p14:creationId xmlns:p14="http://schemas.microsoft.com/office/powerpoint/2010/main" val="2700593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red circles&#10;&#10;Description automatically generated">
            <a:extLst>
              <a:ext uri="{FF2B5EF4-FFF2-40B4-BE49-F238E27FC236}">
                <a16:creationId xmlns:a16="http://schemas.microsoft.com/office/drawing/2014/main" id="{C51756CB-DAEF-E3D0-AF5F-5C205E01CE13}"/>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D7215D0-BC86-A11D-0EC1-CE5E6E307038}"/>
              </a:ext>
            </a:extLst>
          </p:cNvPr>
          <p:cNvSpPr txBox="1"/>
          <p:nvPr/>
        </p:nvSpPr>
        <p:spPr>
          <a:xfrm>
            <a:off x="416969" y="252746"/>
            <a:ext cx="6266860"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16:12-16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For they are spirits of demons, performing signs, which go out to the kings of the earth and of the whole world, to gather them to the battle of that great day of God Almighty.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"Behold, I am coming as a thief. Blessed is he who watches, and keeps his garments, lest he walk naked and they see his shame."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And they gathered them together to the place called in Hebrew, Armageddon. </a:t>
            </a:r>
          </a:p>
        </p:txBody>
      </p:sp>
    </p:spTree>
    <p:extLst>
      <p:ext uri="{BB962C8B-B14F-4D97-AF65-F5344CB8AC3E}">
        <p14:creationId xmlns:p14="http://schemas.microsoft.com/office/powerpoint/2010/main" val="201166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in a hooded robe&#10;&#10;Description automatically generated">
            <a:extLst>
              <a:ext uri="{FF2B5EF4-FFF2-40B4-BE49-F238E27FC236}">
                <a16:creationId xmlns:a16="http://schemas.microsoft.com/office/drawing/2014/main" id="{01031550-58A5-9E48-10FF-2D8EB99A268D}"/>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0B9B421-BCEA-0115-3B07-CB0A7166FB70}"/>
              </a:ext>
            </a:extLst>
          </p:cNvPr>
          <p:cNvSpPr txBox="1"/>
          <p:nvPr/>
        </p:nvSpPr>
        <p:spPr>
          <a:xfrm>
            <a:off x="704127" y="1887039"/>
            <a:ext cx="6251844" cy="308392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The Rise of the Antichrist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and his global influence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The Abomination of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Desolation</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The Great Tribulation,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The Time of Jacob's Trouble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5304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in a line&#10;&#10;Description automatically generated">
            <a:extLst>
              <a:ext uri="{FF2B5EF4-FFF2-40B4-BE49-F238E27FC236}">
                <a16:creationId xmlns:a16="http://schemas.microsoft.com/office/drawing/2014/main" id="{FADE299A-94F5-427A-8377-27C8E17DA9C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5A53F6C-37D7-6100-8E0C-7E571872C3D9}"/>
              </a:ext>
            </a:extLst>
          </p:cNvPr>
          <p:cNvSpPr txBox="1"/>
          <p:nvPr/>
        </p:nvSpPr>
        <p:spPr>
          <a:xfrm>
            <a:off x="572121" y="2884235"/>
            <a:ext cx="5874978"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5. THE FINAL EVENT—THE SECOND COMING OF CHRIST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37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battle&#10;&#10;Description automatically generated">
            <a:extLst>
              <a:ext uri="{FF2B5EF4-FFF2-40B4-BE49-F238E27FC236}">
                <a16:creationId xmlns:a16="http://schemas.microsoft.com/office/drawing/2014/main" id="{B3935C4F-9F81-E418-C35C-44BF0B1F849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3472B60-ACA5-1961-F0E9-45C035927F46}"/>
              </a:ext>
            </a:extLst>
          </p:cNvPr>
          <p:cNvSpPr txBox="1"/>
          <p:nvPr/>
        </p:nvSpPr>
        <p:spPr>
          <a:xfrm>
            <a:off x="638813" y="2884235"/>
            <a:ext cx="631715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WHY THE FINAL BATTLE OF ARMAGEDDON?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6801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battle&#10;&#10;Description automatically generated">
            <a:extLst>
              <a:ext uri="{FF2B5EF4-FFF2-40B4-BE49-F238E27FC236}">
                <a16:creationId xmlns:a16="http://schemas.microsoft.com/office/drawing/2014/main" id="{B3935C4F-9F81-E418-C35C-44BF0B1F8498}"/>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83472B60-ACA5-1961-F0E9-45C035927F46}"/>
              </a:ext>
            </a:extLst>
          </p:cNvPr>
          <p:cNvSpPr txBox="1"/>
          <p:nvPr/>
        </p:nvSpPr>
        <p:spPr>
          <a:xfrm>
            <a:off x="497298" y="640544"/>
            <a:ext cx="6317158" cy="557691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To </a:t>
            </a:r>
            <a:r>
              <a:rPr lang="en-IN" sz="3600" b="1" dirty="0" err="1">
                <a:solidFill>
                  <a:schemeClr val="bg1"/>
                </a:solidFill>
                <a:effectLst/>
                <a:latin typeface="Calibri" panose="020F0502020204030204" pitchFamily="34" charset="0"/>
                <a:cs typeface="Calibri" panose="020F0502020204030204" pitchFamily="34" charset="0"/>
              </a:rPr>
              <a:t>Fulfill</a:t>
            </a:r>
            <a:r>
              <a:rPr lang="en-IN" sz="3600" b="1" dirty="0">
                <a:solidFill>
                  <a:schemeClr val="bg1"/>
                </a:solidFill>
                <a:effectLst/>
                <a:latin typeface="Calibri" panose="020F0502020204030204" pitchFamily="34" charset="0"/>
                <a:cs typeface="Calibri" panose="020F0502020204030204" pitchFamily="34" charset="0"/>
              </a:rPr>
              <a:t> God's Sovereign Judgment on the Nations—God’s Wrath and Vengeance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Nations Keen Intent On Destroying Israel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Satan’s Influence and Global Rebellion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Satan’s Ambition to Oppose the Return of Christ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 The Antichrist’s Control and Deception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472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red circles&#10;&#10;Description automatically generated">
            <a:extLst>
              <a:ext uri="{FF2B5EF4-FFF2-40B4-BE49-F238E27FC236}">
                <a16:creationId xmlns:a16="http://schemas.microsoft.com/office/drawing/2014/main" id="{C51756CB-DAEF-E3D0-AF5F-5C205E01CE13}"/>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4ADB75-8697-8309-A074-590312CDC8C6}"/>
              </a:ext>
            </a:extLst>
          </p:cNvPr>
          <p:cNvSpPr txBox="1"/>
          <p:nvPr/>
        </p:nvSpPr>
        <p:spPr>
          <a:xfrm>
            <a:off x="606155" y="3133534"/>
            <a:ext cx="6066786"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THE ALIGNMENT OF NATIONS </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1747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line&#10;&#10;Description automatically generated">
            <a:extLst>
              <a:ext uri="{FF2B5EF4-FFF2-40B4-BE49-F238E27FC236}">
                <a16:creationId xmlns:a16="http://schemas.microsoft.com/office/drawing/2014/main" id="{FADE299A-94F5-427A-8377-27C8E17DA9C3}"/>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5A53F6C-37D7-6100-8E0C-7E571872C3D9}"/>
              </a:ext>
            </a:extLst>
          </p:cNvPr>
          <p:cNvSpPr txBox="1"/>
          <p:nvPr/>
        </p:nvSpPr>
        <p:spPr>
          <a:xfrm>
            <a:off x="572121" y="2884235"/>
            <a:ext cx="5523879" cy="1089529"/>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JESUS IS COMING BACK FOR A GLORIOUS CHURCH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131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ilhouette of a person in a hooded robe&#10;&#10;Description automatically generated">
            <a:extLst>
              <a:ext uri="{FF2B5EF4-FFF2-40B4-BE49-F238E27FC236}">
                <a16:creationId xmlns:a16="http://schemas.microsoft.com/office/drawing/2014/main" id="{66EE676A-4351-8C76-8DA3-DEA071DAEE0C}"/>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042C66D-2FB0-84CE-116A-2E1694AF909C}"/>
              </a:ext>
            </a:extLst>
          </p:cNvPr>
          <p:cNvSpPr txBox="1"/>
          <p:nvPr/>
        </p:nvSpPr>
        <p:spPr>
          <a:xfrm>
            <a:off x="472069" y="1421895"/>
            <a:ext cx="6854282" cy="408111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The Instigation of Nations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and the Gathering of Armies</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(A) Russia and its allies invade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Israel (Ezekiel 38-39)</a:t>
            </a:r>
          </a:p>
          <a:p>
            <a:pPr>
              <a:lnSpc>
                <a:spcPct val="90000"/>
              </a:lnSpc>
            </a:pPr>
            <a:r>
              <a:rPr lang="en-IN" sz="3600" b="1" dirty="0">
                <a:solidFill>
                  <a:schemeClr val="bg1"/>
                </a:solidFill>
                <a:latin typeface="Calibri" panose="020F0502020204030204" pitchFamily="34" charset="0"/>
                <a:cs typeface="Calibri" panose="020F0502020204030204" pitchFamily="34" charset="0"/>
              </a:rPr>
              <a:t>    (B) I</a:t>
            </a:r>
            <a:r>
              <a:rPr lang="en-IN" sz="3600" b="1" dirty="0">
                <a:solidFill>
                  <a:schemeClr val="bg1"/>
                </a:solidFill>
                <a:effectLst/>
                <a:latin typeface="Calibri" panose="020F0502020204030204" pitchFamily="34" charset="0"/>
                <a:cs typeface="Calibri" panose="020F0502020204030204" pitchFamily="34" charset="0"/>
              </a:rPr>
              <a:t>nvasion of Israel by the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nations (Revelation 16:12-16)</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5</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 The Final Event</a:t>
            </a:r>
            <a:r>
              <a:rPr lang="en-IN" sz="3600" b="1" dirty="0">
                <a:solidFill>
                  <a:schemeClr val="bg1"/>
                </a:solidFill>
                <a:latin typeface="Calibri" panose="020F0502020204030204" pitchFamily="34" charset="0"/>
                <a:cs typeface="Calibri" panose="020F0502020204030204" pitchFamily="34" charset="0"/>
              </a:rPr>
              <a:t>—</a:t>
            </a:r>
            <a:r>
              <a:rPr lang="en-IN" sz="3600" b="1" dirty="0">
                <a:solidFill>
                  <a:schemeClr val="bg1"/>
                </a:solidFill>
                <a:effectLst/>
                <a:latin typeface="Calibri" panose="020F0502020204030204" pitchFamily="34" charset="0"/>
                <a:cs typeface="Calibri" panose="020F0502020204030204" pitchFamily="34" charset="0"/>
              </a:rPr>
              <a:t>The Second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Coming of Christ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773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ilhouette of a person in a hooded robe&#10;&#10;Description automatically generated">
            <a:extLst>
              <a:ext uri="{FF2B5EF4-FFF2-40B4-BE49-F238E27FC236}">
                <a16:creationId xmlns:a16="http://schemas.microsoft.com/office/drawing/2014/main" id="{863D30B0-F841-58FB-76F4-4937CFAA1B6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8" name="TextBox 17">
            <a:extLst>
              <a:ext uri="{FF2B5EF4-FFF2-40B4-BE49-F238E27FC236}">
                <a16:creationId xmlns:a16="http://schemas.microsoft.com/office/drawing/2014/main" id="{B75B8B55-EEC3-5567-CC9A-93AF082AD311}"/>
              </a:ext>
            </a:extLst>
          </p:cNvPr>
          <p:cNvSpPr txBox="1"/>
          <p:nvPr/>
        </p:nvSpPr>
        <p:spPr>
          <a:xfrm>
            <a:off x="660585" y="2884235"/>
            <a:ext cx="631715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THE RISE OF THE ANTICHRIST AND HIS GLOBAL INFLUENCE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870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ilhouette of a person in a hooded robe&#10;&#10;Description automatically generated">
            <a:extLst>
              <a:ext uri="{FF2B5EF4-FFF2-40B4-BE49-F238E27FC236}">
                <a16:creationId xmlns:a16="http://schemas.microsoft.com/office/drawing/2014/main" id="{863D30B0-F841-58FB-76F4-4937CFAA1B6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8" name="TextBox 17">
            <a:extLst>
              <a:ext uri="{FF2B5EF4-FFF2-40B4-BE49-F238E27FC236}">
                <a16:creationId xmlns:a16="http://schemas.microsoft.com/office/drawing/2014/main" id="{B75B8B55-EEC3-5567-CC9A-93AF082AD311}"/>
              </a:ext>
            </a:extLst>
          </p:cNvPr>
          <p:cNvSpPr txBox="1"/>
          <p:nvPr/>
        </p:nvSpPr>
        <p:spPr>
          <a:xfrm>
            <a:off x="627928" y="1360741"/>
            <a:ext cx="6513101"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9:27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Then he shall confirm a covenant with many for one week; But in the middle of the week He shall bring an end to sacrifice and offering. And on the wing of abominations shall be one who makes desolate, Even until the consummation, which is determined, Is poured out on the desolate." </a:t>
            </a:r>
          </a:p>
        </p:txBody>
      </p:sp>
    </p:spTree>
    <p:extLst>
      <p:ext uri="{BB962C8B-B14F-4D97-AF65-F5344CB8AC3E}">
        <p14:creationId xmlns:p14="http://schemas.microsoft.com/office/powerpoint/2010/main" val="212976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ilhouette of a person in a hooded robe&#10;&#10;Description automatically generated">
            <a:extLst>
              <a:ext uri="{FF2B5EF4-FFF2-40B4-BE49-F238E27FC236}">
                <a16:creationId xmlns:a16="http://schemas.microsoft.com/office/drawing/2014/main" id="{863D30B0-F841-58FB-76F4-4937CFAA1B6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18" name="TextBox 17">
            <a:extLst>
              <a:ext uri="{FF2B5EF4-FFF2-40B4-BE49-F238E27FC236}">
                <a16:creationId xmlns:a16="http://schemas.microsoft.com/office/drawing/2014/main" id="{B75B8B55-EEC3-5567-CC9A-93AF082AD311}"/>
              </a:ext>
            </a:extLst>
          </p:cNvPr>
          <p:cNvSpPr txBox="1"/>
          <p:nvPr/>
        </p:nvSpPr>
        <p:spPr>
          <a:xfrm>
            <a:off x="562613" y="2247138"/>
            <a:ext cx="6513101"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13:7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It was granted to him to make war with the saints and to overcome them. And authority was given him over every tribe, tongue, and nation. </a:t>
            </a:r>
          </a:p>
        </p:txBody>
      </p:sp>
    </p:spTree>
    <p:extLst>
      <p:ext uri="{BB962C8B-B14F-4D97-AF65-F5344CB8AC3E}">
        <p14:creationId xmlns:p14="http://schemas.microsoft.com/office/powerpoint/2010/main" val="5039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close-up of a book&#10;&#10;Description automatically generated">
            <a:extLst>
              <a:ext uri="{FF2B5EF4-FFF2-40B4-BE49-F238E27FC236}">
                <a16:creationId xmlns:a16="http://schemas.microsoft.com/office/drawing/2014/main" id="{413AA708-FC74-719B-45BD-B0DCB0C093D4}"/>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55773BDF-5F56-9602-9208-15B19AC857CA}"/>
              </a:ext>
            </a:extLst>
          </p:cNvPr>
          <p:cNvSpPr txBox="1"/>
          <p:nvPr/>
        </p:nvSpPr>
        <p:spPr>
          <a:xfrm>
            <a:off x="671471" y="2884235"/>
            <a:ext cx="6317158"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THE ABOMINATION OF DESOLATION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843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book&#10;&#10;Description automatically generated">
            <a:extLst>
              <a:ext uri="{FF2B5EF4-FFF2-40B4-BE49-F238E27FC236}">
                <a16:creationId xmlns:a16="http://schemas.microsoft.com/office/drawing/2014/main" id="{413AA708-FC74-719B-45BD-B0DCB0C093D4}"/>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D5F3F46-CEA5-B15E-92FD-457D870040CC}"/>
              </a:ext>
            </a:extLst>
          </p:cNvPr>
          <p:cNvSpPr txBox="1"/>
          <p:nvPr/>
        </p:nvSpPr>
        <p:spPr>
          <a:xfrm>
            <a:off x="595271" y="2025539"/>
            <a:ext cx="6513101"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24:15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Therefore when you see the 'ABOMINATION OF DESOLATION,' spoken of by Daniel the prophet, standing in the holy place" (whoever reads, let him understand), </a:t>
            </a:r>
          </a:p>
        </p:txBody>
      </p:sp>
    </p:spTree>
    <p:extLst>
      <p:ext uri="{BB962C8B-B14F-4D97-AF65-F5344CB8AC3E}">
        <p14:creationId xmlns:p14="http://schemas.microsoft.com/office/powerpoint/2010/main" val="788642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10488</TotalTime>
  <Words>1389</Words>
  <Application>Microsoft Macintosh PowerPoint</Application>
  <PresentationFormat>Widescreen</PresentationFormat>
  <Paragraphs>85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1825</cp:revision>
  <dcterms:created xsi:type="dcterms:W3CDTF">2022-04-28T10:27:37Z</dcterms:created>
  <dcterms:modified xsi:type="dcterms:W3CDTF">2024-09-13T12:27:06Z</dcterms:modified>
</cp:coreProperties>
</file>