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73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6" r:id="rId12"/>
    <p:sldId id="284" r:id="rId13"/>
    <p:sldId id="285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321" r:id="rId49"/>
    <p:sldId id="322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4450"/>
    <a:srgbClr val="1E4D5B"/>
    <a:srgbClr val="43001C"/>
    <a:srgbClr val="2A0C0E"/>
    <a:srgbClr val="FFFFFF"/>
    <a:srgbClr val="002537"/>
    <a:srgbClr val="0C4F23"/>
    <a:srgbClr val="44001E"/>
    <a:srgbClr val="440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5" autoAdjust="0"/>
    <p:restoredTop sz="94694"/>
  </p:normalViewPr>
  <p:slideViewPr>
    <p:cSldViewPr snapToGrid="0">
      <p:cViewPr varScale="1">
        <p:scale>
          <a:sx n="110" d="100"/>
          <a:sy n="110" d="100"/>
        </p:scale>
        <p:origin x="192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D69B5-E336-43FF-BBF2-649EBACD9D22}" type="datetimeFigureOut">
              <a:rPr lang="en-US" smtClean="0"/>
              <a:t>8/22/24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1EEC1-8735-497A-8DAB-B270CF6E1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42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67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27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73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19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89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1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31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44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66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98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824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59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08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3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19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FF713-628E-464B-8E51-5C16ACE0F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743EF-3C0E-4DDE-BB0D-18303CED4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59809-8A02-4984-9F86-8070ABF2F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28DE8-2DE2-45EC-AD94-878E3A916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C3B14-A904-42B3-97C6-91660F2D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46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B3C0-F47E-4516-9192-04B604CC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A29A56-2514-4D1B-934D-FB3D49B5C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39ECF-4486-4062-880E-60CC94E33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515B4-9943-4A5B-AF0D-295772451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28076-29F0-423D-B145-9B85D7B35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EFE417-7C0C-4092-BE71-C8F1AEC4BB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DCFEE1-A434-4935-9F7A-2DFEB0AF6C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488BA-3A77-43B4-A3C7-515F58EA7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8E1CF-B958-4466-B9AE-D3535782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0F948-441F-469E-BE1D-1DE7B0F99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74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4AEDD-EAB1-45CF-96DB-68A36015E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2491E-CC08-43BF-A945-15D3E1E1F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58F51-0A55-4B74-9652-9FE2B54B9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07C44-3516-41E6-9077-8F0386C61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C07C1-36FF-4274-A1F8-D88934EB1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55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1F316-5B1A-443D-9365-C36C8179D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A13C4-3DF3-4525-86C4-47477E4EA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C1CFB-3B86-487E-A228-5ABF5E691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7B9A7-55A8-4706-908C-ECAED49C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88BA2-4366-4B9C-BD25-EA392372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6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D9697-31BF-44CE-A6F5-1D3C9254A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5A96C-0E9B-4308-807B-B978C5696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A10E7-69CB-4AC4-8D62-160D788E8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E455A-282E-4D38-BC11-CBF3FD1BB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CAFCE-598B-4A81-956C-7C78A3A36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75314E-F4EE-40F4-A749-C2853051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62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0DF20-2C2F-483A-BC1C-4FC1F0278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8E327-39D7-4611-9B7E-9B7B4981C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B5B367-1539-48A3-B668-3F21AC25B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DEA46-3E29-41B9-BF8A-0D1A4959F9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11D7CF-57B2-4CF4-ABD2-87D07F8A5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F5E7B8-19DD-4A55-81A9-2D56B2405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355A37-1CC0-49DA-B8AF-7BB15E31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DA2146-EAA2-4A85-BD52-8C9694C28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89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27871-DDCE-4969-8C87-FCF64B270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A65F71-CC1C-4531-B2A4-5566F8C71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CBA1D-D766-4510-B7A9-B7789B5CB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0E832-F209-4EB4-92C2-27854BDB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4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A2583-F1C2-49EF-9EA3-1358454C8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A3847-906B-446D-B0E0-34239134B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2FFC2-FA1D-4FE2-8A0D-E43BB3C5F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67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721ED-A3BD-43E1-B701-187BAFB53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DD20B-741D-474E-8130-5403C47A1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33B465-D714-4237-9DBF-06C501B28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266BB8-EF69-4CB9-87D8-3BE65741B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C8D68-DDEC-44F8-B31B-8A4478D01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F3822-FB29-434B-B198-FE4B120F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80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8D79E-C070-42CC-805C-993C16977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905739-6D5A-4777-B58D-5E87F70901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D3B37-8532-4AFF-8C8B-6E971258F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003B4-95E5-4CFA-B039-74F205407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4BB70-F8A1-41E1-9CAA-EC62D3733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57529D-55F2-435B-9302-D9A1AA118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70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10197D-BAB4-4F7A-B28D-C0FA2739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08EE8-7BC3-48D4-A38B-AB5FE3FAA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1FB71-4AE5-4112-AEA3-3EC8D3B3C6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7264C-6AD2-4681-A800-FAD0AF653D81}" type="datetimeFigureOut">
              <a:rPr lang="en-US" smtClean="0"/>
              <a:t>8/22/24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8847C-6665-4002-9A55-08E243D8A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B88D4-A969-4584-A720-A32A42E1B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8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 1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oster of a person with a spear&#10;&#10;Description automatically generated">
            <a:extLst>
              <a:ext uri="{FF2B5EF4-FFF2-40B4-BE49-F238E27FC236}">
                <a16:creationId xmlns:a16="http://schemas.microsoft.com/office/drawing/2014/main" id="{337F12FB-9B38-2C3D-7A7C-A0307DDAD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44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ollage of two people on a ship&#10;&#10;Description automatically generated">
            <a:extLst>
              <a:ext uri="{FF2B5EF4-FFF2-40B4-BE49-F238E27FC236}">
                <a16:creationId xmlns:a16="http://schemas.microsoft.com/office/drawing/2014/main" id="{18F7772C-621B-E33D-3AB5-EEE374E08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40EA4F-15D5-E09E-1B7A-9E77C3FBDA27}"/>
              </a:ext>
            </a:extLst>
          </p:cNvPr>
          <p:cNvSpPr txBox="1"/>
          <p:nvPr/>
        </p:nvSpPr>
        <p:spPr>
          <a:xfrm>
            <a:off x="749047" y="2884235"/>
            <a:ext cx="583681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God to Whom I Belong and Whom I Serve (Acts 27:21-26)</a:t>
            </a:r>
          </a:p>
        </p:txBody>
      </p:sp>
    </p:spTree>
    <p:extLst>
      <p:ext uri="{BB962C8B-B14F-4D97-AF65-F5344CB8AC3E}">
        <p14:creationId xmlns:p14="http://schemas.microsoft.com/office/powerpoint/2010/main" val="3387814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two people on a ship&#10;&#10;Description automatically generated">
            <a:extLst>
              <a:ext uri="{FF2B5EF4-FFF2-40B4-BE49-F238E27FC236}">
                <a16:creationId xmlns:a16="http://schemas.microsoft.com/office/drawing/2014/main" id="{18F7772C-621B-E33D-3AB5-EEE374E08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40EA4F-15D5-E09E-1B7A-9E77C3FBDA27}"/>
              </a:ext>
            </a:extLst>
          </p:cNvPr>
          <p:cNvSpPr txBox="1"/>
          <p:nvPr/>
        </p:nvSpPr>
        <p:spPr>
          <a:xfrm>
            <a:off x="749047" y="2884235"/>
            <a:ext cx="583681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Shipwrecked on Malta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(Acts 27:27-44)</a:t>
            </a:r>
          </a:p>
          <a:p>
            <a:pPr>
              <a:lnSpc>
                <a:spcPct val="90000"/>
              </a:lnSpc>
            </a:pPr>
            <a:endParaRPr lang="en-IN" sz="36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51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mediterranean sea&#10;&#10;Description automatically generated">
            <a:extLst>
              <a:ext uri="{FF2B5EF4-FFF2-40B4-BE49-F238E27FC236}">
                <a16:creationId xmlns:a16="http://schemas.microsoft.com/office/drawing/2014/main" id="{65B06A07-0D2B-A279-8036-DE2F80971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F5A40B-7BDD-241F-30CF-E9EFB7908C54}"/>
              </a:ext>
            </a:extLst>
          </p:cNvPr>
          <p:cNvSpPr txBox="1"/>
          <p:nvPr/>
        </p:nvSpPr>
        <p:spPr>
          <a:xfrm>
            <a:off x="551727" y="2136338"/>
            <a:ext cx="55442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September to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November AD 59: Encounter with the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torm and Shipwreck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Malta</a:t>
            </a:r>
          </a:p>
        </p:txBody>
      </p:sp>
    </p:spTree>
    <p:extLst>
      <p:ext uri="{BB962C8B-B14F-4D97-AF65-F5344CB8AC3E}">
        <p14:creationId xmlns:p14="http://schemas.microsoft.com/office/powerpoint/2010/main" val="888014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erson&#10;&#10;Description automatically generated">
            <a:extLst>
              <a:ext uri="{FF2B5EF4-FFF2-40B4-BE49-F238E27FC236}">
                <a16:creationId xmlns:a16="http://schemas.microsoft.com/office/drawing/2014/main" id="{C4EE5D72-6C94-E848-D0AF-9856BB773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D96F97-5B0A-23FB-860A-BCA9F24E000F}"/>
              </a:ext>
            </a:extLst>
          </p:cNvPr>
          <p:cNvSpPr txBox="1"/>
          <p:nvPr/>
        </p:nvSpPr>
        <p:spPr>
          <a:xfrm>
            <a:off x="567985" y="2884235"/>
            <a:ext cx="618515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When Everybody Is Down You Cheer Them Up (Acts 27:35,36)</a:t>
            </a:r>
          </a:p>
        </p:txBody>
      </p:sp>
    </p:spTree>
    <p:extLst>
      <p:ext uri="{BB962C8B-B14F-4D97-AF65-F5344CB8AC3E}">
        <p14:creationId xmlns:p14="http://schemas.microsoft.com/office/powerpoint/2010/main" val="506187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book cover&#10;&#10;Description automatically generated">
            <a:extLst>
              <a:ext uri="{FF2B5EF4-FFF2-40B4-BE49-F238E27FC236}">
                <a16:creationId xmlns:a16="http://schemas.microsoft.com/office/drawing/2014/main" id="{F7DBF945-92CE-9F43-5829-462BCFBEE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AFF4AB-E303-DA06-84EA-29FE9B098FB2}"/>
              </a:ext>
            </a:extLst>
          </p:cNvPr>
          <p:cNvSpPr txBox="1"/>
          <p:nvPr/>
        </p:nvSpPr>
        <p:spPr>
          <a:xfrm>
            <a:off x="727276" y="2884235"/>
            <a:ext cx="554427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ACTS CHAPTER 28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(60-62 AD)</a:t>
            </a:r>
          </a:p>
        </p:txBody>
      </p:sp>
    </p:spTree>
    <p:extLst>
      <p:ext uri="{BB962C8B-B14F-4D97-AF65-F5344CB8AC3E}">
        <p14:creationId xmlns:p14="http://schemas.microsoft.com/office/powerpoint/2010/main" val="1004221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ook cover&#10;&#10;Description automatically generated">
            <a:extLst>
              <a:ext uri="{FF2B5EF4-FFF2-40B4-BE49-F238E27FC236}">
                <a16:creationId xmlns:a16="http://schemas.microsoft.com/office/drawing/2014/main" id="{F7DBF945-92CE-9F43-5829-462BCFBEE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AFF4AB-E303-DA06-84EA-29FE9B098FB2}"/>
              </a:ext>
            </a:extLst>
          </p:cNvPr>
          <p:cNvSpPr txBox="1"/>
          <p:nvPr/>
        </p:nvSpPr>
        <p:spPr>
          <a:xfrm>
            <a:off x="727276" y="2884235"/>
            <a:ext cx="554427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Miracles in Malta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(Acts 28:1-10)</a:t>
            </a:r>
          </a:p>
        </p:txBody>
      </p:sp>
    </p:spTree>
    <p:extLst>
      <p:ext uri="{BB962C8B-B14F-4D97-AF65-F5344CB8AC3E}">
        <p14:creationId xmlns:p14="http://schemas.microsoft.com/office/powerpoint/2010/main" val="4198509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mediterranean sea&#10;&#10;Description automatically generated">
            <a:extLst>
              <a:ext uri="{FF2B5EF4-FFF2-40B4-BE49-F238E27FC236}">
                <a16:creationId xmlns:a16="http://schemas.microsoft.com/office/drawing/2014/main" id="{65B06A07-0D2B-A279-8036-DE2F80971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F5A40B-7BDD-241F-30CF-E9EFB7908C54}"/>
              </a:ext>
            </a:extLst>
          </p:cNvPr>
          <p:cNvSpPr txBox="1"/>
          <p:nvPr/>
        </p:nvSpPr>
        <p:spPr>
          <a:xfrm>
            <a:off x="551727" y="2385637"/>
            <a:ext cx="5544273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December to February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 59-60: Paul and Companions </a:t>
            </a: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pend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 in Malta</a:t>
            </a:r>
          </a:p>
        </p:txBody>
      </p:sp>
    </p:spTree>
    <p:extLst>
      <p:ext uri="{BB962C8B-B14F-4D97-AF65-F5344CB8AC3E}">
        <p14:creationId xmlns:p14="http://schemas.microsoft.com/office/powerpoint/2010/main" val="3146122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 descr="A collage of a person in a boat&#10;&#10;Description automatically generated">
            <a:extLst>
              <a:ext uri="{FF2B5EF4-FFF2-40B4-BE49-F238E27FC236}">
                <a16:creationId xmlns:a16="http://schemas.microsoft.com/office/drawing/2014/main" id="{54E155A1-2D8B-6E22-42D3-CEC382E74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287431-F8D6-E418-9739-290035169F71}"/>
              </a:ext>
            </a:extLst>
          </p:cNvPr>
          <p:cNvSpPr txBox="1"/>
          <p:nvPr/>
        </p:nvSpPr>
        <p:spPr>
          <a:xfrm>
            <a:off x="738162" y="2634936"/>
            <a:ext cx="5544273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 Do </a:t>
            </a: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ou </a:t>
            </a: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onduct Yourself in the Middle of a Storm?</a:t>
            </a:r>
          </a:p>
        </p:txBody>
      </p:sp>
    </p:spTree>
    <p:extLst>
      <p:ext uri="{BB962C8B-B14F-4D97-AF65-F5344CB8AC3E}">
        <p14:creationId xmlns:p14="http://schemas.microsoft.com/office/powerpoint/2010/main" val="2808716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llage of a person in a boat&#10;&#10;Description automatically generated">
            <a:extLst>
              <a:ext uri="{FF2B5EF4-FFF2-40B4-BE49-F238E27FC236}">
                <a16:creationId xmlns:a16="http://schemas.microsoft.com/office/drawing/2014/main" id="{54E155A1-2D8B-6E22-42D3-CEC382E74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287431-F8D6-E418-9739-290035169F71}"/>
              </a:ext>
            </a:extLst>
          </p:cNvPr>
          <p:cNvSpPr txBox="1"/>
          <p:nvPr/>
        </p:nvSpPr>
        <p:spPr>
          <a:xfrm>
            <a:off x="738162" y="2884235"/>
            <a:ext cx="554427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 You </a:t>
            </a: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alm in the Middle of a Storm?</a:t>
            </a:r>
          </a:p>
        </p:txBody>
      </p:sp>
    </p:spTree>
    <p:extLst>
      <p:ext uri="{BB962C8B-B14F-4D97-AF65-F5344CB8AC3E}">
        <p14:creationId xmlns:p14="http://schemas.microsoft.com/office/powerpoint/2010/main" val="2763185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llage of a person in a boat&#10;&#10;Description automatically generated">
            <a:extLst>
              <a:ext uri="{FF2B5EF4-FFF2-40B4-BE49-F238E27FC236}">
                <a16:creationId xmlns:a16="http://schemas.microsoft.com/office/drawing/2014/main" id="{54E155A1-2D8B-6E22-42D3-CEC382E74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287431-F8D6-E418-9739-290035169F71}"/>
              </a:ext>
            </a:extLst>
          </p:cNvPr>
          <p:cNvSpPr txBox="1"/>
          <p:nvPr/>
        </p:nvSpPr>
        <p:spPr>
          <a:xfrm>
            <a:off x="672849" y="2884235"/>
            <a:ext cx="596743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 You </a:t>
            </a: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ring the Mind of God in the Middle of a Storm?</a:t>
            </a:r>
          </a:p>
        </p:txBody>
      </p:sp>
    </p:spTree>
    <p:extLst>
      <p:ext uri="{BB962C8B-B14F-4D97-AF65-F5344CB8AC3E}">
        <p14:creationId xmlns:p14="http://schemas.microsoft.com/office/powerpoint/2010/main" val="1485560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collage of a person with a beard and a spear&#10;&#10;Description automatically generated">
            <a:extLst>
              <a:ext uri="{FF2B5EF4-FFF2-40B4-BE49-F238E27FC236}">
                <a16:creationId xmlns:a16="http://schemas.microsoft.com/office/drawing/2014/main" id="{AA5FC450-B5F5-B40C-FCB7-5B933FF9B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BD13C9-6C95-032F-788D-3FFA9805BF61}"/>
              </a:ext>
            </a:extLst>
          </p:cNvPr>
          <p:cNvSpPr txBox="1"/>
          <p:nvPr/>
        </p:nvSpPr>
        <p:spPr>
          <a:xfrm>
            <a:off x="727276" y="2884235"/>
            <a:ext cx="554427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ACTS CHAPTER 27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(59-60 AD)</a:t>
            </a:r>
          </a:p>
        </p:txBody>
      </p:sp>
    </p:spTree>
    <p:extLst>
      <p:ext uri="{BB962C8B-B14F-4D97-AF65-F5344CB8AC3E}">
        <p14:creationId xmlns:p14="http://schemas.microsoft.com/office/powerpoint/2010/main" val="1144171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llage of a person in a boat&#10;&#10;Description automatically generated">
            <a:extLst>
              <a:ext uri="{FF2B5EF4-FFF2-40B4-BE49-F238E27FC236}">
                <a16:creationId xmlns:a16="http://schemas.microsoft.com/office/drawing/2014/main" id="{54E155A1-2D8B-6E22-42D3-CEC382E74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287431-F8D6-E418-9739-290035169F71}"/>
              </a:ext>
            </a:extLst>
          </p:cNvPr>
          <p:cNvSpPr txBox="1"/>
          <p:nvPr/>
        </p:nvSpPr>
        <p:spPr>
          <a:xfrm>
            <a:off x="672849" y="2634936"/>
            <a:ext cx="5967438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 You </a:t>
            </a: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isplay the Goodness and Glory of God in the Middle of a Storm?</a:t>
            </a:r>
          </a:p>
        </p:txBody>
      </p:sp>
    </p:spTree>
    <p:extLst>
      <p:ext uri="{BB962C8B-B14F-4D97-AF65-F5344CB8AC3E}">
        <p14:creationId xmlns:p14="http://schemas.microsoft.com/office/powerpoint/2010/main" val="536594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llage of a person in a boat&#10;&#10;Description automatically generated">
            <a:extLst>
              <a:ext uri="{FF2B5EF4-FFF2-40B4-BE49-F238E27FC236}">
                <a16:creationId xmlns:a16="http://schemas.microsoft.com/office/drawing/2014/main" id="{54E155A1-2D8B-6E22-42D3-CEC382E74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287431-F8D6-E418-9739-290035169F71}"/>
              </a:ext>
            </a:extLst>
          </p:cNvPr>
          <p:cNvSpPr txBox="1"/>
          <p:nvPr/>
        </p:nvSpPr>
        <p:spPr>
          <a:xfrm>
            <a:off x="640192" y="2634936"/>
            <a:ext cx="6032752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 You Bring </a:t>
            </a: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ood </a:t>
            </a: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heer </a:t>
            </a: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hen </a:t>
            </a: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verybody </a:t>
            </a: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eems </a:t>
            </a: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own?</a:t>
            </a:r>
          </a:p>
        </p:txBody>
      </p:sp>
    </p:spTree>
    <p:extLst>
      <p:ext uri="{BB962C8B-B14F-4D97-AF65-F5344CB8AC3E}">
        <p14:creationId xmlns:p14="http://schemas.microsoft.com/office/powerpoint/2010/main" val="1393566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llage of a person in a boat&#10;&#10;Description automatically generated">
            <a:extLst>
              <a:ext uri="{FF2B5EF4-FFF2-40B4-BE49-F238E27FC236}">
                <a16:creationId xmlns:a16="http://schemas.microsoft.com/office/drawing/2014/main" id="{54E155A1-2D8B-6E22-42D3-CEC382E74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287431-F8D6-E418-9739-290035169F71}"/>
              </a:ext>
            </a:extLst>
          </p:cNvPr>
          <p:cNvSpPr txBox="1"/>
          <p:nvPr/>
        </p:nvSpPr>
        <p:spPr>
          <a:xfrm>
            <a:off x="640192" y="2634936"/>
            <a:ext cx="6032752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 You </a:t>
            </a: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elieve God for Miracles When everything Has </a:t>
            </a: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allen </a:t>
            </a: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part?</a:t>
            </a:r>
          </a:p>
        </p:txBody>
      </p:sp>
    </p:spTree>
    <p:extLst>
      <p:ext uri="{BB962C8B-B14F-4D97-AF65-F5344CB8AC3E}">
        <p14:creationId xmlns:p14="http://schemas.microsoft.com/office/powerpoint/2010/main" val="1815228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Colosseum and a purple cover&#10;&#10;Description automatically generated">
            <a:extLst>
              <a:ext uri="{FF2B5EF4-FFF2-40B4-BE49-F238E27FC236}">
                <a16:creationId xmlns:a16="http://schemas.microsoft.com/office/drawing/2014/main" id="{3953C210-8941-E8B4-8D65-4FDB85A51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522EFB-69A4-CDED-CADE-4167AB0237DF}"/>
              </a:ext>
            </a:extLst>
          </p:cNvPr>
          <p:cNvSpPr txBox="1"/>
          <p:nvPr/>
        </p:nvSpPr>
        <p:spPr>
          <a:xfrm>
            <a:off x="607535" y="2884235"/>
            <a:ext cx="603275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Arrival at Rome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(Acts 28:11-15)</a:t>
            </a:r>
          </a:p>
        </p:txBody>
      </p:sp>
    </p:spTree>
    <p:extLst>
      <p:ext uri="{BB962C8B-B14F-4D97-AF65-F5344CB8AC3E}">
        <p14:creationId xmlns:p14="http://schemas.microsoft.com/office/powerpoint/2010/main" val="1350006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map of the mediterranean sea&#10;&#10;Description automatically generated">
            <a:extLst>
              <a:ext uri="{FF2B5EF4-FFF2-40B4-BE49-F238E27FC236}">
                <a16:creationId xmlns:a16="http://schemas.microsoft.com/office/drawing/2014/main" id="{8BC7EB41-720D-DE1B-CD33-CC3AFEAEC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49209C-9C30-8074-E2F3-64F30108F1F6}"/>
              </a:ext>
            </a:extLst>
          </p:cNvPr>
          <p:cNvSpPr txBox="1"/>
          <p:nvPr/>
        </p:nvSpPr>
        <p:spPr>
          <a:xfrm>
            <a:off x="551727" y="2634936"/>
            <a:ext cx="5544273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March to Early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April AD 60: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Arrival in Rome</a:t>
            </a:r>
          </a:p>
        </p:txBody>
      </p:sp>
    </p:spTree>
    <p:extLst>
      <p:ext uri="{BB962C8B-B14F-4D97-AF65-F5344CB8AC3E}">
        <p14:creationId xmlns:p14="http://schemas.microsoft.com/office/powerpoint/2010/main" val="3555352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lose-up of a purple cover&#10;&#10;Description automatically generated">
            <a:extLst>
              <a:ext uri="{FF2B5EF4-FFF2-40B4-BE49-F238E27FC236}">
                <a16:creationId xmlns:a16="http://schemas.microsoft.com/office/drawing/2014/main" id="{B58069A1-B51A-10FF-FF53-95534EC46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72E268-8B5C-E954-FEE0-D3304843538E}"/>
              </a:ext>
            </a:extLst>
          </p:cNvPr>
          <p:cNvSpPr txBox="1"/>
          <p:nvPr/>
        </p:nvSpPr>
        <p:spPr>
          <a:xfrm>
            <a:off x="607535" y="2884235"/>
            <a:ext cx="603275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First Roman Imprisonment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60-62 AD (Acts 28:16)</a:t>
            </a:r>
          </a:p>
        </p:txBody>
      </p:sp>
    </p:spTree>
    <p:extLst>
      <p:ext uri="{BB962C8B-B14F-4D97-AF65-F5344CB8AC3E}">
        <p14:creationId xmlns:p14="http://schemas.microsoft.com/office/powerpoint/2010/main" val="37188098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urple cover&#10;&#10;Description automatically generated">
            <a:extLst>
              <a:ext uri="{FF2B5EF4-FFF2-40B4-BE49-F238E27FC236}">
                <a16:creationId xmlns:a16="http://schemas.microsoft.com/office/drawing/2014/main" id="{5561C030-60B5-4BDA-F47B-A9F89F45F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823357-3005-6C7C-007A-95B1044BED6A}"/>
              </a:ext>
            </a:extLst>
          </p:cNvPr>
          <p:cNvSpPr txBox="1"/>
          <p:nvPr/>
        </p:nvSpPr>
        <p:spPr>
          <a:xfrm>
            <a:off x="607535" y="2884235"/>
            <a:ext cx="603275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Paul's Ministry in Rome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60-62 AD (Acts 28:17-31)</a:t>
            </a:r>
          </a:p>
        </p:txBody>
      </p:sp>
    </p:spTree>
    <p:extLst>
      <p:ext uri="{BB962C8B-B14F-4D97-AF65-F5344CB8AC3E}">
        <p14:creationId xmlns:p14="http://schemas.microsoft.com/office/powerpoint/2010/main" val="4123989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child's hand&#10;&#10;Description automatically generated">
            <a:extLst>
              <a:ext uri="{FF2B5EF4-FFF2-40B4-BE49-F238E27FC236}">
                <a16:creationId xmlns:a16="http://schemas.microsoft.com/office/drawing/2014/main" id="{D9D0F7BD-23CE-78FF-20A7-4277DF59B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B391B4-8D65-4619-FEED-B6CBACD07FE6}"/>
              </a:ext>
            </a:extLst>
          </p:cNvPr>
          <p:cNvSpPr txBox="1"/>
          <p:nvPr/>
        </p:nvSpPr>
        <p:spPr>
          <a:xfrm>
            <a:off x="607535" y="2884235"/>
            <a:ext cx="603275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Financial Aid from Philippi</a:t>
            </a:r>
          </a:p>
        </p:txBody>
      </p:sp>
    </p:spTree>
    <p:extLst>
      <p:ext uri="{BB962C8B-B14F-4D97-AF65-F5344CB8AC3E}">
        <p14:creationId xmlns:p14="http://schemas.microsoft.com/office/powerpoint/2010/main" val="31026436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close-up of a child writing&#10;&#10;Description automatically generated">
            <a:extLst>
              <a:ext uri="{FF2B5EF4-FFF2-40B4-BE49-F238E27FC236}">
                <a16:creationId xmlns:a16="http://schemas.microsoft.com/office/drawing/2014/main" id="{9BDBB1FD-F745-F2F9-0F80-AF9954A6A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1C153B-EDA7-448E-4DF2-6753148A9349}"/>
              </a:ext>
            </a:extLst>
          </p:cNvPr>
          <p:cNvSpPr txBox="1"/>
          <p:nvPr/>
        </p:nvSpPr>
        <p:spPr>
          <a:xfrm>
            <a:off x="596650" y="2634936"/>
            <a:ext cx="6348436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Writing the Prison Epistles: Philippians, Colossians, Ephesians, Philemon (60-62 AD)</a:t>
            </a:r>
          </a:p>
        </p:txBody>
      </p:sp>
    </p:spTree>
    <p:extLst>
      <p:ext uri="{BB962C8B-B14F-4D97-AF65-F5344CB8AC3E}">
        <p14:creationId xmlns:p14="http://schemas.microsoft.com/office/powerpoint/2010/main" val="36523158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Close-up of a person's hands on a book&#10;&#10;Description automatically generated">
            <a:extLst>
              <a:ext uri="{FF2B5EF4-FFF2-40B4-BE49-F238E27FC236}">
                <a16:creationId xmlns:a16="http://schemas.microsoft.com/office/drawing/2014/main" id="{FE54750A-44D5-1CBD-2C83-24D091E24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003236-59BF-8B50-4AF3-D1A367D27395}"/>
              </a:ext>
            </a:extLst>
          </p:cNvPr>
          <p:cNvSpPr txBox="1"/>
          <p:nvPr/>
        </p:nvSpPr>
        <p:spPr>
          <a:xfrm>
            <a:off x="574878" y="2884235"/>
            <a:ext cx="634843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Paul May Have Written Hebrews (60-68 AD)</a:t>
            </a:r>
          </a:p>
        </p:txBody>
      </p:sp>
    </p:spTree>
    <p:extLst>
      <p:ext uri="{BB962C8B-B14F-4D97-AF65-F5344CB8AC3E}">
        <p14:creationId xmlns:p14="http://schemas.microsoft.com/office/powerpoint/2010/main" val="2856245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 descr="A map of the mediterranean sea&#10;&#10;Description automatically generated">
            <a:extLst>
              <a:ext uri="{FF2B5EF4-FFF2-40B4-BE49-F238E27FC236}">
                <a16:creationId xmlns:a16="http://schemas.microsoft.com/office/drawing/2014/main" id="{8BC7EB41-720D-DE1B-CD33-CC3AFEAEC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49209C-9C30-8074-E2F3-64F30108F1F6}"/>
              </a:ext>
            </a:extLst>
          </p:cNvPr>
          <p:cNvSpPr txBox="1"/>
          <p:nvPr/>
        </p:nvSpPr>
        <p:spPr>
          <a:xfrm>
            <a:off x="453756" y="2884235"/>
            <a:ext cx="554427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Paul's Voyage to Rome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(59-60 AD)</a:t>
            </a:r>
          </a:p>
        </p:txBody>
      </p:sp>
    </p:spTree>
    <p:extLst>
      <p:ext uri="{BB962C8B-B14F-4D97-AF65-F5344CB8AC3E}">
        <p14:creationId xmlns:p14="http://schemas.microsoft.com/office/powerpoint/2010/main" val="39652079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a person's hands on a book&#10;&#10;Description automatically generated">
            <a:extLst>
              <a:ext uri="{FF2B5EF4-FFF2-40B4-BE49-F238E27FC236}">
                <a16:creationId xmlns:a16="http://schemas.microsoft.com/office/drawing/2014/main" id="{FE54750A-44D5-1CBD-2C83-24D091E24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003236-59BF-8B50-4AF3-D1A367D27395}"/>
              </a:ext>
            </a:extLst>
          </p:cNvPr>
          <p:cNvSpPr txBox="1"/>
          <p:nvPr/>
        </p:nvSpPr>
        <p:spPr>
          <a:xfrm>
            <a:off x="433363" y="1803939"/>
            <a:ext cx="6348436" cy="3250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Hebrews 13:23,24  </a:t>
            </a:r>
          </a:p>
          <a:p>
            <a:pPr>
              <a:lnSpc>
                <a:spcPct val="90000"/>
              </a:lnSpc>
            </a:pPr>
            <a:r>
              <a:rPr lang="en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23 Know that our brother Timothy has been set free, with whom I shall see you if he comes shortly. </a:t>
            </a:r>
          </a:p>
          <a:p>
            <a:pPr>
              <a:lnSpc>
                <a:spcPct val="90000"/>
              </a:lnSpc>
            </a:pPr>
            <a:r>
              <a:rPr lang="en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24 Greet all those who rule over you, and all the saints. Those from Italy greet you. </a:t>
            </a:r>
          </a:p>
        </p:txBody>
      </p:sp>
    </p:spTree>
    <p:extLst>
      <p:ext uri="{BB962C8B-B14F-4D97-AF65-F5344CB8AC3E}">
        <p14:creationId xmlns:p14="http://schemas.microsoft.com/office/powerpoint/2010/main" val="3146245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urple cover with a purple border&#10;&#10;Description automatically generated">
            <a:extLst>
              <a:ext uri="{FF2B5EF4-FFF2-40B4-BE49-F238E27FC236}">
                <a16:creationId xmlns:a16="http://schemas.microsoft.com/office/drawing/2014/main" id="{8ED236B6-E29B-E637-8453-A9705AD60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9C5683-1031-DAD7-AF80-F281AB9A6353}"/>
              </a:ext>
            </a:extLst>
          </p:cNvPr>
          <p:cNvSpPr txBox="1"/>
          <p:nvPr/>
        </p:nvSpPr>
        <p:spPr>
          <a:xfrm>
            <a:off x="574878" y="2884235"/>
            <a:ext cx="634843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Visitors During His First Roman Imprisonment</a:t>
            </a:r>
          </a:p>
        </p:txBody>
      </p:sp>
    </p:spTree>
    <p:extLst>
      <p:ext uri="{BB962C8B-B14F-4D97-AF65-F5344CB8AC3E}">
        <p14:creationId xmlns:p14="http://schemas.microsoft.com/office/powerpoint/2010/main" val="4203737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urple and black background&#10;&#10;Description automatically generated">
            <a:extLst>
              <a:ext uri="{FF2B5EF4-FFF2-40B4-BE49-F238E27FC236}">
                <a16:creationId xmlns:a16="http://schemas.microsoft.com/office/drawing/2014/main" id="{4B537ACA-8DA7-F832-B434-8843209D5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36316E-3135-D0E5-C9A4-E26F9A8B0CB5}"/>
              </a:ext>
            </a:extLst>
          </p:cNvPr>
          <p:cNvSpPr txBox="1"/>
          <p:nvPr/>
        </p:nvSpPr>
        <p:spPr>
          <a:xfrm>
            <a:off x="574878" y="2884235"/>
            <a:ext cx="634843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What Happened After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Acts 28?</a:t>
            </a:r>
          </a:p>
        </p:txBody>
      </p:sp>
    </p:spTree>
    <p:extLst>
      <p:ext uri="{BB962C8B-B14F-4D97-AF65-F5344CB8AC3E}">
        <p14:creationId xmlns:p14="http://schemas.microsoft.com/office/powerpoint/2010/main" val="1343134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lose-up of a person pointing&#10;&#10;Description automatically generated">
            <a:extLst>
              <a:ext uri="{FF2B5EF4-FFF2-40B4-BE49-F238E27FC236}">
                <a16:creationId xmlns:a16="http://schemas.microsoft.com/office/drawing/2014/main" id="{9FC9A340-F88D-997F-AD13-887C52D01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CAEED1-D066-997F-F426-48AE8D02904B}"/>
              </a:ext>
            </a:extLst>
          </p:cNvPr>
          <p:cNvSpPr txBox="1"/>
          <p:nvPr/>
        </p:nvSpPr>
        <p:spPr>
          <a:xfrm>
            <a:off x="574878" y="2884235"/>
            <a:ext cx="634843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Paul's Release from First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Roman Imprisonment (62 AD)</a:t>
            </a:r>
          </a:p>
        </p:txBody>
      </p:sp>
    </p:spTree>
    <p:extLst>
      <p:ext uri="{BB962C8B-B14F-4D97-AF65-F5344CB8AC3E}">
        <p14:creationId xmlns:p14="http://schemas.microsoft.com/office/powerpoint/2010/main" val="1898019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map of the mediterranean sea&#10;&#10;Description automatically generated">
            <a:extLst>
              <a:ext uri="{FF2B5EF4-FFF2-40B4-BE49-F238E27FC236}">
                <a16:creationId xmlns:a16="http://schemas.microsoft.com/office/drawing/2014/main" id="{FE2630BC-4890-9E47-DC39-A572A4800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8077CF-C48F-10F1-61C6-7BB66696039A}"/>
              </a:ext>
            </a:extLst>
          </p:cNvPr>
          <p:cNvSpPr txBox="1"/>
          <p:nvPr/>
        </p:nvSpPr>
        <p:spPr>
          <a:xfrm>
            <a:off x="574878" y="2884235"/>
            <a:ext cx="634843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Paul's Post-Release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Travels (63-65 AD)</a:t>
            </a:r>
          </a:p>
        </p:txBody>
      </p:sp>
    </p:spTree>
    <p:extLst>
      <p:ext uri="{BB962C8B-B14F-4D97-AF65-F5344CB8AC3E}">
        <p14:creationId xmlns:p14="http://schemas.microsoft.com/office/powerpoint/2010/main" val="31638637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hild writing&#10;&#10;Description automatically generated">
            <a:extLst>
              <a:ext uri="{FF2B5EF4-FFF2-40B4-BE49-F238E27FC236}">
                <a16:creationId xmlns:a16="http://schemas.microsoft.com/office/drawing/2014/main" id="{9BDBB1FD-F745-F2F9-0F80-AF9954A6A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1C153B-EDA7-448E-4DF2-6753148A9349}"/>
              </a:ext>
            </a:extLst>
          </p:cNvPr>
          <p:cNvSpPr txBox="1"/>
          <p:nvPr/>
        </p:nvSpPr>
        <p:spPr>
          <a:xfrm>
            <a:off x="596650" y="2884235"/>
            <a:ext cx="634843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Writing of 1 Timothy and Titus (63-65 AD)</a:t>
            </a:r>
          </a:p>
        </p:txBody>
      </p:sp>
    </p:spTree>
    <p:extLst>
      <p:ext uri="{BB962C8B-B14F-4D97-AF65-F5344CB8AC3E}">
        <p14:creationId xmlns:p14="http://schemas.microsoft.com/office/powerpoint/2010/main" val="2205551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earing a crown and a purple background&#10;&#10;Description automatically generated">
            <a:extLst>
              <a:ext uri="{FF2B5EF4-FFF2-40B4-BE49-F238E27FC236}">
                <a16:creationId xmlns:a16="http://schemas.microsoft.com/office/drawing/2014/main" id="{815BB37D-AEE7-E4E3-68D2-C06E844A5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B44095-94B8-D594-A373-26F03F6E0202}"/>
              </a:ext>
            </a:extLst>
          </p:cNvPr>
          <p:cNvSpPr txBox="1"/>
          <p:nvPr/>
        </p:nvSpPr>
        <p:spPr>
          <a:xfrm>
            <a:off x="596650" y="2884235"/>
            <a:ext cx="634843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Reign of Emperor Nero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(54-68 AD)</a:t>
            </a:r>
          </a:p>
        </p:txBody>
      </p:sp>
    </p:spTree>
    <p:extLst>
      <p:ext uri="{BB962C8B-B14F-4D97-AF65-F5344CB8AC3E}">
        <p14:creationId xmlns:p14="http://schemas.microsoft.com/office/powerpoint/2010/main" val="13350618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tatue of a person and a building&#10;&#10;Description automatically generated">
            <a:extLst>
              <a:ext uri="{FF2B5EF4-FFF2-40B4-BE49-F238E27FC236}">
                <a16:creationId xmlns:a16="http://schemas.microsoft.com/office/drawing/2014/main" id="{FB71B5B6-9EC8-2028-CB49-0A9E7C66A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FF8CC0-DFC0-C8C6-AB54-D87B0348F907}"/>
              </a:ext>
            </a:extLst>
          </p:cNvPr>
          <p:cNvSpPr txBox="1"/>
          <p:nvPr/>
        </p:nvSpPr>
        <p:spPr>
          <a:xfrm>
            <a:off x="585764" y="3133534"/>
            <a:ext cx="634843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Peter at Rome</a:t>
            </a:r>
          </a:p>
        </p:txBody>
      </p:sp>
    </p:spTree>
    <p:extLst>
      <p:ext uri="{BB962C8B-B14F-4D97-AF65-F5344CB8AC3E}">
        <p14:creationId xmlns:p14="http://schemas.microsoft.com/office/powerpoint/2010/main" val="2161324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collage of a stadium&#10;&#10;Description automatically generated">
            <a:extLst>
              <a:ext uri="{FF2B5EF4-FFF2-40B4-BE49-F238E27FC236}">
                <a16:creationId xmlns:a16="http://schemas.microsoft.com/office/drawing/2014/main" id="{E8C50528-3AC8-9589-B8BE-520618F01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3BEDA3-83FF-C900-9E80-EE3CBDC28C61}"/>
              </a:ext>
            </a:extLst>
          </p:cNvPr>
          <p:cNvSpPr txBox="1"/>
          <p:nvPr/>
        </p:nvSpPr>
        <p:spPr>
          <a:xfrm>
            <a:off x="574879" y="2634936"/>
            <a:ext cx="6348436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Great Fire of Rome and Persecution of Christians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(64 AD)</a:t>
            </a:r>
          </a:p>
        </p:txBody>
      </p:sp>
    </p:spTree>
    <p:extLst>
      <p:ext uri="{BB962C8B-B14F-4D97-AF65-F5344CB8AC3E}">
        <p14:creationId xmlns:p14="http://schemas.microsoft.com/office/powerpoint/2010/main" val="17843293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sitting at a table&#10;&#10;Description automatically generated">
            <a:extLst>
              <a:ext uri="{FF2B5EF4-FFF2-40B4-BE49-F238E27FC236}">
                <a16:creationId xmlns:a16="http://schemas.microsoft.com/office/drawing/2014/main" id="{59837378-DB27-FE7D-ED05-AB99B2636A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4DB6DA-B7A5-20B2-85C3-EA1AFA45C814}"/>
              </a:ext>
            </a:extLst>
          </p:cNvPr>
          <p:cNvSpPr txBox="1"/>
          <p:nvPr/>
        </p:nvSpPr>
        <p:spPr>
          <a:xfrm>
            <a:off x="553107" y="2884235"/>
            <a:ext cx="634843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Peter Writes 1 Peter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(62-64 AD)</a:t>
            </a:r>
          </a:p>
        </p:txBody>
      </p:sp>
    </p:spTree>
    <p:extLst>
      <p:ext uri="{BB962C8B-B14F-4D97-AF65-F5344CB8AC3E}">
        <p14:creationId xmlns:p14="http://schemas.microsoft.com/office/powerpoint/2010/main" val="913665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of the mediterranean sea&#10;&#10;Description automatically generated">
            <a:extLst>
              <a:ext uri="{FF2B5EF4-FFF2-40B4-BE49-F238E27FC236}">
                <a16:creationId xmlns:a16="http://schemas.microsoft.com/office/drawing/2014/main" id="{0075C8DC-83E7-3B53-AD0C-2291F312E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FE9700-54E8-3E98-6D38-3532861491CA}"/>
              </a:ext>
            </a:extLst>
          </p:cNvPr>
          <p:cNvSpPr txBox="1"/>
          <p:nvPr/>
        </p:nvSpPr>
        <p:spPr>
          <a:xfrm>
            <a:off x="551727" y="2385637"/>
            <a:ext cx="5544273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Late August to Early September AD 59: Departure from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Caesarea</a:t>
            </a:r>
          </a:p>
        </p:txBody>
      </p:sp>
    </p:spTree>
    <p:extLst>
      <p:ext uri="{BB962C8B-B14F-4D97-AF65-F5344CB8AC3E}">
        <p14:creationId xmlns:p14="http://schemas.microsoft.com/office/powerpoint/2010/main" val="8267584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erson reading a book&#10;&#10;Description automatically generated">
            <a:extLst>
              <a:ext uri="{FF2B5EF4-FFF2-40B4-BE49-F238E27FC236}">
                <a16:creationId xmlns:a16="http://schemas.microsoft.com/office/drawing/2014/main" id="{6A172210-8C9B-DACA-D39F-5B1E6C75C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EECC98-D953-8BB5-CEA5-6786055C471B}"/>
              </a:ext>
            </a:extLst>
          </p:cNvPr>
          <p:cNvSpPr txBox="1"/>
          <p:nvPr/>
        </p:nvSpPr>
        <p:spPr>
          <a:xfrm>
            <a:off x="553107" y="2884235"/>
            <a:ext cx="634843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Death of Simon the Zealot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A Martyr (65 AD)</a:t>
            </a:r>
          </a:p>
        </p:txBody>
      </p:sp>
    </p:spTree>
    <p:extLst>
      <p:ext uri="{BB962C8B-B14F-4D97-AF65-F5344CB8AC3E}">
        <p14:creationId xmlns:p14="http://schemas.microsoft.com/office/powerpoint/2010/main" val="5776150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oom with a table and a metal cylinder&#10;&#10;Description automatically generated with medium confidence">
            <a:extLst>
              <a:ext uri="{FF2B5EF4-FFF2-40B4-BE49-F238E27FC236}">
                <a16:creationId xmlns:a16="http://schemas.microsoft.com/office/drawing/2014/main" id="{797EDCB5-6141-F28D-99F6-77FBE97FF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915C7F-52F5-0EA5-C12F-1F596B3CFDB6}"/>
              </a:ext>
            </a:extLst>
          </p:cNvPr>
          <p:cNvSpPr txBox="1"/>
          <p:nvPr/>
        </p:nvSpPr>
        <p:spPr>
          <a:xfrm>
            <a:off x="542221" y="2634936"/>
            <a:ext cx="6348436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Paul's Second Roman Imprisonment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(66-67 AD)</a:t>
            </a:r>
          </a:p>
        </p:txBody>
      </p:sp>
    </p:spTree>
    <p:extLst>
      <p:ext uri="{BB962C8B-B14F-4D97-AF65-F5344CB8AC3E}">
        <p14:creationId xmlns:p14="http://schemas.microsoft.com/office/powerpoint/2010/main" val="6905898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ainting&#10;&#10;Description automatically generated">
            <a:extLst>
              <a:ext uri="{FF2B5EF4-FFF2-40B4-BE49-F238E27FC236}">
                <a16:creationId xmlns:a16="http://schemas.microsoft.com/office/drawing/2014/main" id="{D40E3461-B134-7429-6566-467066037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37590D-C17F-BEFD-AA62-98B00CF453E9}"/>
              </a:ext>
            </a:extLst>
          </p:cNvPr>
          <p:cNvSpPr txBox="1"/>
          <p:nvPr/>
        </p:nvSpPr>
        <p:spPr>
          <a:xfrm>
            <a:off x="542221" y="2884235"/>
            <a:ext cx="634843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Visitors During Paul's Second Imprisonment (66-67 AD)</a:t>
            </a:r>
          </a:p>
        </p:txBody>
      </p:sp>
    </p:spTree>
    <p:extLst>
      <p:ext uri="{BB962C8B-B14F-4D97-AF65-F5344CB8AC3E}">
        <p14:creationId xmlns:p14="http://schemas.microsoft.com/office/powerpoint/2010/main" val="9319974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lose-up of a book&#10;&#10;Description automatically generated">
            <a:extLst>
              <a:ext uri="{FF2B5EF4-FFF2-40B4-BE49-F238E27FC236}">
                <a16:creationId xmlns:a16="http://schemas.microsoft.com/office/drawing/2014/main" id="{CF790C9B-8978-E2CC-ADB1-9A11B1425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8D6973-D259-A6A3-1EEB-CBAAA7602593}"/>
              </a:ext>
            </a:extLst>
          </p:cNvPr>
          <p:cNvSpPr txBox="1"/>
          <p:nvPr/>
        </p:nvSpPr>
        <p:spPr>
          <a:xfrm>
            <a:off x="542221" y="2884235"/>
            <a:ext cx="634843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Writing of 2 Timothy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(66-67 AD)</a:t>
            </a:r>
          </a:p>
        </p:txBody>
      </p:sp>
    </p:spTree>
    <p:extLst>
      <p:ext uri="{BB962C8B-B14F-4D97-AF65-F5344CB8AC3E}">
        <p14:creationId xmlns:p14="http://schemas.microsoft.com/office/powerpoint/2010/main" val="18204209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book&#10;&#10;Description automatically generated">
            <a:extLst>
              <a:ext uri="{FF2B5EF4-FFF2-40B4-BE49-F238E27FC236}">
                <a16:creationId xmlns:a16="http://schemas.microsoft.com/office/drawing/2014/main" id="{0969D3D7-322F-2890-072D-7A2DB3CDF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11FDC9-74A3-9189-011A-9C29B84BE473}"/>
              </a:ext>
            </a:extLst>
          </p:cNvPr>
          <p:cNvSpPr txBox="1"/>
          <p:nvPr/>
        </p:nvSpPr>
        <p:spPr>
          <a:xfrm>
            <a:off x="542221" y="2884235"/>
            <a:ext cx="634843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Simon Peter Writes 2 Peter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(65-68 AD)</a:t>
            </a:r>
          </a:p>
        </p:txBody>
      </p:sp>
    </p:spTree>
    <p:extLst>
      <p:ext uri="{BB962C8B-B14F-4D97-AF65-F5344CB8AC3E}">
        <p14:creationId xmlns:p14="http://schemas.microsoft.com/office/powerpoint/2010/main" val="42367795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lose-up of a painting&#10;&#10;Description automatically generated">
            <a:extLst>
              <a:ext uri="{FF2B5EF4-FFF2-40B4-BE49-F238E27FC236}">
                <a16:creationId xmlns:a16="http://schemas.microsoft.com/office/drawing/2014/main" id="{A25C1F89-7FC5-D179-8D1A-505B780A0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6364F5-4AD0-9F46-3116-33B7B6679740}"/>
              </a:ext>
            </a:extLst>
          </p:cNvPr>
          <p:cNvSpPr txBox="1"/>
          <p:nvPr/>
        </p:nvSpPr>
        <p:spPr>
          <a:xfrm>
            <a:off x="520450" y="2884235"/>
            <a:ext cx="634843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Paul's Death—Beheaded in Rome as </a:t>
            </a: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Martyr (68 AD)</a:t>
            </a:r>
          </a:p>
        </p:txBody>
      </p:sp>
    </p:spTree>
    <p:extLst>
      <p:ext uri="{BB962C8B-B14F-4D97-AF65-F5344CB8AC3E}">
        <p14:creationId xmlns:p14="http://schemas.microsoft.com/office/powerpoint/2010/main" val="13641412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ainting&#10;&#10;Description automatically generated">
            <a:extLst>
              <a:ext uri="{FF2B5EF4-FFF2-40B4-BE49-F238E27FC236}">
                <a16:creationId xmlns:a16="http://schemas.microsoft.com/office/drawing/2014/main" id="{7DA3F5F2-8C66-C400-542C-02BFA5CA2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DB58FF-69FA-1991-1CAF-5C1793500143}"/>
              </a:ext>
            </a:extLst>
          </p:cNvPr>
          <p:cNvSpPr txBox="1"/>
          <p:nvPr/>
        </p:nvSpPr>
        <p:spPr>
          <a:xfrm>
            <a:off x="498677" y="2884235"/>
            <a:ext cx="6544379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Death of Simon Peter—Crucified Upside </a:t>
            </a: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own </a:t>
            </a: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Martyr (68 AD)</a:t>
            </a:r>
          </a:p>
        </p:txBody>
      </p:sp>
    </p:spTree>
    <p:extLst>
      <p:ext uri="{BB962C8B-B14F-4D97-AF65-F5344CB8AC3E}">
        <p14:creationId xmlns:p14="http://schemas.microsoft.com/office/powerpoint/2010/main" val="21106884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ollage of a collage of a collage of a collage of a collage of a collage of a collage of a collage of a collage of a collage&#10;&#10;Description automatically generated">
            <a:extLst>
              <a:ext uri="{FF2B5EF4-FFF2-40B4-BE49-F238E27FC236}">
                <a16:creationId xmlns:a16="http://schemas.microsoft.com/office/drawing/2014/main" id="{B6ACB44A-92F6-692B-C298-CBBB1E7CD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FCD12F-5BC4-E530-65A0-E3719FBB4972}"/>
              </a:ext>
            </a:extLst>
          </p:cNvPr>
          <p:cNvSpPr txBox="1"/>
          <p:nvPr/>
        </p:nvSpPr>
        <p:spPr>
          <a:xfrm>
            <a:off x="487792" y="2634936"/>
            <a:ext cx="6544379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Jewish Revolts and the Destruction of the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Second Temple (66-70 AD)</a:t>
            </a:r>
          </a:p>
        </p:txBody>
      </p:sp>
    </p:spTree>
    <p:extLst>
      <p:ext uri="{BB962C8B-B14F-4D97-AF65-F5344CB8AC3E}">
        <p14:creationId xmlns:p14="http://schemas.microsoft.com/office/powerpoint/2010/main" val="8240483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Close-up of a person writing on a piece of paper&#10;&#10;Description automatically generated">
            <a:extLst>
              <a:ext uri="{FF2B5EF4-FFF2-40B4-BE49-F238E27FC236}">
                <a16:creationId xmlns:a16="http://schemas.microsoft.com/office/drawing/2014/main" id="{6BCC5A21-42F8-C1AA-5A0A-690FC996A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01E8D3-54A0-6036-8C60-DFC15C83DF01}"/>
              </a:ext>
            </a:extLst>
          </p:cNvPr>
          <p:cNvSpPr txBox="1"/>
          <p:nvPr/>
        </p:nvSpPr>
        <p:spPr>
          <a:xfrm>
            <a:off x="455135" y="1887039"/>
            <a:ext cx="6544379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Writing of the Gospels and Acts (65-85 AD) </a:t>
            </a:r>
          </a:p>
          <a:p>
            <a:pPr marL="269875" indent="-2698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Gospel of Mark: 65-70 AD</a:t>
            </a:r>
          </a:p>
          <a:p>
            <a:pPr marL="269875" indent="-2698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Gospel of Matthew: 70-80 AD</a:t>
            </a:r>
          </a:p>
          <a:p>
            <a:pPr marL="269875" indent="-2698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Gospel of Luke: 70-85 AD</a:t>
            </a:r>
          </a:p>
          <a:p>
            <a:pPr marL="269875" indent="-2698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Acts of the Apostles: 70-85 AD</a:t>
            </a:r>
          </a:p>
        </p:txBody>
      </p:sp>
    </p:spTree>
    <p:extLst>
      <p:ext uri="{BB962C8B-B14F-4D97-AF65-F5344CB8AC3E}">
        <p14:creationId xmlns:p14="http://schemas.microsoft.com/office/powerpoint/2010/main" val="38726328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a person writing on a piece of paper&#10;&#10;Description automatically generated">
            <a:extLst>
              <a:ext uri="{FF2B5EF4-FFF2-40B4-BE49-F238E27FC236}">
                <a16:creationId xmlns:a16="http://schemas.microsoft.com/office/drawing/2014/main" id="{6BCC5A21-42F8-C1AA-5A0A-690FC996A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01E8D3-54A0-6036-8C60-DFC15C83DF01}"/>
              </a:ext>
            </a:extLst>
          </p:cNvPr>
          <p:cNvSpPr txBox="1"/>
          <p:nvPr/>
        </p:nvSpPr>
        <p:spPr>
          <a:xfrm>
            <a:off x="498678" y="1388441"/>
            <a:ext cx="6544379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Writings of John and Jude (85-96 AD)</a:t>
            </a:r>
          </a:p>
          <a:p>
            <a:pPr marL="314325" indent="-31432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John: 85-95 AD</a:t>
            </a:r>
          </a:p>
          <a:p>
            <a:pPr marL="314325" indent="-31432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 John: 85-95 AD</a:t>
            </a:r>
          </a:p>
          <a:p>
            <a:pPr marL="314325" indent="-31432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John: 85-95 AD</a:t>
            </a:r>
          </a:p>
          <a:p>
            <a:pPr marL="314325" indent="-31432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Jude: 60-80 AD</a:t>
            </a:r>
          </a:p>
          <a:p>
            <a:pPr marL="314325" indent="-31432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Gospel of John: 90-100 AD</a:t>
            </a:r>
          </a:p>
          <a:p>
            <a:pPr marL="314325" indent="-31432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Revelation: 95-96 AD</a:t>
            </a:r>
          </a:p>
        </p:txBody>
      </p:sp>
    </p:spTree>
    <p:extLst>
      <p:ext uri="{BB962C8B-B14F-4D97-AF65-F5344CB8AC3E}">
        <p14:creationId xmlns:p14="http://schemas.microsoft.com/office/powerpoint/2010/main" val="2206443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map of the mediterranean sea&#10;&#10;Description automatically generated">
            <a:extLst>
              <a:ext uri="{FF2B5EF4-FFF2-40B4-BE49-F238E27FC236}">
                <a16:creationId xmlns:a16="http://schemas.microsoft.com/office/drawing/2014/main" id="{65B06A07-0D2B-A279-8036-DE2F80971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F5A40B-7BDD-241F-30CF-E9EFB7908C54}"/>
              </a:ext>
            </a:extLst>
          </p:cNvPr>
          <p:cNvSpPr txBox="1"/>
          <p:nvPr/>
        </p:nvSpPr>
        <p:spPr>
          <a:xfrm>
            <a:off x="551727" y="2136338"/>
            <a:ext cx="55442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September to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November AD 59: Encounter with the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torm and Shipwreck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Malta</a:t>
            </a:r>
          </a:p>
        </p:txBody>
      </p:sp>
    </p:spTree>
    <p:extLst>
      <p:ext uri="{BB962C8B-B14F-4D97-AF65-F5344CB8AC3E}">
        <p14:creationId xmlns:p14="http://schemas.microsoft.com/office/powerpoint/2010/main" val="876806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mediterranean sea&#10;&#10;Description automatically generated">
            <a:extLst>
              <a:ext uri="{FF2B5EF4-FFF2-40B4-BE49-F238E27FC236}">
                <a16:creationId xmlns:a16="http://schemas.microsoft.com/office/drawing/2014/main" id="{65B06A07-0D2B-A279-8036-DE2F80971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F5A40B-7BDD-241F-30CF-E9EFB7908C54}"/>
              </a:ext>
            </a:extLst>
          </p:cNvPr>
          <p:cNvSpPr txBox="1"/>
          <p:nvPr/>
        </p:nvSpPr>
        <p:spPr>
          <a:xfrm>
            <a:off x="551727" y="2385637"/>
            <a:ext cx="5544273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December to February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 59-60: Paul and Companions </a:t>
            </a: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pend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 in Malta</a:t>
            </a:r>
          </a:p>
        </p:txBody>
      </p:sp>
    </p:spTree>
    <p:extLst>
      <p:ext uri="{BB962C8B-B14F-4D97-AF65-F5344CB8AC3E}">
        <p14:creationId xmlns:p14="http://schemas.microsoft.com/office/powerpoint/2010/main" val="3092724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map of the mediterranean sea&#10;&#10;Description automatically generated">
            <a:extLst>
              <a:ext uri="{FF2B5EF4-FFF2-40B4-BE49-F238E27FC236}">
                <a16:creationId xmlns:a16="http://schemas.microsoft.com/office/drawing/2014/main" id="{8BC7EB41-720D-DE1B-CD33-CC3AFEAEC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49209C-9C30-8074-E2F3-64F30108F1F6}"/>
              </a:ext>
            </a:extLst>
          </p:cNvPr>
          <p:cNvSpPr txBox="1"/>
          <p:nvPr/>
        </p:nvSpPr>
        <p:spPr>
          <a:xfrm>
            <a:off x="551727" y="2634936"/>
            <a:ext cx="5544273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March to Early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April AD 60: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Arrival in Rome</a:t>
            </a:r>
          </a:p>
        </p:txBody>
      </p:sp>
    </p:spTree>
    <p:extLst>
      <p:ext uri="{BB962C8B-B14F-4D97-AF65-F5344CB8AC3E}">
        <p14:creationId xmlns:p14="http://schemas.microsoft.com/office/powerpoint/2010/main" val="3962014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ollage of a person with a beard and a spear&#10;&#10;Description automatically generated">
            <a:extLst>
              <a:ext uri="{FF2B5EF4-FFF2-40B4-BE49-F238E27FC236}">
                <a16:creationId xmlns:a16="http://schemas.microsoft.com/office/drawing/2014/main" id="{F6CB48E6-84D0-0946-D312-5E772D901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FA5540-6CB6-E2FA-A1AA-AEE9FF82E8BD}"/>
              </a:ext>
            </a:extLst>
          </p:cNvPr>
          <p:cNvSpPr txBox="1"/>
          <p:nvPr/>
        </p:nvSpPr>
        <p:spPr>
          <a:xfrm>
            <a:off x="727276" y="2884235"/>
            <a:ext cx="554427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Paul’s Conduct During a Tumultuous Voyage</a:t>
            </a:r>
          </a:p>
        </p:txBody>
      </p:sp>
    </p:spTree>
    <p:extLst>
      <p:ext uri="{BB962C8B-B14F-4D97-AF65-F5344CB8AC3E}">
        <p14:creationId xmlns:p14="http://schemas.microsoft.com/office/powerpoint/2010/main" val="1067759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ollage of a person with a beard and a spear&#10;&#10;Description automatically generated">
            <a:extLst>
              <a:ext uri="{FF2B5EF4-FFF2-40B4-BE49-F238E27FC236}">
                <a16:creationId xmlns:a16="http://schemas.microsoft.com/office/drawing/2014/main" id="{8F7D36DD-0D0A-34F5-51DE-729E1FD01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63E0C1-42FE-5E2D-CC94-35F09F50CFC7}"/>
              </a:ext>
            </a:extLst>
          </p:cNvPr>
          <p:cNvSpPr txBox="1"/>
          <p:nvPr/>
        </p:nvSpPr>
        <p:spPr>
          <a:xfrm>
            <a:off x="727276" y="2634936"/>
            <a:ext cx="5544273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“Men, I Perceive that this voyage will end with disaster…” (Acts 27:10)</a:t>
            </a:r>
          </a:p>
        </p:txBody>
      </p:sp>
    </p:spTree>
    <p:extLst>
      <p:ext uri="{BB962C8B-B14F-4D97-AF65-F5344CB8AC3E}">
        <p14:creationId xmlns:p14="http://schemas.microsoft.com/office/powerpoint/2010/main" val="1255926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10038</TotalTime>
  <Words>592</Words>
  <Application>Microsoft Macintosh PowerPoint</Application>
  <PresentationFormat>Widescreen</PresentationFormat>
  <Paragraphs>109</Paragraphs>
  <Slides>49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Graphic Designer</dc:creator>
  <cp:lastModifiedBy>APCWO Media License</cp:lastModifiedBy>
  <cp:revision>1709</cp:revision>
  <dcterms:created xsi:type="dcterms:W3CDTF">2022-04-28T10:27:37Z</dcterms:created>
  <dcterms:modified xsi:type="dcterms:W3CDTF">2024-08-22T04:35:59Z</dcterms:modified>
</cp:coreProperties>
</file>