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94"/>
  </p:normalViewPr>
  <p:slideViewPr>
    <p:cSldViewPr snapToGrid="0">
      <p:cViewPr varScale="1">
        <p:scale>
          <a:sx n="117" d="100"/>
          <a:sy n="117" d="100"/>
        </p:scale>
        <p:origin x="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4/17/24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4/17/24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person holding a book&#10;&#10;Description automatically generated">
            <a:extLst>
              <a:ext uri="{FF2B5EF4-FFF2-40B4-BE49-F238E27FC236}">
                <a16:creationId xmlns:a16="http://schemas.microsoft.com/office/drawing/2014/main" id="{880FBA62-0ADC-CB22-B18D-A344F5CA1853}"/>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11183"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FRAMEWORK TO GUIDE OUR THINKING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44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11183"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GOD DOES NOT OVERRIDE HUMAN WILL.</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98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11183" y="2634936"/>
            <a:ext cx="6194418"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GOD EXPRESSES WHAT IS RIGHT AND WRONG AND INVITES US TO CHOOSE RIGHT.</a:t>
            </a:r>
          </a:p>
        </p:txBody>
      </p:sp>
    </p:spTree>
    <p:extLst>
      <p:ext uri="{BB962C8B-B14F-4D97-AF65-F5344CB8AC3E}">
        <p14:creationId xmlns:p14="http://schemas.microsoft.com/office/powerpoint/2010/main" val="4719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89410" y="1803939"/>
            <a:ext cx="6194418"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30:19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call heaven and earth as witnesses today against you, that I have set before you life and death, blessing and cursing; therefore choose life, that both you and your descendants may live; </a:t>
            </a:r>
          </a:p>
        </p:txBody>
      </p:sp>
    </p:spTree>
    <p:extLst>
      <p:ext uri="{BB962C8B-B14F-4D97-AF65-F5344CB8AC3E}">
        <p14:creationId xmlns:p14="http://schemas.microsoft.com/office/powerpoint/2010/main" val="211474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00297"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GOD DEALS WITH EVERYONE WITH LOVE AND FAIRNESS.</a:t>
            </a:r>
          </a:p>
        </p:txBody>
      </p:sp>
    </p:spTree>
    <p:extLst>
      <p:ext uri="{BB962C8B-B14F-4D97-AF65-F5344CB8AC3E}">
        <p14:creationId xmlns:p14="http://schemas.microsoft.com/office/powerpoint/2010/main" val="246139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89410" y="2025539"/>
            <a:ext cx="6194418"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5:45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that you may be sons of your Father in heaven; for He makes His sun rise on the evil and on the good, and sends rain on the just and on the unjust. </a:t>
            </a:r>
          </a:p>
        </p:txBody>
      </p:sp>
    </p:spTree>
    <p:extLst>
      <p:ext uri="{BB962C8B-B14F-4D97-AF65-F5344CB8AC3E}">
        <p14:creationId xmlns:p14="http://schemas.microsoft.com/office/powerpoint/2010/main" val="145960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00297"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GOD IS WILLING TO REASON TOGETHER.</a:t>
            </a:r>
          </a:p>
        </p:txBody>
      </p:sp>
    </p:spTree>
    <p:extLst>
      <p:ext uri="{BB962C8B-B14F-4D97-AF65-F5344CB8AC3E}">
        <p14:creationId xmlns:p14="http://schemas.microsoft.com/office/powerpoint/2010/main" val="376786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67638" y="1803939"/>
            <a:ext cx="6194418"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1:18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"Come now, and let us reason together," Says the LORD, "Though your sins are like scarlet, They shall be as white as snow; Though they are red like crimson, They shall be as wool. </a:t>
            </a:r>
          </a:p>
        </p:txBody>
      </p:sp>
    </p:spTree>
    <p:extLst>
      <p:ext uri="{BB962C8B-B14F-4D97-AF65-F5344CB8AC3E}">
        <p14:creationId xmlns:p14="http://schemas.microsoft.com/office/powerpoint/2010/main" val="36508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67638" y="2468737"/>
            <a:ext cx="619441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43:26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Put Me in remembrance; Let us contend together; State your case, that you may be acquitted. </a:t>
            </a:r>
          </a:p>
        </p:txBody>
      </p:sp>
    </p:spTree>
    <p:extLst>
      <p:ext uri="{BB962C8B-B14F-4D97-AF65-F5344CB8AC3E}">
        <p14:creationId xmlns:p14="http://schemas.microsoft.com/office/powerpoint/2010/main" val="9166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00297" y="2385637"/>
            <a:ext cx="6194418"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GOD DOES NOT COMPROMISE HIMSELF.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IS TRUTH, HOLY, JUST, LOVING.</a:t>
            </a:r>
          </a:p>
        </p:txBody>
      </p:sp>
    </p:spTree>
    <p:extLst>
      <p:ext uri="{BB962C8B-B14F-4D97-AF65-F5344CB8AC3E}">
        <p14:creationId xmlns:p14="http://schemas.microsoft.com/office/powerpoint/2010/main" val="152408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76496"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DEFINITIONS - WHY GENDERED LANGUAGE AND PRONOUNS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995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67638" y="2911935"/>
            <a:ext cx="6194418" cy="103412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4:15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speaking the truth in love,...</a:t>
            </a:r>
          </a:p>
        </p:txBody>
      </p:sp>
    </p:spTree>
    <p:extLst>
      <p:ext uri="{BB962C8B-B14F-4D97-AF65-F5344CB8AC3E}">
        <p14:creationId xmlns:p14="http://schemas.microsoft.com/office/powerpoint/2010/main" val="130900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24095" y="1803939"/>
            <a:ext cx="6194418"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Timothy 3:15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if I am delayed, I write so that you may know how you ought to conduct yourself in the house of God, which is the church of the living God, the pillar and ground of the truth. </a:t>
            </a:r>
          </a:p>
        </p:txBody>
      </p:sp>
    </p:spTree>
    <p:extLst>
      <p:ext uri="{BB962C8B-B14F-4D97-AF65-F5344CB8AC3E}">
        <p14:creationId xmlns:p14="http://schemas.microsoft.com/office/powerpoint/2010/main" val="235295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11183"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CREATION AND THE PROCESS OF CORRUPTION</a:t>
            </a:r>
          </a:p>
        </p:txBody>
      </p:sp>
    </p:spTree>
    <p:extLst>
      <p:ext uri="{BB962C8B-B14F-4D97-AF65-F5344CB8AC3E}">
        <p14:creationId xmlns:p14="http://schemas.microsoft.com/office/powerpoint/2010/main" val="418387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56752" y="2468737"/>
            <a:ext cx="619441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Then the LORD God took the man and put him in the garden of Eden to tend and keep it.</a:t>
            </a:r>
          </a:p>
        </p:txBody>
      </p:sp>
    </p:spTree>
    <p:extLst>
      <p:ext uri="{BB962C8B-B14F-4D97-AF65-F5344CB8AC3E}">
        <p14:creationId xmlns:p14="http://schemas.microsoft.com/office/powerpoint/2010/main" val="427465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56752" y="2468737"/>
            <a:ext cx="619441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heaven, even the heavens, are the LORD's; But the earth He has given to the children of men. </a:t>
            </a:r>
          </a:p>
        </p:txBody>
      </p:sp>
    </p:spTree>
    <p:extLst>
      <p:ext uri="{BB962C8B-B14F-4D97-AF65-F5344CB8AC3E}">
        <p14:creationId xmlns:p14="http://schemas.microsoft.com/office/powerpoint/2010/main" val="48890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56752" y="917543"/>
            <a:ext cx="6194418"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8:19-21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For the earnest expectation of the creation eagerly waits for the revealing of the sons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For the creation was subjected to futility, not willingly, but because of Him who subjected it in hope;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because the creation itself also will be delivered from the bondage of corruption into the glorious liberty of the children of God. </a:t>
            </a:r>
          </a:p>
        </p:txBody>
      </p:sp>
    </p:spTree>
    <p:extLst>
      <p:ext uri="{BB962C8B-B14F-4D97-AF65-F5344CB8AC3E}">
        <p14:creationId xmlns:p14="http://schemas.microsoft.com/office/powerpoint/2010/main" val="39045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00297" y="3133534"/>
            <a:ext cx="619441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BEING GOOD STEWARDS</a:t>
            </a:r>
          </a:p>
        </p:txBody>
      </p:sp>
    </p:spTree>
    <p:extLst>
      <p:ext uri="{BB962C8B-B14F-4D97-AF65-F5344CB8AC3E}">
        <p14:creationId xmlns:p14="http://schemas.microsoft.com/office/powerpoint/2010/main" val="2330161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22069" y="2634936"/>
            <a:ext cx="6194418"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OUR WARMING WORLD: CLIMATE CHANGE AND WHAT WE CAN DO</a:t>
            </a:r>
          </a:p>
        </p:txBody>
      </p:sp>
    </p:spTree>
    <p:extLst>
      <p:ext uri="{BB962C8B-B14F-4D97-AF65-F5344CB8AC3E}">
        <p14:creationId xmlns:p14="http://schemas.microsoft.com/office/powerpoint/2010/main" val="38559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32955" y="2884235"/>
            <a:ext cx="619441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CARING FOR OUR PLANET: SMALL STEPS, BIG IMPACT</a:t>
            </a:r>
          </a:p>
        </p:txBody>
      </p:sp>
    </p:spTree>
    <p:extLst>
      <p:ext uri="{BB962C8B-B14F-4D97-AF65-F5344CB8AC3E}">
        <p14:creationId xmlns:p14="http://schemas.microsoft.com/office/powerpoint/2010/main" val="87194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54726" y="3133534"/>
            <a:ext cx="619441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HOW THINGS ARE CHANGING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040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54725" y="3133534"/>
            <a:ext cx="619441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QUESTIONS AND CHALLENGES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76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87383" y="3133534"/>
            <a:ext cx="619441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OUR CHRISTIAN BELIEF</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79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78525" y="2247138"/>
            <a:ext cx="6194418"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1:27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So God created man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a:solidFill>
                  <a:schemeClr val="bg1"/>
                </a:solidFill>
                <a:latin typeface="Calibri" panose="020F0502020204030204" pitchFamily="34" charset="0"/>
                <a:cs typeface="Calibri" panose="020F0502020204030204" pitchFamily="34" charset="0"/>
              </a:rPr>
              <a:t>A</a:t>
            </a:r>
            <a:r>
              <a:rPr lang="en-IN" sz="3200" i="1" dirty="0">
                <a:solidFill>
                  <a:schemeClr val="bg1"/>
                </a:solidFill>
                <a:effectLst/>
                <a:latin typeface="Calibri" panose="020F0502020204030204" pitchFamily="34" charset="0"/>
                <a:cs typeface="Calibri" panose="020F0502020204030204" pitchFamily="34" charset="0"/>
              </a:rPr>
              <a:t>dam)</a:t>
            </a:r>
            <a:r>
              <a:rPr lang="en-IN" sz="3200" dirty="0">
                <a:solidFill>
                  <a:schemeClr val="bg1"/>
                </a:solidFill>
                <a:effectLst/>
                <a:latin typeface="Calibri" panose="020F0502020204030204" pitchFamily="34" charset="0"/>
                <a:cs typeface="Calibri" panose="020F0502020204030204" pitchFamily="34" charset="0"/>
              </a:rPr>
              <a:t> in His own image; in the image of God He created him; male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err="1">
                <a:solidFill>
                  <a:schemeClr val="bg1"/>
                </a:solidFill>
                <a:effectLst/>
                <a:latin typeface="Calibri" panose="020F0502020204030204" pitchFamily="34" charset="0"/>
                <a:cs typeface="Calibri" panose="020F0502020204030204" pitchFamily="34" charset="0"/>
              </a:rPr>
              <a:t>zakar</a:t>
            </a:r>
            <a:r>
              <a:rPr lang="en-IN" sz="3200" i="1" dirty="0">
                <a:solidFill>
                  <a:schemeClr val="bg1"/>
                </a:solidFill>
                <a:effectLst/>
                <a:latin typeface="Calibri" panose="020F0502020204030204" pitchFamily="34" charset="0"/>
                <a:cs typeface="Calibri" panose="020F0502020204030204" pitchFamily="34" charset="0"/>
              </a:rPr>
              <a:t>) </a:t>
            </a:r>
            <a:r>
              <a:rPr lang="en-IN" sz="3200" dirty="0">
                <a:solidFill>
                  <a:schemeClr val="bg1"/>
                </a:solidFill>
                <a:effectLst/>
                <a:latin typeface="Calibri" panose="020F0502020204030204" pitchFamily="34" charset="0"/>
                <a:cs typeface="Calibri" panose="020F0502020204030204" pitchFamily="34" charset="0"/>
              </a:rPr>
              <a:t>and female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err="1">
                <a:solidFill>
                  <a:schemeClr val="bg1"/>
                </a:solidFill>
                <a:effectLst/>
                <a:latin typeface="Calibri" panose="020F0502020204030204" pitchFamily="34" charset="0"/>
                <a:cs typeface="Calibri" panose="020F0502020204030204" pitchFamily="34" charset="0"/>
              </a:rPr>
              <a:t>nequeba</a:t>
            </a:r>
            <a:r>
              <a:rPr lang="en-IN" sz="3200" i="1" dirty="0">
                <a:solidFill>
                  <a:schemeClr val="bg1"/>
                </a:solidFill>
                <a:effectLst/>
                <a:latin typeface="Calibri" panose="020F0502020204030204" pitchFamily="34" charset="0"/>
                <a:cs typeface="Calibri" panose="020F0502020204030204" pitchFamily="34" charset="0"/>
              </a:rPr>
              <a:t>) </a:t>
            </a:r>
            <a:r>
              <a:rPr lang="en-IN" sz="3200" dirty="0">
                <a:solidFill>
                  <a:schemeClr val="bg1"/>
                </a:solidFill>
                <a:effectLst/>
                <a:latin typeface="Calibri" panose="020F0502020204030204" pitchFamily="34" charset="0"/>
                <a:cs typeface="Calibri" panose="020F0502020204030204" pitchFamily="34" charset="0"/>
              </a:rPr>
              <a:t>He created them. </a:t>
            </a:r>
          </a:p>
        </p:txBody>
      </p:sp>
    </p:spTree>
    <p:extLst>
      <p:ext uri="{BB962C8B-B14F-4D97-AF65-F5344CB8AC3E}">
        <p14:creationId xmlns:p14="http://schemas.microsoft.com/office/powerpoint/2010/main" val="251967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478524" y="1139142"/>
            <a:ext cx="6194418"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2:23,24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Adam said: "This is now bone of my bones And flesh of my flesh; She shall be called Woman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err="1">
                <a:solidFill>
                  <a:schemeClr val="bg1"/>
                </a:solidFill>
                <a:effectLst/>
                <a:latin typeface="Calibri" panose="020F0502020204030204" pitchFamily="34" charset="0"/>
                <a:cs typeface="Calibri" panose="020F0502020204030204" pitchFamily="34" charset="0"/>
              </a:rPr>
              <a:t>ishshah</a:t>
            </a:r>
            <a:r>
              <a:rPr lang="en-IN" sz="3200" i="1" dirty="0">
                <a:solidFill>
                  <a:schemeClr val="bg1"/>
                </a:solidFill>
                <a:effectLst/>
                <a:latin typeface="Calibri" panose="020F0502020204030204" pitchFamily="34" charset="0"/>
                <a:cs typeface="Calibri" panose="020F0502020204030204" pitchFamily="34" charset="0"/>
              </a:rPr>
              <a:t>)</a:t>
            </a:r>
            <a:r>
              <a:rPr lang="en-IN" sz="3200" dirty="0">
                <a:solidFill>
                  <a:schemeClr val="bg1"/>
                </a:solidFill>
                <a:effectLst/>
                <a:latin typeface="Calibri" panose="020F0502020204030204" pitchFamily="34" charset="0"/>
                <a:cs typeface="Calibri" panose="020F0502020204030204" pitchFamily="34" charset="0"/>
              </a:rPr>
              <a:t>, Because she was taken out of Man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err="1">
                <a:solidFill>
                  <a:schemeClr val="bg1"/>
                </a:solidFill>
                <a:effectLst/>
                <a:latin typeface="Calibri" panose="020F0502020204030204" pitchFamily="34" charset="0"/>
                <a:cs typeface="Calibri" panose="020F0502020204030204" pitchFamily="34" charset="0"/>
              </a:rPr>
              <a:t>ish</a:t>
            </a:r>
            <a:r>
              <a:rPr lang="en-IN" sz="3200" i="1" dirty="0">
                <a:solidFill>
                  <a:schemeClr val="bg1"/>
                </a:solidFill>
                <a:effectLst/>
                <a:latin typeface="Calibri" panose="020F0502020204030204" pitchFamily="34" charset="0"/>
                <a:cs typeface="Calibri" panose="020F0502020204030204" pitchFamily="34" charset="0"/>
              </a:rPr>
              <a:t>)</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Therefore a man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err="1">
                <a:solidFill>
                  <a:schemeClr val="bg1"/>
                </a:solidFill>
                <a:effectLst/>
                <a:latin typeface="Calibri" panose="020F0502020204030204" pitchFamily="34" charset="0"/>
                <a:cs typeface="Calibri" panose="020F0502020204030204" pitchFamily="34" charset="0"/>
              </a:rPr>
              <a:t>ish</a:t>
            </a:r>
            <a:r>
              <a:rPr lang="en-IN" sz="3200" i="1" dirty="0">
                <a:solidFill>
                  <a:schemeClr val="bg1"/>
                </a:solidFill>
                <a:effectLst/>
                <a:latin typeface="Calibri" panose="020F0502020204030204" pitchFamily="34" charset="0"/>
                <a:cs typeface="Calibri" panose="020F0502020204030204" pitchFamily="34" charset="0"/>
              </a:rPr>
              <a:t>)</a:t>
            </a:r>
            <a:r>
              <a:rPr lang="en-IN" sz="3200" dirty="0">
                <a:solidFill>
                  <a:schemeClr val="bg1"/>
                </a:solidFill>
                <a:effectLst/>
                <a:latin typeface="Calibri" panose="020F0502020204030204" pitchFamily="34" charset="0"/>
                <a:cs typeface="Calibri" panose="020F0502020204030204" pitchFamily="34" charset="0"/>
              </a:rPr>
              <a:t> shall leave his father and mother and be joined to his wife </a:t>
            </a:r>
            <a:r>
              <a:rPr lang="en-IN" sz="3200" i="1" dirty="0">
                <a:solidFill>
                  <a:schemeClr val="bg1"/>
                </a:solidFill>
                <a:effectLst/>
                <a:latin typeface="Calibri" panose="020F0502020204030204" pitchFamily="34" charset="0"/>
                <a:cs typeface="Calibri" panose="020F0502020204030204" pitchFamily="34" charset="0"/>
              </a:rPr>
              <a:t>(</a:t>
            </a:r>
            <a:r>
              <a:rPr lang="en-IN" sz="3200" i="1" dirty="0" err="1">
                <a:solidFill>
                  <a:schemeClr val="bg1"/>
                </a:solidFill>
                <a:effectLst/>
                <a:latin typeface="Calibri" panose="020F0502020204030204" pitchFamily="34" charset="0"/>
                <a:cs typeface="Calibri" panose="020F0502020204030204" pitchFamily="34" charset="0"/>
              </a:rPr>
              <a:t>ishshah</a:t>
            </a:r>
            <a:r>
              <a:rPr lang="en-IN" sz="3200" i="1" dirty="0">
                <a:solidFill>
                  <a:schemeClr val="bg1"/>
                </a:solidFill>
                <a:effectLst/>
                <a:latin typeface="Calibri" panose="020F0502020204030204" pitchFamily="34" charset="0"/>
                <a:cs typeface="Calibri" panose="020F0502020204030204" pitchFamily="34" charset="0"/>
              </a:rPr>
              <a:t>)</a:t>
            </a:r>
            <a:r>
              <a:rPr lang="en-IN" sz="3200" dirty="0">
                <a:solidFill>
                  <a:schemeClr val="bg1"/>
                </a:solidFill>
                <a:effectLst/>
                <a:latin typeface="Calibri" panose="020F0502020204030204" pitchFamily="34" charset="0"/>
                <a:cs typeface="Calibri" panose="020F0502020204030204" pitchFamily="34" charset="0"/>
              </a:rPr>
              <a:t>, and they shall become one flesh. </a:t>
            </a:r>
          </a:p>
        </p:txBody>
      </p:sp>
    </p:spTree>
    <p:extLst>
      <p:ext uri="{BB962C8B-B14F-4D97-AF65-F5344CB8AC3E}">
        <p14:creationId xmlns:p14="http://schemas.microsoft.com/office/powerpoint/2010/main" val="237615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00296" y="2425963"/>
            <a:ext cx="6194418"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conclude that biological sex and gender is something that is God-bestowed and not socially constructed.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12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holding a book&#10;&#10;Description automatically generated">
            <a:extLst>
              <a:ext uri="{FF2B5EF4-FFF2-40B4-BE49-F238E27FC236}">
                <a16:creationId xmlns:a16="http://schemas.microsoft.com/office/drawing/2014/main" id="{1B61113A-4062-7590-E07E-658D74F2F0F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F60E65D-FB06-206D-5E6F-0F5D94968400}"/>
              </a:ext>
            </a:extLst>
          </p:cNvPr>
          <p:cNvSpPr txBox="1"/>
          <p:nvPr/>
        </p:nvSpPr>
        <p:spPr>
          <a:xfrm>
            <a:off x="598269" y="3133534"/>
            <a:ext cx="619441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OUR RESPONSE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5643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6313</TotalTime>
  <Words>554</Words>
  <Application>Microsoft Macintosh PowerPoint</Application>
  <PresentationFormat>Widescreen</PresentationFormat>
  <Paragraphs>42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1263</cp:revision>
  <dcterms:created xsi:type="dcterms:W3CDTF">2022-04-28T10:27:37Z</dcterms:created>
  <dcterms:modified xsi:type="dcterms:W3CDTF">2024-04-17T07:08:14Z</dcterms:modified>
</cp:coreProperties>
</file>