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50"/>
    <a:srgbClr val="1E4D5B"/>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72"/>
  </p:normalViewPr>
  <p:slideViewPr>
    <p:cSldViewPr snapToGrid="0">
      <p:cViewPr varScale="1">
        <p:scale>
          <a:sx n="102" d="100"/>
          <a:sy n="102" d="100"/>
        </p:scale>
        <p:origin x="208"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4/12/24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4/12/24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4/12/24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4/12/24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4/12/24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4/12/24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4/12/24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4/12/24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4/12/24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4/12/24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4/12/24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4/12/24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hands reaching out to a book&#10;&#10;Description automatically generated">
            <a:extLst>
              <a:ext uri="{FF2B5EF4-FFF2-40B4-BE49-F238E27FC236}">
                <a16:creationId xmlns:a16="http://schemas.microsoft.com/office/drawing/2014/main" id="{F24CDB6A-8A8A-EBE4-FF03-BF3F8B056A58}"/>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13656" y="2468737"/>
            <a:ext cx="6237515"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25:2 (GNB)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We </a:t>
            </a:r>
            <a:r>
              <a:rPr lang="en-IN" sz="3200" dirty="0" err="1">
                <a:solidFill>
                  <a:schemeClr val="bg1"/>
                </a:solidFill>
                <a:effectLst/>
                <a:latin typeface="Calibri" panose="020F0502020204030204" pitchFamily="34" charset="0"/>
                <a:cs typeface="Calibri" panose="020F0502020204030204" pitchFamily="34" charset="0"/>
              </a:rPr>
              <a:t>honor</a:t>
            </a:r>
            <a:r>
              <a:rPr lang="en-IN" sz="3200" dirty="0">
                <a:solidFill>
                  <a:schemeClr val="bg1"/>
                </a:solidFill>
                <a:effectLst/>
                <a:latin typeface="Calibri" panose="020F0502020204030204" pitchFamily="34" charset="0"/>
                <a:cs typeface="Calibri" panose="020F0502020204030204" pitchFamily="34" charset="0"/>
              </a:rPr>
              <a:t> God for what he conceals; we </a:t>
            </a:r>
            <a:r>
              <a:rPr lang="en-IN" sz="3200" dirty="0" err="1">
                <a:solidFill>
                  <a:schemeClr val="bg1"/>
                </a:solidFill>
                <a:effectLst/>
                <a:latin typeface="Calibri" panose="020F0502020204030204" pitchFamily="34" charset="0"/>
                <a:cs typeface="Calibri" panose="020F0502020204030204" pitchFamily="34" charset="0"/>
              </a:rPr>
              <a:t>honor</a:t>
            </a:r>
            <a:r>
              <a:rPr lang="en-IN" sz="3200" dirty="0">
                <a:solidFill>
                  <a:schemeClr val="bg1"/>
                </a:solidFill>
                <a:effectLst/>
                <a:latin typeface="Calibri" panose="020F0502020204030204" pitchFamily="34" charset="0"/>
                <a:cs typeface="Calibri" panose="020F0502020204030204" pitchFamily="34" charset="0"/>
              </a:rPr>
              <a:t> kings for what they explain.</a:t>
            </a:r>
          </a:p>
        </p:txBody>
      </p:sp>
    </p:spTree>
    <p:extLst>
      <p:ext uri="{BB962C8B-B14F-4D97-AF65-F5344CB8AC3E}">
        <p14:creationId xmlns:p14="http://schemas.microsoft.com/office/powerpoint/2010/main" val="98637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57198" y="2634936"/>
            <a:ext cx="6237515"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EXPLOSION OF KNOWLEDGE – A FULFILLMENT OF END TIME PROPHECY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893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13656" y="2247138"/>
            <a:ext cx="6237515"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12:4 (ESV)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you, Daniel, shut up the words, and seal the book until the time of the end</a:t>
            </a:r>
            <a:r>
              <a:rPr lang="en-IN" sz="3200" dirty="0">
                <a:solidFill>
                  <a:schemeClr val="bg1"/>
                </a:solidFill>
                <a:latin typeface="Calibri" panose="020F0502020204030204" pitchFamily="34" charset="0"/>
                <a:cs typeface="Calibri" panose="020F0502020204030204" pitchFamily="34" charset="0"/>
              </a:rPr>
              <a:t>.</a:t>
            </a:r>
            <a:r>
              <a:rPr lang="en-IN" sz="3200" dirty="0">
                <a:solidFill>
                  <a:schemeClr val="bg1"/>
                </a:solidFill>
                <a:effectLst/>
                <a:latin typeface="Calibri" panose="020F0502020204030204" pitchFamily="34" charset="0"/>
                <a:cs typeface="Calibri" panose="020F0502020204030204" pitchFamily="34" charset="0"/>
              </a:rPr>
              <a:t> Many shall run to and </a:t>
            </a:r>
            <a:r>
              <a:rPr lang="en-IN" sz="3200" dirty="0" err="1">
                <a:solidFill>
                  <a:schemeClr val="bg1"/>
                </a:solidFill>
                <a:effectLst/>
                <a:latin typeface="Calibri" panose="020F0502020204030204" pitchFamily="34" charset="0"/>
                <a:cs typeface="Calibri" panose="020F0502020204030204" pitchFamily="34" charset="0"/>
              </a:rPr>
              <a:t>fro</a:t>
            </a:r>
            <a:r>
              <a:rPr lang="en-IN" sz="3200" dirty="0">
                <a:solidFill>
                  <a:schemeClr val="bg1"/>
                </a:solidFill>
                <a:effectLst/>
                <a:latin typeface="Calibri" panose="020F0502020204030204" pitchFamily="34" charset="0"/>
                <a:cs typeface="Calibri" panose="020F0502020204030204" pitchFamily="34" charset="0"/>
              </a:rPr>
              <a:t>, and knowledge shall increase.</a:t>
            </a:r>
          </a:p>
        </p:txBody>
      </p:sp>
    </p:spTree>
    <p:extLst>
      <p:ext uri="{BB962C8B-B14F-4D97-AF65-F5344CB8AC3E}">
        <p14:creationId xmlns:p14="http://schemas.microsoft.com/office/powerpoint/2010/main" val="148609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57198" y="2884235"/>
            <a:ext cx="623751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SPIRITUAL AND ETHICAL DILEMAS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285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46313" y="2884235"/>
            <a:ext cx="623751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brief about Artificial Intelligence (AI)</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61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urple and pink background&#10;&#10;Description automatically generated">
            <a:extLst>
              <a:ext uri="{FF2B5EF4-FFF2-40B4-BE49-F238E27FC236}">
                <a16:creationId xmlns:a16="http://schemas.microsoft.com/office/drawing/2014/main" id="{AB042030-55AF-7212-8089-47B5645B7254}"/>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A9F18291-9A35-6E24-8940-870D53F5CB64}"/>
              </a:ext>
            </a:extLst>
          </p:cNvPr>
          <p:cNvSpPr txBox="1"/>
          <p:nvPr/>
        </p:nvSpPr>
        <p:spPr>
          <a:xfrm>
            <a:off x="2191830" y="255556"/>
            <a:ext cx="7808340" cy="590931"/>
          </a:xfrm>
          <a:prstGeom prst="rect">
            <a:avLst/>
          </a:prstGeom>
          <a:noFill/>
        </p:spPr>
        <p:txBody>
          <a:bodyPr wrap="square" rtlCol="0">
            <a:spAutoFit/>
          </a:bodyPr>
          <a:lstStyle/>
          <a:p>
            <a:pPr algn="ctr">
              <a:lnSpc>
                <a:spcPct val="90000"/>
              </a:lnSpc>
            </a:pPr>
            <a:r>
              <a:rPr lang="en-IN" sz="3600" b="1" dirty="0">
                <a:solidFill>
                  <a:schemeClr val="bg1"/>
                </a:solidFill>
                <a:effectLst/>
                <a:latin typeface="Calibri" panose="020F0502020204030204" pitchFamily="34" charset="0"/>
                <a:cs typeface="Calibri" panose="020F0502020204030204" pitchFamily="34" charset="0"/>
              </a:rPr>
              <a:t>A brief about Artificial Intelligence (AI)</a:t>
            </a:r>
            <a:endParaRPr lang="en-IN" sz="3600" dirty="0">
              <a:solidFill>
                <a:schemeClr val="bg1"/>
              </a:solidFill>
              <a:effectLst/>
              <a:latin typeface="Calibri" panose="020F0502020204030204" pitchFamily="34" charset="0"/>
              <a:cs typeface="Calibri" panose="020F0502020204030204" pitchFamily="34" charset="0"/>
            </a:endParaRPr>
          </a:p>
        </p:txBody>
      </p:sp>
      <p:pic>
        <p:nvPicPr>
          <p:cNvPr id="3" name="Picture 2" descr="A blue and white background with a square with a letter in it&#10;&#10;Description automatically generated with medium confidence">
            <a:extLst>
              <a:ext uri="{FF2B5EF4-FFF2-40B4-BE49-F238E27FC236}">
                <a16:creationId xmlns:a16="http://schemas.microsoft.com/office/drawing/2014/main" id="{B96A08EC-42E2-E4F7-3CCF-6E7AE68D4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479" y="954327"/>
            <a:ext cx="9645042" cy="5425336"/>
          </a:xfrm>
          <a:prstGeom prst="rect">
            <a:avLst/>
          </a:prstGeom>
        </p:spPr>
      </p:pic>
    </p:spTree>
    <p:extLst>
      <p:ext uri="{BB962C8B-B14F-4D97-AF65-F5344CB8AC3E}">
        <p14:creationId xmlns:p14="http://schemas.microsoft.com/office/powerpoint/2010/main" val="226218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and pink background&#10;&#10;Description automatically generated">
            <a:extLst>
              <a:ext uri="{FF2B5EF4-FFF2-40B4-BE49-F238E27FC236}">
                <a16:creationId xmlns:a16="http://schemas.microsoft.com/office/drawing/2014/main" id="{AB042030-55AF-7212-8089-47B5645B7254}"/>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A9F18291-9A35-6E24-8940-870D53F5CB64}"/>
              </a:ext>
            </a:extLst>
          </p:cNvPr>
          <p:cNvSpPr txBox="1"/>
          <p:nvPr/>
        </p:nvSpPr>
        <p:spPr>
          <a:xfrm>
            <a:off x="2191830" y="255556"/>
            <a:ext cx="7808340" cy="590931"/>
          </a:xfrm>
          <a:prstGeom prst="rect">
            <a:avLst/>
          </a:prstGeom>
          <a:noFill/>
        </p:spPr>
        <p:txBody>
          <a:bodyPr wrap="square" rtlCol="0">
            <a:spAutoFit/>
          </a:bodyPr>
          <a:lstStyle/>
          <a:p>
            <a:pPr algn="ctr">
              <a:lnSpc>
                <a:spcPct val="90000"/>
              </a:lnSpc>
            </a:pPr>
            <a:r>
              <a:rPr lang="en-IN" sz="3600" b="1" dirty="0">
                <a:solidFill>
                  <a:schemeClr val="bg1"/>
                </a:solidFill>
                <a:effectLst/>
                <a:latin typeface="Calibri" panose="020F0502020204030204" pitchFamily="34" charset="0"/>
                <a:cs typeface="Calibri" panose="020F0502020204030204" pitchFamily="34" charset="0"/>
              </a:rPr>
              <a:t>A brief about Neural Implants</a:t>
            </a:r>
            <a:endParaRPr lang="en-IN" sz="3600" dirty="0">
              <a:solidFill>
                <a:schemeClr val="bg1"/>
              </a:solidFill>
              <a:effectLst/>
              <a:latin typeface="Calibri" panose="020F0502020204030204" pitchFamily="34" charset="0"/>
              <a:cs typeface="Calibri" panose="020F0502020204030204" pitchFamily="34" charset="0"/>
            </a:endParaRPr>
          </a:p>
        </p:txBody>
      </p:sp>
      <p:pic>
        <p:nvPicPr>
          <p:cNvPr id="4" name="Picture 3" descr="A blue glowing brain with dots&#10;&#10;Description automatically generated with medium confidence">
            <a:extLst>
              <a:ext uri="{FF2B5EF4-FFF2-40B4-BE49-F238E27FC236}">
                <a16:creationId xmlns:a16="http://schemas.microsoft.com/office/drawing/2014/main" id="{9D7F7785-1171-0050-613D-2C1AD03B2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479" y="941800"/>
            <a:ext cx="9645041" cy="5425336"/>
          </a:xfrm>
          <a:prstGeom prst="rect">
            <a:avLst/>
          </a:prstGeom>
        </p:spPr>
      </p:pic>
    </p:spTree>
    <p:extLst>
      <p:ext uri="{BB962C8B-B14F-4D97-AF65-F5344CB8AC3E}">
        <p14:creationId xmlns:p14="http://schemas.microsoft.com/office/powerpoint/2010/main" val="575558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and pink background&#10;&#10;Description automatically generated">
            <a:extLst>
              <a:ext uri="{FF2B5EF4-FFF2-40B4-BE49-F238E27FC236}">
                <a16:creationId xmlns:a16="http://schemas.microsoft.com/office/drawing/2014/main" id="{AB042030-55AF-7212-8089-47B5645B7254}"/>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A9F18291-9A35-6E24-8940-870D53F5CB64}"/>
              </a:ext>
            </a:extLst>
          </p:cNvPr>
          <p:cNvSpPr txBox="1"/>
          <p:nvPr/>
        </p:nvSpPr>
        <p:spPr>
          <a:xfrm>
            <a:off x="2191830" y="255556"/>
            <a:ext cx="7808340" cy="1089529"/>
          </a:xfrm>
          <a:prstGeom prst="rect">
            <a:avLst/>
          </a:prstGeom>
          <a:noFill/>
        </p:spPr>
        <p:txBody>
          <a:bodyPr wrap="square" rtlCol="0">
            <a:spAutoFit/>
          </a:bodyPr>
          <a:lstStyle/>
          <a:p>
            <a:pPr algn="ctr">
              <a:lnSpc>
                <a:spcPct val="90000"/>
              </a:lnSpc>
            </a:pPr>
            <a:r>
              <a:rPr lang="en-IN" sz="3600" b="1" dirty="0">
                <a:solidFill>
                  <a:schemeClr val="bg1"/>
                </a:solidFill>
                <a:effectLst/>
                <a:latin typeface="Calibri" panose="020F0502020204030204" pitchFamily="34" charset="0"/>
                <a:cs typeface="Calibri" panose="020F0502020204030204" pitchFamily="34" charset="0"/>
              </a:rPr>
              <a:t>A brief about In Vitro Fertilization (IVF) and Frozen Embryos</a:t>
            </a:r>
            <a:endParaRPr lang="en-IN" sz="3600" dirty="0">
              <a:solidFill>
                <a:schemeClr val="bg1"/>
              </a:solidFill>
              <a:effectLst/>
              <a:latin typeface="Calibri" panose="020F0502020204030204" pitchFamily="34" charset="0"/>
              <a:cs typeface="Calibri" panose="020F0502020204030204" pitchFamily="34" charset="0"/>
            </a:endParaRPr>
          </a:p>
        </p:txBody>
      </p:sp>
      <p:pic>
        <p:nvPicPr>
          <p:cNvPr id="3" name="Picture 2" descr="A close up of a dropper&#10;&#10;Description automatically generated">
            <a:extLst>
              <a:ext uri="{FF2B5EF4-FFF2-40B4-BE49-F238E27FC236}">
                <a16:creationId xmlns:a16="http://schemas.microsoft.com/office/drawing/2014/main" id="{6BAFBB1A-244A-1C43-D2AF-FEF90808F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298" y="1332559"/>
            <a:ext cx="9177403" cy="5162290"/>
          </a:xfrm>
          <a:prstGeom prst="rect">
            <a:avLst/>
          </a:prstGeom>
        </p:spPr>
      </p:pic>
    </p:spTree>
    <p:extLst>
      <p:ext uri="{BB962C8B-B14F-4D97-AF65-F5344CB8AC3E}">
        <p14:creationId xmlns:p14="http://schemas.microsoft.com/office/powerpoint/2010/main" val="169283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57198" y="2884235"/>
            <a:ext cx="623751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WISDOM FROM GOD AND EARTHLY WISDOM</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736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13656" y="917543"/>
            <a:ext cx="6237515"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James 3:13-18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Who is wise and understanding among you? Let him show by good conduct that his works are done in the meekness of wisdom.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But if you have bitter envy and self-seeking in your hearts, do not boast and lie against the truth.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This wisdom does not descend from above, but is earthly, sensual, demonic. </a:t>
            </a:r>
          </a:p>
        </p:txBody>
      </p:sp>
    </p:spTree>
    <p:extLst>
      <p:ext uri="{BB962C8B-B14F-4D97-AF65-F5344CB8AC3E}">
        <p14:creationId xmlns:p14="http://schemas.microsoft.com/office/powerpoint/2010/main" val="303839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78970" y="695944"/>
            <a:ext cx="6237515"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28:23-29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Give ear and hear my voice, Listen and hear my speech.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Does the </a:t>
            </a:r>
            <a:r>
              <a:rPr lang="en-IN" sz="3200" dirty="0" err="1">
                <a:solidFill>
                  <a:schemeClr val="bg1"/>
                </a:solidFill>
                <a:effectLst/>
                <a:latin typeface="Calibri" panose="020F0502020204030204" pitchFamily="34" charset="0"/>
                <a:cs typeface="Calibri" panose="020F0502020204030204" pitchFamily="34" charset="0"/>
              </a:rPr>
              <a:t>plowman</a:t>
            </a:r>
            <a:r>
              <a:rPr lang="en-IN" sz="3200" dirty="0">
                <a:solidFill>
                  <a:schemeClr val="bg1"/>
                </a:solidFill>
                <a:effectLst/>
                <a:latin typeface="Calibri" panose="020F0502020204030204" pitchFamily="34" charset="0"/>
                <a:cs typeface="Calibri" panose="020F0502020204030204" pitchFamily="34" charset="0"/>
              </a:rPr>
              <a:t> keep </a:t>
            </a:r>
            <a:r>
              <a:rPr lang="en-IN" sz="3200" dirty="0" err="1">
                <a:solidFill>
                  <a:schemeClr val="bg1"/>
                </a:solidFill>
                <a:effectLst/>
                <a:latin typeface="Calibri" panose="020F0502020204030204" pitchFamily="34" charset="0"/>
                <a:cs typeface="Calibri" panose="020F0502020204030204" pitchFamily="34" charset="0"/>
              </a:rPr>
              <a:t>plowing</a:t>
            </a:r>
            <a:r>
              <a:rPr lang="en-IN" sz="3200" dirty="0">
                <a:solidFill>
                  <a:schemeClr val="bg1"/>
                </a:solidFill>
                <a:effectLst/>
                <a:latin typeface="Calibri" panose="020F0502020204030204" pitchFamily="34" charset="0"/>
                <a:cs typeface="Calibri" panose="020F0502020204030204" pitchFamily="34" charset="0"/>
              </a:rPr>
              <a:t> all day to sow? Does he keep turning his soil and breaking the clods?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When he has </a:t>
            </a:r>
            <a:r>
              <a:rPr lang="en-IN" sz="3200" dirty="0" err="1">
                <a:solidFill>
                  <a:schemeClr val="bg1"/>
                </a:solidFill>
                <a:effectLst/>
                <a:latin typeface="Calibri" panose="020F0502020204030204" pitchFamily="34" charset="0"/>
                <a:cs typeface="Calibri" panose="020F0502020204030204" pitchFamily="34" charset="0"/>
              </a:rPr>
              <a:t>leveled</a:t>
            </a:r>
            <a:r>
              <a:rPr lang="en-IN" sz="3200" dirty="0">
                <a:solidFill>
                  <a:schemeClr val="bg1"/>
                </a:solidFill>
                <a:effectLst/>
                <a:latin typeface="Calibri" panose="020F0502020204030204" pitchFamily="34" charset="0"/>
                <a:cs typeface="Calibri" panose="020F0502020204030204" pitchFamily="34" charset="0"/>
              </a:rPr>
              <a:t> its surface, Does he not sow the black </a:t>
            </a:r>
            <a:r>
              <a:rPr lang="en-IN" sz="3200" dirty="0" err="1">
                <a:solidFill>
                  <a:schemeClr val="bg1"/>
                </a:solidFill>
                <a:effectLst/>
                <a:latin typeface="Calibri" panose="020F0502020204030204" pitchFamily="34" charset="0"/>
                <a:cs typeface="Calibri" panose="020F0502020204030204" pitchFamily="34" charset="0"/>
              </a:rPr>
              <a:t>cummin</a:t>
            </a:r>
            <a:r>
              <a:rPr lang="en-IN" sz="3200" dirty="0">
                <a:solidFill>
                  <a:schemeClr val="bg1"/>
                </a:solidFill>
                <a:effectLst/>
                <a:latin typeface="Calibri" panose="020F0502020204030204" pitchFamily="34" charset="0"/>
                <a:cs typeface="Calibri" panose="020F0502020204030204" pitchFamily="34" charset="0"/>
              </a:rPr>
              <a:t> And scatter the </a:t>
            </a:r>
            <a:r>
              <a:rPr lang="en-IN" sz="3200" dirty="0" err="1">
                <a:solidFill>
                  <a:schemeClr val="bg1"/>
                </a:solidFill>
                <a:effectLst/>
                <a:latin typeface="Calibri" panose="020F0502020204030204" pitchFamily="34" charset="0"/>
                <a:cs typeface="Calibri" panose="020F0502020204030204" pitchFamily="34" charset="0"/>
              </a:rPr>
              <a:t>cummin</a:t>
            </a:r>
            <a:r>
              <a:rPr lang="en-IN" sz="3200" dirty="0">
                <a:solidFill>
                  <a:schemeClr val="bg1"/>
                </a:solidFill>
                <a:effectLst/>
                <a:latin typeface="Calibri" panose="020F0502020204030204" pitchFamily="34" charset="0"/>
                <a:cs typeface="Calibri" panose="020F0502020204030204" pitchFamily="34" charset="0"/>
              </a:rPr>
              <a:t>, Plant the wheat in rows, The barley in the appointed place, And the spelt in its place? </a:t>
            </a:r>
          </a:p>
        </p:txBody>
      </p:sp>
    </p:spTree>
    <p:extLst>
      <p:ext uri="{BB962C8B-B14F-4D97-AF65-F5344CB8AC3E}">
        <p14:creationId xmlns:p14="http://schemas.microsoft.com/office/powerpoint/2010/main" val="5111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13656" y="695944"/>
            <a:ext cx="6237515"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James 3:13-18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For where envy and self-seeking exist, confusion and every evil thing are there.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But the wisdom that is from above is first pure, then peaceable, gentle, willing to yield, full of mercy and good fruits, without partiality and without hypocrisy.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Now the fruit of righteousness is sown in peace by those who make peace. </a:t>
            </a:r>
          </a:p>
        </p:txBody>
      </p:sp>
    </p:spTree>
    <p:extLst>
      <p:ext uri="{BB962C8B-B14F-4D97-AF65-F5344CB8AC3E}">
        <p14:creationId xmlns:p14="http://schemas.microsoft.com/office/powerpoint/2010/main" val="3261423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46313" y="1582340"/>
            <a:ext cx="6237515"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1:22,23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Professing to be wise, they became fools,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and changed the glory of the incorruptible God into an image made like corruptible man—and birds and four-footed animals and creeping things. </a:t>
            </a:r>
          </a:p>
        </p:txBody>
      </p:sp>
    </p:spTree>
    <p:extLst>
      <p:ext uri="{BB962C8B-B14F-4D97-AF65-F5344CB8AC3E}">
        <p14:creationId xmlns:p14="http://schemas.microsoft.com/office/powerpoint/2010/main" val="1309401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24541" y="917543"/>
            <a:ext cx="6237515"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1:20,21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Where is the wise? Where is the scribe? Where is the disputer of this age? Has not God made foolish the wisdom of this world?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For since, in the wisdom of God, the world through wisdom did not know God, it pleased God through the foolishness of the message preached to save those who believe. </a:t>
            </a:r>
          </a:p>
        </p:txBody>
      </p:sp>
    </p:spTree>
    <p:extLst>
      <p:ext uri="{BB962C8B-B14F-4D97-AF65-F5344CB8AC3E}">
        <p14:creationId xmlns:p14="http://schemas.microsoft.com/office/powerpoint/2010/main" val="3875520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24541" y="695944"/>
            <a:ext cx="6237515"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3:18-20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Let no one deceive himself. If anyone among you seems to be wise in this age, let him become a fool that he may become wise.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For the wisdom of this world is foolishness with God. For it is written, "HE CATCHES THE WISE IN THEIR OWN CRAFTINESS";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and again, "THE LORD KNOWS THE THOUGHTS OF THE WISE, THAT THEY ARE FUTILE." </a:t>
            </a:r>
          </a:p>
        </p:txBody>
      </p:sp>
    </p:spTree>
    <p:extLst>
      <p:ext uri="{BB962C8B-B14F-4D97-AF65-F5344CB8AC3E}">
        <p14:creationId xmlns:p14="http://schemas.microsoft.com/office/powerpoint/2010/main" val="2688108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57198" y="2884235"/>
            <a:ext cx="623751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WISDOM FROM GOD AND EARTHLY WISDOM</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6132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78969" y="3133534"/>
            <a:ext cx="62375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FOR GOOD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2105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78969" y="3133534"/>
            <a:ext cx="62375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QUESTIONS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671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78969" y="3133534"/>
            <a:ext cx="62375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BOUNDARIES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311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68085" y="1360741"/>
            <a:ext cx="6237515"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28:23-29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For He instructs him in right judgment, His God teaches him.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27 For the black </a:t>
            </a:r>
            <a:r>
              <a:rPr lang="en-IN" sz="3200" dirty="0" err="1">
                <a:solidFill>
                  <a:schemeClr val="bg1"/>
                </a:solidFill>
                <a:effectLst/>
                <a:latin typeface="Calibri" panose="020F0502020204030204" pitchFamily="34" charset="0"/>
                <a:cs typeface="Calibri" panose="020F0502020204030204" pitchFamily="34" charset="0"/>
              </a:rPr>
              <a:t>cummin</a:t>
            </a:r>
            <a:r>
              <a:rPr lang="en-IN" sz="3200" dirty="0">
                <a:solidFill>
                  <a:schemeClr val="bg1"/>
                </a:solidFill>
                <a:effectLst/>
                <a:latin typeface="Calibri" panose="020F0502020204030204" pitchFamily="34" charset="0"/>
                <a:cs typeface="Calibri" panose="020F0502020204030204" pitchFamily="34" charset="0"/>
              </a:rPr>
              <a:t> is not threshed with a threshing sledge, Nor is a cartwheel rolled over the </a:t>
            </a:r>
            <a:r>
              <a:rPr lang="en-IN" sz="3200" dirty="0" err="1">
                <a:solidFill>
                  <a:schemeClr val="bg1"/>
                </a:solidFill>
                <a:effectLst/>
                <a:latin typeface="Calibri" panose="020F0502020204030204" pitchFamily="34" charset="0"/>
                <a:cs typeface="Calibri" panose="020F0502020204030204" pitchFamily="34" charset="0"/>
              </a:rPr>
              <a:t>cummin</a:t>
            </a:r>
            <a:r>
              <a:rPr lang="en-IN" sz="3200" dirty="0">
                <a:solidFill>
                  <a:schemeClr val="bg1"/>
                </a:solidFill>
                <a:effectLst/>
                <a:latin typeface="Calibri" panose="020F0502020204030204" pitchFamily="34" charset="0"/>
                <a:cs typeface="Calibri" panose="020F0502020204030204" pitchFamily="34" charset="0"/>
              </a:rPr>
              <a:t>; But the black </a:t>
            </a:r>
            <a:r>
              <a:rPr lang="en-IN" sz="3200" dirty="0" err="1">
                <a:solidFill>
                  <a:schemeClr val="bg1"/>
                </a:solidFill>
                <a:effectLst/>
                <a:latin typeface="Calibri" panose="020F0502020204030204" pitchFamily="34" charset="0"/>
                <a:cs typeface="Calibri" panose="020F0502020204030204" pitchFamily="34" charset="0"/>
              </a:rPr>
              <a:t>cummin</a:t>
            </a:r>
            <a:r>
              <a:rPr lang="en-IN" sz="3200" dirty="0">
                <a:solidFill>
                  <a:schemeClr val="bg1"/>
                </a:solidFill>
                <a:effectLst/>
                <a:latin typeface="Calibri" panose="020F0502020204030204" pitchFamily="34" charset="0"/>
                <a:cs typeface="Calibri" panose="020F0502020204030204" pitchFamily="34" charset="0"/>
              </a:rPr>
              <a:t> is beaten out with a stick, And the </a:t>
            </a:r>
            <a:r>
              <a:rPr lang="en-IN" sz="3200" dirty="0" err="1">
                <a:solidFill>
                  <a:schemeClr val="bg1"/>
                </a:solidFill>
                <a:effectLst/>
                <a:latin typeface="Calibri" panose="020F0502020204030204" pitchFamily="34" charset="0"/>
                <a:cs typeface="Calibri" panose="020F0502020204030204" pitchFamily="34" charset="0"/>
              </a:rPr>
              <a:t>cummin</a:t>
            </a:r>
            <a:r>
              <a:rPr lang="en-IN" sz="3200" dirty="0">
                <a:solidFill>
                  <a:schemeClr val="bg1"/>
                </a:solidFill>
                <a:effectLst/>
                <a:latin typeface="Calibri" panose="020F0502020204030204" pitchFamily="34" charset="0"/>
                <a:cs typeface="Calibri" panose="020F0502020204030204" pitchFamily="34" charset="0"/>
              </a:rPr>
              <a:t> with a rod. </a:t>
            </a:r>
          </a:p>
        </p:txBody>
      </p:sp>
    </p:spTree>
    <p:extLst>
      <p:ext uri="{BB962C8B-B14F-4D97-AF65-F5344CB8AC3E}">
        <p14:creationId xmlns:p14="http://schemas.microsoft.com/office/powerpoint/2010/main" val="338995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68085" y="1360741"/>
            <a:ext cx="6237515"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28:23-29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28 Bread flour must be ground; Therefore he does not thresh it forever, Break it with his cartwheel, Or crush it with his horsemen.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29 This also comes from the LORD of hosts, Who is wonderful in counsel and excellent in guidance. </a:t>
            </a:r>
          </a:p>
        </p:txBody>
      </p:sp>
    </p:spTree>
    <p:extLst>
      <p:ext uri="{BB962C8B-B14F-4D97-AF65-F5344CB8AC3E}">
        <p14:creationId xmlns:p14="http://schemas.microsoft.com/office/powerpoint/2010/main" val="302678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57199" y="2634936"/>
            <a:ext cx="6237515"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INSPIRES AND INSTRUCTS OUR INVOLVEMENT WITH HIS CREATION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36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35427" y="3133534"/>
            <a:ext cx="62375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SECRET THINGS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0680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35427" y="2025539"/>
            <a:ext cx="6237515"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Deuteronomy 29:29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secret things belong to the LORD our God, but those things which are revealed belong to us and to our children forever, that we may do all the words of this law.  </a:t>
            </a:r>
          </a:p>
        </p:txBody>
      </p:sp>
    </p:spTree>
    <p:extLst>
      <p:ext uri="{BB962C8B-B14F-4D97-AF65-F5344CB8AC3E}">
        <p14:creationId xmlns:p14="http://schemas.microsoft.com/office/powerpoint/2010/main" val="276572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35427" y="3133534"/>
            <a:ext cx="62375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SEARCHING OUT A MATTER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783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reaching for a book&#10;&#10;Description automatically generated">
            <a:extLst>
              <a:ext uri="{FF2B5EF4-FFF2-40B4-BE49-F238E27FC236}">
                <a16:creationId xmlns:a16="http://schemas.microsoft.com/office/drawing/2014/main" id="{566F6383-8A92-10F4-0545-3CEE091D5EB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1DF36B6-75B2-C458-DF2C-548392258CAA}"/>
              </a:ext>
            </a:extLst>
          </p:cNvPr>
          <p:cNvSpPr txBox="1"/>
          <p:nvPr/>
        </p:nvSpPr>
        <p:spPr>
          <a:xfrm>
            <a:off x="413656" y="2468737"/>
            <a:ext cx="6237515"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25:2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It is the glory of God to conceal a matter, But the glory of kings is to search out a matter. </a:t>
            </a:r>
          </a:p>
        </p:txBody>
      </p:sp>
    </p:spTree>
    <p:extLst>
      <p:ext uri="{BB962C8B-B14F-4D97-AF65-F5344CB8AC3E}">
        <p14:creationId xmlns:p14="http://schemas.microsoft.com/office/powerpoint/2010/main" val="1073051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6283</TotalTime>
  <Words>712</Words>
  <Application>Microsoft Macintosh PowerPoint</Application>
  <PresentationFormat>Widescreen</PresentationFormat>
  <Paragraphs>50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1238</cp:revision>
  <dcterms:created xsi:type="dcterms:W3CDTF">2022-04-28T10:27:37Z</dcterms:created>
  <dcterms:modified xsi:type="dcterms:W3CDTF">2024-04-12T10:16:04Z</dcterms:modified>
</cp:coreProperties>
</file>