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17" d="100"/>
          <a:sy n="117" d="100"/>
        </p:scale>
        <p:origin x="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4/4/24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4/4/24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hands holding a book&#10;&#10;Description automatically generated">
            <a:extLst>
              <a:ext uri="{FF2B5EF4-FFF2-40B4-BE49-F238E27FC236}">
                <a16:creationId xmlns:a16="http://schemas.microsoft.com/office/drawing/2014/main" id="{7EACAACC-7424-1581-62FA-948FA64F418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70441"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PURPOSE - ART AND CREATIVITY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714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70440" y="2025539"/>
            <a:ext cx="626375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33:2,3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Praise the LORD with the harp; Make melody to Him with an instrument of ten strings.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Sing to Him a new song; Play </a:t>
            </a:r>
            <a:r>
              <a:rPr lang="en-IN" sz="3200" dirty="0" err="1">
                <a:solidFill>
                  <a:schemeClr val="bg1"/>
                </a:solidFill>
                <a:effectLst/>
                <a:latin typeface="Calibri" panose="020F0502020204030204" pitchFamily="34" charset="0"/>
                <a:cs typeface="Calibri" panose="020F0502020204030204" pitchFamily="34" charset="0"/>
              </a:rPr>
              <a:t>skillfully</a:t>
            </a:r>
            <a:r>
              <a:rPr lang="en-IN" sz="3200" dirty="0">
                <a:solidFill>
                  <a:schemeClr val="bg1"/>
                </a:solidFill>
                <a:effectLst/>
                <a:latin typeface="Calibri" panose="020F0502020204030204" pitchFamily="34" charset="0"/>
                <a:cs typeface="Calibri" panose="020F0502020204030204" pitchFamily="34" charset="0"/>
              </a:rPr>
              <a:t> with a shout of joy. </a:t>
            </a:r>
          </a:p>
        </p:txBody>
      </p:sp>
    </p:spTree>
    <p:extLst>
      <p:ext uri="{BB962C8B-B14F-4D97-AF65-F5344CB8AC3E}">
        <p14:creationId xmlns:p14="http://schemas.microsoft.com/office/powerpoint/2010/main" val="249095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ADORATION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00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Art as an expression of worship toward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48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REVELATION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39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Art as an expression of the glory of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40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RESTORATION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96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Art to receive personal healing and wholeness.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184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COMMUNICATION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458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Art as a medium of communication for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214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70441"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THE CREATOR-ARTIST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9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DEMONSTRATION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537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Art as a channel of God's power to people.</a:t>
            </a:r>
          </a:p>
        </p:txBody>
      </p:sp>
    </p:spTree>
    <p:extLst>
      <p:ext uri="{BB962C8B-B14F-4D97-AF65-F5344CB8AC3E}">
        <p14:creationId xmlns:p14="http://schemas.microsoft.com/office/powerpoint/2010/main" val="147667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CREATIVE FLOW</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53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26898" y="741025"/>
            <a:ext cx="6046046" cy="557691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31:1-5</a:t>
            </a:r>
          </a:p>
          <a:p>
            <a:pPr>
              <a:lnSpc>
                <a:spcPct val="90000"/>
              </a:lnSpc>
            </a:pPr>
            <a:r>
              <a:rPr lang="en-IN" sz="3600" dirty="0">
                <a:solidFill>
                  <a:schemeClr val="bg1"/>
                </a:solidFill>
                <a:latin typeface="Calibri" panose="020F0502020204030204" pitchFamily="34" charset="0"/>
                <a:cs typeface="Calibri" panose="020F0502020204030204" pitchFamily="34" charset="0"/>
              </a:rPr>
              <a:t>1 Then the LORD spoke to Moses, saying: </a:t>
            </a:r>
          </a:p>
          <a:p>
            <a:pPr>
              <a:lnSpc>
                <a:spcPct val="90000"/>
              </a:lnSpc>
            </a:pPr>
            <a:r>
              <a:rPr lang="en-IN" sz="3600" dirty="0">
                <a:solidFill>
                  <a:schemeClr val="bg1"/>
                </a:solidFill>
                <a:latin typeface="Calibri" panose="020F0502020204030204" pitchFamily="34" charset="0"/>
                <a:cs typeface="Calibri" panose="020F0502020204030204" pitchFamily="34" charset="0"/>
              </a:rPr>
              <a:t>2 "See, I have called by name Bezalel the son of Uri, the son of </a:t>
            </a:r>
            <a:r>
              <a:rPr lang="en-IN" sz="3600" dirty="0" err="1">
                <a:solidFill>
                  <a:schemeClr val="bg1"/>
                </a:solidFill>
                <a:latin typeface="Calibri" panose="020F0502020204030204" pitchFamily="34" charset="0"/>
                <a:cs typeface="Calibri" panose="020F0502020204030204" pitchFamily="34" charset="0"/>
              </a:rPr>
              <a:t>Hur</a:t>
            </a:r>
            <a:r>
              <a:rPr lang="en-IN" sz="3600" dirty="0">
                <a:solidFill>
                  <a:schemeClr val="bg1"/>
                </a:solidFill>
                <a:latin typeface="Calibri" panose="020F0502020204030204" pitchFamily="34" charset="0"/>
                <a:cs typeface="Calibri" panose="020F0502020204030204" pitchFamily="34" charset="0"/>
              </a:rPr>
              <a:t>, of the tribe of Judah. </a:t>
            </a:r>
          </a:p>
          <a:p>
            <a:pPr>
              <a:lnSpc>
                <a:spcPct val="90000"/>
              </a:lnSpc>
            </a:pPr>
            <a:r>
              <a:rPr lang="en-IN" sz="3600" dirty="0">
                <a:solidFill>
                  <a:schemeClr val="bg1"/>
                </a:solidFill>
                <a:latin typeface="Calibri" panose="020F0502020204030204" pitchFamily="34" charset="0"/>
                <a:cs typeface="Calibri" panose="020F0502020204030204" pitchFamily="34" charset="0"/>
              </a:rPr>
              <a:t>3 And I have filled him with the Spirit of God, in wisdom, in understanding, in knowledge, and in all manner of workmanship, </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32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16012" y="1637740"/>
            <a:ext cx="6046046" cy="35825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31:1-5</a:t>
            </a:r>
          </a:p>
          <a:p>
            <a:pPr>
              <a:lnSpc>
                <a:spcPct val="90000"/>
              </a:lnSpc>
            </a:pPr>
            <a:r>
              <a:rPr lang="en-IN" sz="3600" dirty="0">
                <a:solidFill>
                  <a:schemeClr val="bg1"/>
                </a:solidFill>
                <a:latin typeface="Calibri" panose="020F0502020204030204" pitchFamily="34" charset="0"/>
                <a:cs typeface="Calibri" panose="020F0502020204030204" pitchFamily="34" charset="0"/>
              </a:rPr>
              <a:t>4 to design artistic works, to work in gold, in silver, in bronze, </a:t>
            </a:r>
          </a:p>
          <a:p>
            <a:pPr>
              <a:lnSpc>
                <a:spcPct val="90000"/>
              </a:lnSpc>
            </a:pPr>
            <a:r>
              <a:rPr lang="en-IN" sz="3600" dirty="0">
                <a:solidFill>
                  <a:schemeClr val="bg1"/>
                </a:solidFill>
                <a:latin typeface="Calibri" panose="020F0502020204030204" pitchFamily="34" charset="0"/>
                <a:cs typeface="Calibri" panose="020F0502020204030204" pitchFamily="34" charset="0"/>
              </a:rPr>
              <a:t>5 in cutting jewels for setting, in carving wood, and to work in all manner of workmanship. </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52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528925" y="695944"/>
            <a:ext cx="620933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Chronicles 28:12,19</a:t>
            </a:r>
          </a:p>
          <a:p>
            <a:pPr>
              <a:lnSpc>
                <a:spcPct val="90000"/>
              </a:lnSpc>
            </a:pPr>
            <a:r>
              <a:rPr lang="en-IN" sz="3200" dirty="0">
                <a:solidFill>
                  <a:schemeClr val="bg1"/>
                </a:solidFill>
                <a:latin typeface="Calibri" panose="020F0502020204030204" pitchFamily="34" charset="0"/>
                <a:cs typeface="Calibri" panose="020F0502020204030204" pitchFamily="34" charset="0"/>
              </a:rPr>
              <a:t>12 and the plans for all that he had by the Spirit, of the courts of the house of the LORD, of all the chambers all around, of the treasuries of the house of God, and of the treasuries for the dedicated things; </a:t>
            </a:r>
          </a:p>
          <a:p>
            <a:pPr>
              <a:lnSpc>
                <a:spcPct val="90000"/>
              </a:lnSpc>
            </a:pPr>
            <a:r>
              <a:rPr lang="en-IN" sz="3200" dirty="0">
                <a:solidFill>
                  <a:schemeClr val="bg1"/>
                </a:solidFill>
                <a:latin typeface="Calibri" panose="020F0502020204030204" pitchFamily="34" charset="0"/>
                <a:cs typeface="Calibri" panose="020F0502020204030204" pitchFamily="34" charset="0"/>
              </a:rPr>
              <a:t>19 "All this," said David, "the LORD made me understand in writing, by His hand upon me, all the works of these plans." </a:t>
            </a: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03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CREATIVE EXPRESSIONS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5497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354751" y="1686215"/>
            <a:ext cx="7101961" cy="3485570"/>
          </a:xfrm>
          <a:prstGeom prst="rect">
            <a:avLst/>
          </a:prstGeom>
          <a:noFill/>
        </p:spPr>
        <p:txBody>
          <a:bodyPr wrap="square" rtlCol="0">
            <a:spAutoFit/>
          </a:bodyPr>
          <a:lstStyle/>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1. CREATIVITY IN VISION</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2. CREATIVITY IN INNOVATION</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3. CREATIVITY IN DESIGN</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4. CREATIVITY IN PRODUCTS</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5. CREATIVITY IN SOLUTIONS</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6. CREATIVITY IN COMMUNICATION</a:t>
            </a:r>
          </a:p>
          <a:p>
            <a:pPr>
              <a:lnSpc>
                <a:spcPct val="90000"/>
              </a:lnSpc>
            </a:pPr>
            <a:r>
              <a:rPr lang="en-IN" sz="3500" b="1" dirty="0">
                <a:solidFill>
                  <a:schemeClr val="bg1"/>
                </a:solidFill>
                <a:effectLst/>
                <a:latin typeface="Calibri" panose="020F0502020204030204" pitchFamily="34" charset="0"/>
                <a:cs typeface="Calibri" panose="020F0502020204030204" pitchFamily="34" charset="0"/>
              </a:rPr>
              <a:t>7. CREATIVITY IN RELATIONSHIPS</a:t>
            </a:r>
          </a:p>
        </p:txBody>
      </p:sp>
    </p:spTree>
    <p:extLst>
      <p:ext uri="{BB962C8B-B14F-4D97-AF65-F5344CB8AC3E}">
        <p14:creationId xmlns:p14="http://schemas.microsoft.com/office/powerpoint/2010/main" val="25809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05126" y="3133534"/>
            <a:ext cx="58496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1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561582" y="2385637"/>
            <a:ext cx="6361731"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THE CREATOR-ARTIST</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PURPOSE - ART AND CREATIVITY</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CREATIVE FLOW</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CREATIVE EXPRESSIONS</a:t>
            </a:r>
          </a:p>
        </p:txBody>
      </p:sp>
    </p:spTree>
    <p:extLst>
      <p:ext uri="{BB962C8B-B14F-4D97-AF65-F5344CB8AC3E}">
        <p14:creationId xmlns:p14="http://schemas.microsoft.com/office/powerpoint/2010/main" val="382838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528926" y="945243"/>
            <a:ext cx="6263759"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8:1,3,4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O LORD, our Lord, How excellent is Your name in all the earth, Who have set Your glory above the heavens!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When I consider Your heavens, the work of Your fingers, The moon and the stars, which You have ordained,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What is man that You are mindful of him, And the son of man that You visit him? </a:t>
            </a:r>
          </a:p>
        </p:txBody>
      </p:sp>
    </p:spTree>
    <p:extLst>
      <p:ext uri="{BB962C8B-B14F-4D97-AF65-F5344CB8AC3E}">
        <p14:creationId xmlns:p14="http://schemas.microsoft.com/office/powerpoint/2010/main" val="411598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81326" y="2468737"/>
            <a:ext cx="6263759"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19:1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heavens declare the glory of God; And the firmament shows His handiwork. </a:t>
            </a:r>
          </a:p>
        </p:txBody>
      </p:sp>
    </p:spTree>
    <p:extLst>
      <p:ext uri="{BB962C8B-B14F-4D97-AF65-F5344CB8AC3E}">
        <p14:creationId xmlns:p14="http://schemas.microsoft.com/office/powerpoint/2010/main" val="39045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70440" y="1803939"/>
            <a:ext cx="6263759"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1:20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since the creation of the world His invisible attributes are clearly seen, being understood by the things that are made, even His eternal power and Godhead, so that they are without excuse, </a:t>
            </a:r>
          </a:p>
        </p:txBody>
      </p:sp>
    </p:spTree>
    <p:extLst>
      <p:ext uri="{BB962C8B-B14F-4D97-AF65-F5344CB8AC3E}">
        <p14:creationId xmlns:p14="http://schemas.microsoft.com/office/powerpoint/2010/main" val="119131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is the Master Creator-Artist.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66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Creation as God’s artwork glorifies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49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Creation as God’s artwork reveals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687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hands reaching for a book&#10;&#10;Description automatically generated">
            <a:extLst>
              <a:ext uri="{FF2B5EF4-FFF2-40B4-BE49-F238E27FC236}">
                <a16:creationId xmlns:a16="http://schemas.microsoft.com/office/drawing/2014/main" id="{5C470922-7079-A08F-6F71-11AA88EDF0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ACE8BAA-5A80-8FFA-8CF0-D7D3B1CF82D6}"/>
              </a:ext>
            </a:extLst>
          </p:cNvPr>
          <p:cNvSpPr txBox="1"/>
          <p:nvPr/>
        </p:nvSpPr>
        <p:spPr>
          <a:xfrm>
            <a:off x="659555" y="2884235"/>
            <a:ext cx="584965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are in His image, created to be creative.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77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6175</TotalTime>
  <Words>506</Words>
  <Application>Microsoft Macintosh PowerPoint</Application>
  <PresentationFormat>Widescreen</PresentationFormat>
  <Paragraphs>51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1213</cp:revision>
  <dcterms:created xsi:type="dcterms:W3CDTF">2022-04-28T10:27:37Z</dcterms:created>
  <dcterms:modified xsi:type="dcterms:W3CDTF">2024-04-04T15:29:51Z</dcterms:modified>
</cp:coreProperties>
</file>