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73" r:id="rId2"/>
    <p:sldId id="274" r:id="rId3"/>
    <p:sldId id="275" r:id="rId4"/>
    <p:sldId id="276" r:id="rId5"/>
    <p:sldId id="277" r:id="rId6"/>
    <p:sldId id="278" r:id="rId7"/>
    <p:sldId id="279" r:id="rId8"/>
    <p:sldId id="280" r:id="rId9"/>
    <p:sldId id="281" r:id="rId10"/>
    <p:sldId id="283" r:id="rId11"/>
    <p:sldId id="284" r:id="rId12"/>
    <p:sldId id="285" r:id="rId13"/>
    <p:sldId id="286" r:id="rId14"/>
    <p:sldId id="287" r:id="rId15"/>
    <p:sldId id="289" r:id="rId16"/>
    <p:sldId id="290" r:id="rId17"/>
    <p:sldId id="291" r:id="rId18"/>
    <p:sldId id="292" r:id="rId19"/>
    <p:sldId id="293" r:id="rId20"/>
    <p:sldId id="294" r:id="rId21"/>
    <p:sldId id="295" r:id="rId22"/>
    <p:sldId id="297"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5" r:id="rId39"/>
    <p:sldId id="316" r:id="rId40"/>
    <p:sldId id="317" r:id="rId41"/>
    <p:sldId id="318" r:id="rId42"/>
    <p:sldId id="319" r:id="rId43"/>
    <p:sldId id="320" r:id="rId44"/>
    <p:sldId id="321" r:id="rId45"/>
    <p:sldId id="322" r:id="rId46"/>
    <p:sldId id="324" r:id="rId47"/>
    <p:sldId id="325" r:id="rId48"/>
    <p:sldId id="326" r:id="rId49"/>
    <p:sldId id="327" r:id="rId50"/>
    <p:sldId id="328" r:id="rId51"/>
    <p:sldId id="329" r:id="rId52"/>
    <p:sldId id="330" r:id="rId53"/>
    <p:sldId id="334" r:id="rId54"/>
    <p:sldId id="335" r:id="rId55"/>
    <p:sldId id="33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001C"/>
    <a:srgbClr val="1A4450"/>
    <a:srgbClr val="1E4D5B"/>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5" autoAdjust="0"/>
    <p:restoredTop sz="94694"/>
  </p:normalViewPr>
  <p:slideViewPr>
    <p:cSldViewPr snapToGrid="0">
      <p:cViewPr varScale="1">
        <p:scale>
          <a:sx n="117" d="100"/>
          <a:sy n="117"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3/1/24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3/1/24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raising his hand up&#10;&#10;Description automatically generated">
            <a:extLst>
              <a:ext uri="{FF2B5EF4-FFF2-40B4-BE49-F238E27FC236}">
                <a16:creationId xmlns:a16="http://schemas.microsoft.com/office/drawing/2014/main" id="{F7270922-AE3A-BCBE-338F-9F912EDCCD0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78" y="3133534"/>
            <a:ext cx="68231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CHARACTER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56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459435" y="2357937"/>
            <a:ext cx="6823107" cy="21421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Choices display character</a:t>
            </a:r>
          </a:p>
          <a:p>
            <a:pPr>
              <a:lnSpc>
                <a:spcPct val="5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Companions influence character</a:t>
            </a:r>
          </a:p>
          <a:p>
            <a:pPr>
              <a:lnSpc>
                <a:spcPct val="5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Challenges build character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850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13864" y="1803940"/>
            <a:ext cx="6801335"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5:1-4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Therefore, having been justified by faith, we have peace with God through our Lord Jesus Christ,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through whom also we have access by faith into this grace in which we stand, and rejoice in hope of the glory of God. </a:t>
            </a:r>
          </a:p>
        </p:txBody>
      </p:sp>
    </p:spTree>
    <p:extLst>
      <p:ext uri="{BB962C8B-B14F-4D97-AF65-F5344CB8AC3E}">
        <p14:creationId xmlns:p14="http://schemas.microsoft.com/office/powerpoint/2010/main" val="208451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13864" y="2025539"/>
            <a:ext cx="6801335"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5:1-4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And not only that, but we also glory in tribulations, knowing that tribulation produces perseverance;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and perseverance, character; and character, hope.</a:t>
            </a:r>
          </a:p>
        </p:txBody>
      </p:sp>
    </p:spTree>
    <p:extLst>
      <p:ext uri="{BB962C8B-B14F-4D97-AF65-F5344CB8AC3E}">
        <p14:creationId xmlns:p14="http://schemas.microsoft.com/office/powerpoint/2010/main" val="350361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78" y="3133534"/>
            <a:ext cx="68231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KNOWLEDGE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943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600949" y="3133534"/>
            <a:ext cx="68231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Ignorance is not bliss.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508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02978" y="1803939"/>
            <a:ext cx="6801335"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Hosea 4:6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My people are destroyed for lack of knowledge. Because you have rejected knowledge, I also will reject you from being priest for Me; Because you have forgotten the law of your God, I also will forget your children.</a:t>
            </a:r>
          </a:p>
        </p:txBody>
      </p:sp>
    </p:spTree>
    <p:extLst>
      <p:ext uri="{BB962C8B-B14F-4D97-AF65-F5344CB8AC3E}">
        <p14:creationId xmlns:p14="http://schemas.microsoft.com/office/powerpoint/2010/main" val="2703721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611835" y="2884235"/>
            <a:ext cx="6823107"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 Spiritual knowledge leads us to our inheritance.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893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02979" y="2025539"/>
            <a:ext cx="6670708"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20:32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“So now, brethren, I commend you to God and to the word of His grace, which is able to build you up and give you an inheritance among all those who are sanctified.</a:t>
            </a:r>
          </a:p>
        </p:txBody>
      </p:sp>
    </p:spTree>
    <p:extLst>
      <p:ext uri="{BB962C8B-B14F-4D97-AF65-F5344CB8AC3E}">
        <p14:creationId xmlns:p14="http://schemas.microsoft.com/office/powerpoint/2010/main" val="75154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611835" y="2884235"/>
            <a:ext cx="6823107"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 Spiritual knowledge brings spiritual strength.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027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688037" y="1582340"/>
            <a:ext cx="6246163"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Peter 1:12-15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For this reason I will not be negligent to remind you always of these things, though you know and are established in the present truth.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Yes, I think it is right, as long as I am in this tent, to stir you up by reminding you, </a:t>
            </a:r>
          </a:p>
        </p:txBody>
      </p:sp>
    </p:spTree>
    <p:extLst>
      <p:ext uri="{BB962C8B-B14F-4D97-AF65-F5344CB8AC3E}">
        <p14:creationId xmlns:p14="http://schemas.microsoft.com/office/powerpoint/2010/main" val="44355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13865" y="2468737"/>
            <a:ext cx="6670708"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11:32b</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 but the people who know their God shall be strong, and carry out great exploits.</a:t>
            </a:r>
          </a:p>
        </p:txBody>
      </p:sp>
    </p:spTree>
    <p:extLst>
      <p:ext uri="{BB962C8B-B14F-4D97-AF65-F5344CB8AC3E}">
        <p14:creationId xmlns:p14="http://schemas.microsoft.com/office/powerpoint/2010/main" val="332619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13863" y="1471541"/>
            <a:ext cx="6823107" cy="3914918"/>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Growing in spiritual knowledge</a:t>
            </a:r>
          </a:p>
          <a:p>
            <a:pPr>
              <a:lnSpc>
                <a:spcPct val="5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t>
            </a: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Read and meditate on the Word.</a:t>
            </a:r>
          </a:p>
          <a:p>
            <a:pPr>
              <a:lnSpc>
                <a:spcPct val="5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t>
            </a: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Receive revelation from the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Holy Spirit.</a:t>
            </a:r>
          </a:p>
          <a:p>
            <a:pPr>
              <a:lnSpc>
                <a:spcPct val="5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t>
            </a: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Pray in tongues.</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417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78" y="3133534"/>
            <a:ext cx="68231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DISCIPLINE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59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13865" y="2468737"/>
            <a:ext cx="6670708"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25:28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Whoever has no rule over his own spirit is like a city broken down, without walls.</a:t>
            </a:r>
          </a:p>
        </p:txBody>
      </p:sp>
    </p:spTree>
    <p:extLst>
      <p:ext uri="{BB962C8B-B14F-4D97-AF65-F5344CB8AC3E}">
        <p14:creationId xmlns:p14="http://schemas.microsoft.com/office/powerpoint/2010/main" val="214458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90064" y="2108638"/>
            <a:ext cx="6823107" cy="2142125"/>
          </a:xfrm>
          <a:prstGeom prst="rect">
            <a:avLst/>
          </a:prstGeom>
          <a:noFill/>
        </p:spPr>
        <p:txBody>
          <a:bodyPr wrap="square" rtlCol="0">
            <a:spAutoFit/>
          </a:bodyPr>
          <a:lstStyle/>
          <a:p>
            <a:pPr marL="571500" indent="-57150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Disciplining our spirit</a:t>
            </a:r>
          </a:p>
          <a:p>
            <a:pPr marL="571500" indent="-571500">
              <a:lnSpc>
                <a:spcPct val="50000"/>
              </a:lnSpc>
              <a:buFont typeface="Arial" panose="020B0604020202020204" pitchFamily="34" charset="0"/>
              <a:buChar char="•"/>
            </a:pPr>
            <a:endParaRPr lang="en-IN" sz="3600" b="1" dirty="0">
              <a:solidFill>
                <a:schemeClr val="bg1"/>
              </a:solidFill>
              <a:effectLst/>
              <a:latin typeface="Calibri" panose="020F0502020204030204" pitchFamily="34" charset="0"/>
              <a:cs typeface="Calibri" panose="020F0502020204030204" pitchFamily="34" charset="0"/>
            </a:endParaRPr>
          </a:p>
          <a:p>
            <a:pPr marL="571500" indent="-57150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Disciplining our mind</a:t>
            </a:r>
          </a:p>
          <a:p>
            <a:pPr marL="571500" indent="-571500">
              <a:lnSpc>
                <a:spcPct val="50000"/>
              </a:lnSpc>
              <a:buFont typeface="Arial" panose="020B0604020202020204" pitchFamily="34" charset="0"/>
              <a:buChar char="•"/>
            </a:pPr>
            <a:endParaRPr lang="en-IN" sz="3600" b="1" dirty="0">
              <a:solidFill>
                <a:schemeClr val="bg1"/>
              </a:solidFill>
              <a:effectLst/>
              <a:latin typeface="Calibri" panose="020F0502020204030204" pitchFamily="34" charset="0"/>
              <a:cs typeface="Calibri" panose="020F0502020204030204" pitchFamily="34" charset="0"/>
            </a:endParaRPr>
          </a:p>
          <a:p>
            <a:pPr marL="571500" indent="-57150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Disciplining our body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141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78" y="3133534"/>
            <a:ext cx="68231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ENDURANCE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837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90064" y="2136339"/>
            <a:ext cx="6823107"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Endurance is the ability to:</a:t>
            </a:r>
          </a:p>
          <a:p>
            <a:pPr marL="357188" indent="-357188">
              <a:lnSpc>
                <a:spcPct val="90000"/>
              </a:lnSpc>
              <a:buFont typeface="Arial" panose="020B0604020202020204" pitchFamily="34" charset="0"/>
              <a:buChar char="•"/>
              <a:tabLst>
                <a:tab pos="433388" algn="l"/>
              </a:tabLst>
            </a:pPr>
            <a:r>
              <a:rPr lang="en-IN" sz="3600" b="1" dirty="0">
                <a:solidFill>
                  <a:schemeClr val="bg1"/>
                </a:solidFill>
                <a:effectLst/>
                <a:latin typeface="Calibri" panose="020F0502020204030204" pitchFamily="34" charset="0"/>
                <a:cs typeface="Calibri" panose="020F0502020204030204" pitchFamily="34" charset="0"/>
              </a:rPr>
              <a:t>	Press through (persevere) </a:t>
            </a:r>
          </a:p>
          <a:p>
            <a:pPr marL="357188" indent="-357188">
              <a:lnSpc>
                <a:spcPct val="90000"/>
              </a:lnSpc>
              <a:buFont typeface="Arial" panose="020B0604020202020204" pitchFamily="34" charset="0"/>
              <a:buChar char="•"/>
              <a:tabLst>
                <a:tab pos="433388" algn="l"/>
              </a:tabLst>
            </a:pPr>
            <a:r>
              <a:rPr lang="en-IN" sz="3600" b="1" dirty="0">
                <a:solidFill>
                  <a:schemeClr val="bg1"/>
                </a:solidFill>
                <a:effectLst/>
                <a:latin typeface="Calibri" panose="020F0502020204030204" pitchFamily="34" charset="0"/>
                <a:cs typeface="Calibri" panose="020F0502020204030204" pitchFamily="34" charset="0"/>
              </a:rPr>
              <a:t>	Pursue with resolve </a:t>
            </a:r>
          </a:p>
          <a:p>
            <a:pPr marL="357188" indent="-357188">
              <a:lnSpc>
                <a:spcPct val="90000"/>
              </a:lnSpc>
              <a:buFont typeface="Arial" panose="020B0604020202020204" pitchFamily="34" charset="0"/>
              <a:buChar char="•"/>
              <a:tabLst>
                <a:tab pos="433388" algn="l"/>
              </a:tabLst>
            </a:pPr>
            <a:r>
              <a:rPr lang="en-IN" sz="3600" b="1" dirty="0">
                <a:solidFill>
                  <a:schemeClr val="bg1"/>
                </a:solidFill>
                <a:effectLst/>
                <a:latin typeface="Calibri" panose="020F0502020204030204" pitchFamily="34" charset="0"/>
                <a:cs typeface="Calibri" panose="020F0502020204030204" pitchFamily="34" charset="0"/>
              </a:rPr>
              <a:t>	Patiently wait</a:t>
            </a:r>
          </a:p>
          <a:p>
            <a:pPr marL="357188" indent="-357188">
              <a:lnSpc>
                <a:spcPct val="90000"/>
              </a:lnSpc>
              <a:buFont typeface="Arial" panose="020B0604020202020204" pitchFamily="34" charset="0"/>
              <a:buChar char="•"/>
              <a:tabLst>
                <a:tab pos="433388" algn="l"/>
              </a:tabLst>
            </a:pPr>
            <a:r>
              <a:rPr lang="en-IN" sz="3600" b="1" dirty="0">
                <a:solidFill>
                  <a:schemeClr val="bg1"/>
                </a:solidFill>
                <a:effectLst/>
                <a:latin typeface="Calibri" panose="020F0502020204030204" pitchFamily="34" charset="0"/>
                <a:cs typeface="Calibri" panose="020F0502020204030204" pitchFamily="34" charset="0"/>
              </a:rPr>
              <a:t>	Passionately hold on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00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57406" y="1637740"/>
            <a:ext cx="6823107" cy="358251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We need endurance:</a:t>
            </a:r>
          </a:p>
          <a:p>
            <a:pPr marL="314325" indent="-314325">
              <a:lnSpc>
                <a:spcPct val="90000"/>
              </a:lnSpc>
              <a:buFont typeface="Arial" panose="020B0604020202020204" pitchFamily="34" charset="0"/>
              <a:buChar char="•"/>
              <a:tabLst>
                <a:tab pos="487363" algn="l"/>
              </a:tabLst>
            </a:pPr>
            <a:r>
              <a:rPr lang="en-IN" sz="3600" b="1" dirty="0">
                <a:solidFill>
                  <a:schemeClr val="bg1"/>
                </a:solidFill>
                <a:effectLst/>
                <a:latin typeface="Calibri" panose="020F0502020204030204" pitchFamily="34" charset="0"/>
                <a:cs typeface="Calibri" panose="020F0502020204030204" pitchFamily="34" charset="0"/>
              </a:rPr>
              <a:t>	When things require time,  	effort and preparation.</a:t>
            </a:r>
          </a:p>
          <a:p>
            <a:pPr marL="314325" indent="-314325">
              <a:lnSpc>
                <a:spcPct val="90000"/>
              </a:lnSpc>
              <a:buFont typeface="Arial" panose="020B0604020202020204" pitchFamily="34" charset="0"/>
              <a:buChar char="•"/>
              <a:tabLst>
                <a:tab pos="487363" algn="l"/>
              </a:tabLst>
            </a:pPr>
            <a:r>
              <a:rPr lang="en-IN" sz="3600" b="1" dirty="0">
                <a:solidFill>
                  <a:schemeClr val="bg1"/>
                </a:solidFill>
                <a:effectLst/>
                <a:latin typeface="Calibri" panose="020F0502020204030204" pitchFamily="34" charset="0"/>
                <a:cs typeface="Calibri" panose="020F0502020204030204" pitchFamily="34" charset="0"/>
              </a:rPr>
              <a:t>	When things go wrong.</a:t>
            </a:r>
          </a:p>
          <a:p>
            <a:pPr marL="314325" indent="-314325">
              <a:lnSpc>
                <a:spcPct val="90000"/>
              </a:lnSpc>
              <a:buFont typeface="Arial" panose="020B0604020202020204" pitchFamily="34" charset="0"/>
              <a:buChar char="•"/>
              <a:tabLst>
                <a:tab pos="487363" algn="l"/>
              </a:tabLst>
            </a:pPr>
            <a:r>
              <a:rPr lang="en-IN" sz="3600" b="1" dirty="0">
                <a:solidFill>
                  <a:schemeClr val="bg1"/>
                </a:solidFill>
                <a:effectLst/>
                <a:latin typeface="Calibri" panose="020F0502020204030204" pitchFamily="34" charset="0"/>
                <a:cs typeface="Calibri" panose="020F0502020204030204" pitchFamily="34" charset="0"/>
              </a:rPr>
              <a:t>	When there are delays.</a:t>
            </a:r>
          </a:p>
          <a:p>
            <a:pPr marL="314325" indent="-314325">
              <a:lnSpc>
                <a:spcPct val="90000"/>
              </a:lnSpc>
              <a:buFont typeface="Arial" panose="020B0604020202020204" pitchFamily="34" charset="0"/>
              <a:buChar char="•"/>
              <a:tabLst>
                <a:tab pos="487363" algn="l"/>
              </a:tabLst>
            </a:pPr>
            <a:r>
              <a:rPr lang="en-IN" sz="3600" b="1" dirty="0">
                <a:solidFill>
                  <a:schemeClr val="bg1"/>
                </a:solidFill>
                <a:effectLst/>
                <a:latin typeface="Calibri" panose="020F0502020204030204" pitchFamily="34" charset="0"/>
                <a:cs typeface="Calibri" panose="020F0502020204030204" pitchFamily="34" charset="0"/>
              </a:rPr>
              <a:t>	When there’s discouragement   	or distraction.</a:t>
            </a:r>
          </a:p>
        </p:txBody>
      </p:sp>
    </p:spTree>
    <p:extLst>
      <p:ext uri="{BB962C8B-B14F-4D97-AF65-F5344CB8AC3E}">
        <p14:creationId xmlns:p14="http://schemas.microsoft.com/office/powerpoint/2010/main" val="300946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600950" y="3133534"/>
            <a:ext cx="68231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To endure: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1957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78" y="3133534"/>
            <a:ext cx="6823107"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a) </a:t>
            </a:r>
            <a:r>
              <a:rPr lang="en-IN" sz="3600" b="1" dirty="0">
                <a:solidFill>
                  <a:schemeClr val="bg1"/>
                </a:solidFill>
                <a:effectLst/>
                <a:latin typeface="Calibri" panose="020F0502020204030204" pitchFamily="34" charset="0"/>
                <a:cs typeface="Calibri" panose="020F0502020204030204" pitchFamily="34" charset="0"/>
              </a:rPr>
              <a:t>Be focused on Jesus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32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688037" y="1582340"/>
            <a:ext cx="6246163"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Peter 1:12-15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knowing that shortly I must put off my tent, just as our Lord Jesus Christ showed 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Moreover I will be careful to ensure that you always have a reminder of these things after my decease.</a:t>
            </a:r>
          </a:p>
        </p:txBody>
      </p:sp>
    </p:spTree>
    <p:extLst>
      <p:ext uri="{BB962C8B-B14F-4D97-AF65-F5344CB8AC3E}">
        <p14:creationId xmlns:p14="http://schemas.microsoft.com/office/powerpoint/2010/main" val="334163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415892" y="695944"/>
            <a:ext cx="6910193"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12:1-3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Therefore we also, since we are surrounded by so great a cloud of witnesses, let us lay aside every weight, and the sin which so easily ensnares us, and let us run with endurance the race that is set before 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looking unto Jesus, the author and finisher of our faith, who for the joy that was set before Him endured the cross, despising the shame, and has sat down at the right hand of the throne of God.</a:t>
            </a:r>
          </a:p>
        </p:txBody>
      </p:sp>
    </p:spTree>
    <p:extLst>
      <p:ext uri="{BB962C8B-B14F-4D97-AF65-F5344CB8AC3E}">
        <p14:creationId xmlns:p14="http://schemas.microsoft.com/office/powerpoint/2010/main" val="1948743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437664" y="2247138"/>
            <a:ext cx="6910193"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12:1-3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For consider Him who endured such hostility from sinners against Himself, lest you become weary and discouraged in your souls.</a:t>
            </a:r>
          </a:p>
        </p:txBody>
      </p:sp>
    </p:spTree>
    <p:extLst>
      <p:ext uri="{BB962C8B-B14F-4D97-AF65-F5344CB8AC3E}">
        <p14:creationId xmlns:p14="http://schemas.microsoft.com/office/powerpoint/2010/main" val="3842622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68293" y="3133534"/>
            <a:ext cx="6823107"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b) </a:t>
            </a:r>
            <a:r>
              <a:rPr lang="en-IN" sz="3600" b="1" dirty="0">
                <a:solidFill>
                  <a:schemeClr val="bg1"/>
                </a:solidFill>
                <a:effectLst/>
                <a:latin typeface="Calibri" panose="020F0502020204030204" pitchFamily="34" charset="0"/>
                <a:cs typeface="Calibri" panose="020F0502020204030204" pitchFamily="34" charset="0"/>
              </a:rPr>
              <a:t>Be anchored to His promises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7678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448550" y="2468737"/>
            <a:ext cx="6910193"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1:20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all the promises of God in Him are Yes, and in Him Amen, to the glory of God through us.</a:t>
            </a:r>
          </a:p>
        </p:txBody>
      </p:sp>
    </p:spTree>
    <p:extLst>
      <p:ext uri="{BB962C8B-B14F-4D97-AF65-F5344CB8AC3E}">
        <p14:creationId xmlns:p14="http://schemas.microsoft.com/office/powerpoint/2010/main" val="732686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57407" y="3133534"/>
            <a:ext cx="6823107"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c) </a:t>
            </a:r>
            <a:r>
              <a:rPr lang="en-IN" sz="3600" b="1" dirty="0">
                <a:solidFill>
                  <a:schemeClr val="bg1"/>
                </a:solidFill>
                <a:effectLst/>
                <a:latin typeface="Calibri" panose="020F0502020204030204" pitchFamily="34" charset="0"/>
                <a:cs typeface="Calibri" panose="020F0502020204030204" pitchFamily="34" charset="0"/>
              </a:rPr>
              <a:t>Be inspired by testimonies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7718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448550" y="1360741"/>
            <a:ext cx="6910193"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James 5:10,11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My brethren, take the prophets, who spoke in the name of the Lord, as an example of suffering and patience.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Indeed we count them blessed who endure. You have heard of the perseverance of Job and seen the end intended by the Lord—that the Lord is very compassionate and merciful.</a:t>
            </a:r>
          </a:p>
        </p:txBody>
      </p:sp>
    </p:spTree>
    <p:extLst>
      <p:ext uri="{BB962C8B-B14F-4D97-AF65-F5344CB8AC3E}">
        <p14:creationId xmlns:p14="http://schemas.microsoft.com/office/powerpoint/2010/main" val="1181563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68293" y="2884235"/>
            <a:ext cx="6823107" cy="108952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d) </a:t>
            </a:r>
            <a:r>
              <a:rPr lang="en-IN" sz="3600" b="1" dirty="0">
                <a:solidFill>
                  <a:schemeClr val="bg1"/>
                </a:solidFill>
                <a:effectLst/>
                <a:latin typeface="Calibri" panose="020F0502020204030204" pitchFamily="34" charset="0"/>
                <a:cs typeface="Calibri" panose="020F0502020204030204" pitchFamily="34" charset="0"/>
              </a:rPr>
              <a:t>Be reminded of the successful outcome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812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78" y="3133534"/>
            <a:ext cx="68231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GODLINESS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9026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68293" y="2136339"/>
            <a:ext cx="6823107" cy="2585323"/>
          </a:xfrm>
          <a:prstGeom prst="rect">
            <a:avLst/>
          </a:prstGeom>
          <a:noFill/>
        </p:spPr>
        <p:txBody>
          <a:bodyPr wrap="square" rtlCol="0">
            <a:spAutoFit/>
          </a:bodyPr>
          <a:lstStyle/>
          <a:p>
            <a:pPr>
              <a:lnSpc>
                <a:spcPct val="9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Godliness is not:</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Isolation from everyone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t>
            </a: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A “holier than thou” attitude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t>
            </a: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A set of “dos” and “don’ts”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7608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437664" y="2247138"/>
            <a:ext cx="6910193"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4:23,24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and be renewed in the spirit of your mind,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and that you put on the new man which was created according to God, in true righteousness and holiness.</a:t>
            </a:r>
          </a:p>
        </p:txBody>
      </p:sp>
    </p:spTree>
    <p:extLst>
      <p:ext uri="{BB962C8B-B14F-4D97-AF65-F5344CB8AC3E}">
        <p14:creationId xmlns:p14="http://schemas.microsoft.com/office/powerpoint/2010/main" val="252808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57407" y="1360741"/>
            <a:ext cx="6801335"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Peter 1:1-11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Simon Peter, a bondservant and apostle of Jesus Christ, To those who have obtained like precious faith with us by the righteousness of our God and </a:t>
            </a:r>
            <a:r>
              <a:rPr lang="en-IN" sz="3200" dirty="0" err="1">
                <a:solidFill>
                  <a:schemeClr val="bg1"/>
                </a:solidFill>
                <a:effectLst/>
                <a:latin typeface="Calibri" panose="020F0502020204030204" pitchFamily="34" charset="0"/>
                <a:cs typeface="Calibri" panose="020F0502020204030204" pitchFamily="34" charset="0"/>
              </a:rPr>
              <a:t>Savior</a:t>
            </a:r>
            <a:r>
              <a:rPr lang="en-IN" sz="3200" dirty="0">
                <a:solidFill>
                  <a:schemeClr val="bg1"/>
                </a:solidFill>
                <a:effectLst/>
                <a:latin typeface="Calibri" panose="020F0502020204030204" pitchFamily="34" charset="0"/>
                <a:cs typeface="Calibri" panose="020F0502020204030204" pitchFamily="34" charset="0"/>
              </a:rPr>
              <a:t> Jesus Christ:</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Grace and peace be multiplied to you in the knowledge of God and of Jesus our Lord, </a:t>
            </a:r>
          </a:p>
        </p:txBody>
      </p:sp>
    </p:spTree>
    <p:extLst>
      <p:ext uri="{BB962C8B-B14F-4D97-AF65-F5344CB8AC3E}">
        <p14:creationId xmlns:p14="http://schemas.microsoft.com/office/powerpoint/2010/main" val="2246479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46522" y="2136339"/>
            <a:ext cx="6823107"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Vulnerable areas of temptation for men:</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Sexuality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Ego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Self-sufficiency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0130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02979" y="2136339"/>
            <a:ext cx="6823107"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Vulnerable areas of temptation for women:</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Security (being loved, accepted)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Self-identity</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Self-esteem</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2715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426779" y="2468737"/>
            <a:ext cx="6910193"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4:3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know that the Lord has set apart for Himself him who is godly; The Lord will hear when I call to Him.</a:t>
            </a:r>
          </a:p>
        </p:txBody>
      </p:sp>
    </p:spTree>
    <p:extLst>
      <p:ext uri="{BB962C8B-B14F-4D97-AF65-F5344CB8AC3E}">
        <p14:creationId xmlns:p14="http://schemas.microsoft.com/office/powerpoint/2010/main" val="351690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448551" y="1803939"/>
            <a:ext cx="651830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18:23,24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I was also blameless before Him, And I kept myself from my iniquity.</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Therefore the Lord has recompensed me according to my righteousness, according to the cleanness of my hands in His sight.</a:t>
            </a:r>
          </a:p>
        </p:txBody>
      </p:sp>
    </p:spTree>
    <p:extLst>
      <p:ext uri="{BB962C8B-B14F-4D97-AF65-F5344CB8AC3E}">
        <p14:creationId xmlns:p14="http://schemas.microsoft.com/office/powerpoint/2010/main" val="2271315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80" y="2690336"/>
            <a:ext cx="6518306"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Blessed are the pure in heart, For they shall see God.</a:t>
            </a:r>
          </a:p>
        </p:txBody>
      </p:sp>
    </p:spTree>
    <p:extLst>
      <p:ext uri="{BB962C8B-B14F-4D97-AF65-F5344CB8AC3E}">
        <p14:creationId xmlns:p14="http://schemas.microsoft.com/office/powerpoint/2010/main" val="1287402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78" y="3133534"/>
            <a:ext cx="68231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6. KINDNESS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0812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666265" y="1887040"/>
            <a:ext cx="6823107" cy="30839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Kindness is expressed when we: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Show mercy cheerfully</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Forgive without retaliation</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t>
            </a: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Speak with gentleness &amp; </a:t>
            </a:r>
            <a:r>
              <a:rPr lang="en-IN" sz="3600" b="1" dirty="0" err="1">
                <a:solidFill>
                  <a:schemeClr val="bg1"/>
                </a:solidFill>
                <a:effectLst/>
                <a:latin typeface="Calibri" panose="020F0502020204030204" pitchFamily="34" charset="0"/>
                <a:cs typeface="Calibri" panose="020F0502020204030204" pitchFamily="34" charset="0"/>
              </a:rPr>
              <a:t>honor</a:t>
            </a: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t>
            </a: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Give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t>
            </a: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Serve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365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57408" y="2634937"/>
            <a:ext cx="6823107"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Challenges:</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Time &amp; busy schedules</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Abuse of kindness &amp; generosity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2262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90066" y="2468737"/>
            <a:ext cx="651830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Galatians 6:9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let us not grow weary while doing good, for in due season we shall reap if we do not lose heart.</a:t>
            </a:r>
          </a:p>
        </p:txBody>
      </p:sp>
    </p:spTree>
    <p:extLst>
      <p:ext uri="{BB962C8B-B14F-4D97-AF65-F5344CB8AC3E}">
        <p14:creationId xmlns:p14="http://schemas.microsoft.com/office/powerpoint/2010/main" val="412259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78" y="3133534"/>
            <a:ext cx="6823107"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7. LOVE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26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24749" y="917543"/>
            <a:ext cx="6801335"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Peter 1:1-11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as His divine power has given to us all things that pertain to life and godliness, through the knowledge of Him who called us by glory and virtue,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by which have been given to us exceedingly great and precious promises, that through these you may be partakers of the divine nature, having escaped the corruption that is in the world through lust.</a:t>
            </a:r>
          </a:p>
        </p:txBody>
      </p:sp>
    </p:spTree>
    <p:extLst>
      <p:ext uri="{BB962C8B-B14F-4D97-AF65-F5344CB8AC3E}">
        <p14:creationId xmlns:p14="http://schemas.microsoft.com/office/powerpoint/2010/main" val="2257191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79181" y="1803939"/>
            <a:ext cx="651830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22:37-40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37 Jesus said to him, “‘You shall love the Lord your God with all your heart, with all your soul, and with all your mind.’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38 This is the first and great commandment. </a:t>
            </a:r>
          </a:p>
        </p:txBody>
      </p:sp>
    </p:spTree>
    <p:extLst>
      <p:ext uri="{BB962C8B-B14F-4D97-AF65-F5344CB8AC3E}">
        <p14:creationId xmlns:p14="http://schemas.microsoft.com/office/powerpoint/2010/main" val="2558577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24752" y="2152282"/>
            <a:ext cx="6518306"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22:37-40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39 And the second is like it: ‘You shall love your </a:t>
            </a:r>
            <a:r>
              <a:rPr lang="en-IN" sz="3200" dirty="0" err="1">
                <a:solidFill>
                  <a:schemeClr val="bg1"/>
                </a:solidFill>
                <a:effectLst/>
                <a:latin typeface="Calibri" panose="020F0502020204030204" pitchFamily="34" charset="0"/>
                <a:cs typeface="Calibri" panose="020F0502020204030204" pitchFamily="34" charset="0"/>
              </a:rPr>
              <a:t>neighbor</a:t>
            </a:r>
            <a:r>
              <a:rPr lang="en-IN" sz="3200" dirty="0">
                <a:solidFill>
                  <a:schemeClr val="bg1"/>
                </a:solidFill>
                <a:effectLst/>
                <a:latin typeface="Calibri" panose="020F0502020204030204" pitchFamily="34" charset="0"/>
                <a:cs typeface="Calibri" panose="020F0502020204030204" pitchFamily="34" charset="0"/>
              </a:rPr>
              <a:t> as yourself.’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40 On these two commandments hang all the Law and the Prophets.”</a:t>
            </a:r>
          </a:p>
        </p:txBody>
      </p:sp>
    </p:spTree>
    <p:extLst>
      <p:ext uri="{BB962C8B-B14F-4D97-AF65-F5344CB8AC3E}">
        <p14:creationId xmlns:p14="http://schemas.microsoft.com/office/powerpoint/2010/main" val="3340698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641"/>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60616" y="1028343"/>
            <a:ext cx="6896100" cy="4801314"/>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Loving God</a:t>
            </a:r>
          </a:p>
          <a:p>
            <a:pPr>
              <a:lnSpc>
                <a:spcPct val="9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14:15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“If you love Me, </a:t>
            </a:r>
            <a:r>
              <a:rPr lang="en-IN" sz="3200" u="sng" dirty="0">
                <a:solidFill>
                  <a:schemeClr val="bg1"/>
                </a:solidFill>
                <a:effectLst/>
                <a:latin typeface="Calibri" panose="020F0502020204030204" pitchFamily="34" charset="0"/>
                <a:cs typeface="Calibri" panose="020F0502020204030204" pitchFamily="34" charset="0"/>
              </a:rPr>
              <a:t>keep My commandments</a:t>
            </a:r>
            <a:r>
              <a:rPr lang="en-IN" sz="3200" dirty="0">
                <a:solidFill>
                  <a:schemeClr val="bg1"/>
                </a:solidFill>
                <a:effectLst/>
                <a:latin typeface="Calibri" panose="020F0502020204030204" pitchFamily="34" charset="0"/>
                <a:cs typeface="Calibri" panose="020F0502020204030204" pitchFamily="34" charset="0"/>
              </a:rPr>
              <a:t>.</a:t>
            </a:r>
          </a:p>
          <a:p>
            <a:pPr>
              <a:lnSpc>
                <a:spcPct val="9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1 John 5:3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this is the love of God, </a:t>
            </a:r>
            <a:r>
              <a:rPr lang="en-IN" sz="3200" u="sng" dirty="0">
                <a:solidFill>
                  <a:schemeClr val="bg1"/>
                </a:solidFill>
                <a:effectLst/>
                <a:latin typeface="Calibri" panose="020F0502020204030204" pitchFamily="34" charset="0"/>
                <a:cs typeface="Calibri" panose="020F0502020204030204" pitchFamily="34" charset="0"/>
              </a:rPr>
              <a:t>that we keep His commandments</a:t>
            </a:r>
            <a:r>
              <a:rPr lang="en-IN" sz="3200" dirty="0">
                <a:solidFill>
                  <a:schemeClr val="bg1"/>
                </a:solidFill>
                <a:effectLst/>
                <a:latin typeface="Calibri" panose="020F0502020204030204" pitchFamily="34" charset="0"/>
                <a:cs typeface="Calibri" panose="020F0502020204030204" pitchFamily="34" charset="0"/>
              </a:rPr>
              <a:t>. And His commandments are not burdensome.</a:t>
            </a:r>
          </a:p>
        </p:txBody>
      </p:sp>
    </p:spTree>
    <p:extLst>
      <p:ext uri="{BB962C8B-B14F-4D97-AF65-F5344CB8AC3E}">
        <p14:creationId xmlns:p14="http://schemas.microsoft.com/office/powerpoint/2010/main" val="2897826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457201" y="1748540"/>
            <a:ext cx="6819899" cy="3360920"/>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Loving </a:t>
            </a:r>
            <a:r>
              <a:rPr lang="en-IN" sz="3600" b="1" dirty="0">
                <a:solidFill>
                  <a:schemeClr val="bg1"/>
                </a:solidFill>
                <a:latin typeface="Calibri" panose="020F0502020204030204" pitchFamily="34" charset="0"/>
                <a:cs typeface="Calibri" panose="020F0502020204030204" pitchFamily="34" charset="0"/>
              </a:rPr>
              <a:t>O</a:t>
            </a:r>
            <a:r>
              <a:rPr lang="en-IN" sz="3600" b="1" dirty="0">
                <a:solidFill>
                  <a:schemeClr val="bg1"/>
                </a:solidFill>
                <a:effectLst/>
                <a:latin typeface="Calibri" panose="020F0502020204030204" pitchFamily="34" charset="0"/>
                <a:cs typeface="Calibri" panose="020F0502020204030204" pitchFamily="34" charset="0"/>
              </a:rPr>
              <a:t>thers</a:t>
            </a:r>
          </a:p>
          <a:p>
            <a:pPr>
              <a:lnSpc>
                <a:spcPct val="9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1 John 4:11 (</a:t>
            </a:r>
            <a:r>
              <a:rPr lang="en-IN" sz="3200" dirty="0">
                <a:solidFill>
                  <a:schemeClr val="bg1"/>
                </a:solidFill>
                <a:effectLst/>
                <a:latin typeface="Calibri" panose="020F0502020204030204" pitchFamily="34" charset="0"/>
                <a:cs typeface="Calibri" panose="020F0502020204030204" pitchFamily="34" charset="0"/>
              </a:rPr>
              <a:t>The Passion Translation)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Delightfully loved ones, if he loved us with such tremendous love, then </a:t>
            </a:r>
            <a:r>
              <a:rPr lang="en-IN" sz="3200" u="sng" dirty="0">
                <a:solidFill>
                  <a:schemeClr val="bg1"/>
                </a:solidFill>
                <a:effectLst/>
                <a:latin typeface="Calibri" panose="020F0502020204030204" pitchFamily="34" charset="0"/>
                <a:cs typeface="Calibri" panose="020F0502020204030204" pitchFamily="34" charset="0"/>
              </a:rPr>
              <a:t>“loving one another” should be our way of life!</a:t>
            </a:r>
          </a:p>
        </p:txBody>
      </p:sp>
    </p:spTree>
    <p:extLst>
      <p:ext uri="{BB962C8B-B14F-4D97-AF65-F5344CB8AC3E}">
        <p14:creationId xmlns:p14="http://schemas.microsoft.com/office/powerpoint/2010/main" val="825946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02980" y="474345"/>
            <a:ext cx="6779561"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13:4-7</a:t>
            </a:r>
            <a:r>
              <a:rPr lang="en-IN" sz="3600" dirty="0">
                <a:solidFill>
                  <a:schemeClr val="bg1"/>
                </a:solidFill>
                <a:latin typeface="Calibri" panose="020F0502020204030204" pitchFamily="34" charset="0"/>
                <a:cs typeface="Calibri" panose="020F0502020204030204" pitchFamily="34" charset="0"/>
              </a:rPr>
              <a:t> (</a:t>
            </a:r>
            <a:r>
              <a:rPr lang="en-IN" sz="3200" dirty="0">
                <a:solidFill>
                  <a:schemeClr val="bg1"/>
                </a:solidFill>
                <a:effectLst/>
                <a:latin typeface="Calibri" panose="020F0502020204030204" pitchFamily="34" charset="0"/>
                <a:cs typeface="Calibri" panose="020F0502020204030204" pitchFamily="34" charset="0"/>
              </a:rPr>
              <a:t>The Passion Translation)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Love is large and incredibly patient. Love is gentle and consistently kind to all. It refuses to be jealous when blessing comes to someone else. Love does not brag about one’s achievements nor inflate its own importance.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Love does not traffic in shame and disrespect, nor selfishly seek its own honour. Love is not easily irritated or quick to take offense.</a:t>
            </a:r>
          </a:p>
        </p:txBody>
      </p:sp>
    </p:spTree>
    <p:extLst>
      <p:ext uri="{BB962C8B-B14F-4D97-AF65-F5344CB8AC3E}">
        <p14:creationId xmlns:p14="http://schemas.microsoft.com/office/powerpoint/2010/main" val="683976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13865" y="1554640"/>
            <a:ext cx="6779561" cy="37487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13:4-7</a:t>
            </a:r>
            <a:r>
              <a:rPr lang="en-IN" sz="3600" dirty="0">
                <a:solidFill>
                  <a:schemeClr val="bg1"/>
                </a:solidFill>
                <a:latin typeface="Calibri" panose="020F0502020204030204" pitchFamily="34" charset="0"/>
                <a:cs typeface="Calibri" panose="020F0502020204030204" pitchFamily="34" charset="0"/>
              </a:rPr>
              <a:t> (</a:t>
            </a:r>
            <a:r>
              <a:rPr lang="en-IN" sz="3200" dirty="0">
                <a:solidFill>
                  <a:schemeClr val="bg1"/>
                </a:solidFill>
                <a:effectLst/>
                <a:latin typeface="Calibri" panose="020F0502020204030204" pitchFamily="34" charset="0"/>
                <a:cs typeface="Calibri" panose="020F0502020204030204" pitchFamily="34" charset="0"/>
              </a:rPr>
              <a:t>The Passion Translation)</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Love joyfully celebrates honesty and finds no delight in what is wrong.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Love is a safe place of shelter, for it never stops believing the best for others. Love never takes failure as defeat, for it never gives up.</a:t>
            </a:r>
          </a:p>
        </p:txBody>
      </p:sp>
    </p:spTree>
    <p:extLst>
      <p:ext uri="{BB962C8B-B14F-4D97-AF65-F5344CB8AC3E}">
        <p14:creationId xmlns:p14="http://schemas.microsoft.com/office/powerpoint/2010/main" val="156857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68293" y="1360741"/>
            <a:ext cx="6801335"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Peter 1:1-11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But also for this very reason, giving all diligence, add to your faith virtue, to virtue knowledge,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to knowledge self-control, to self-control perseverance, to perseverance godliness,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to godliness brotherly kindness, and to brotherly kindness love. </a:t>
            </a:r>
          </a:p>
        </p:txBody>
      </p:sp>
    </p:spTree>
    <p:extLst>
      <p:ext uri="{BB962C8B-B14F-4D97-AF65-F5344CB8AC3E}">
        <p14:creationId xmlns:p14="http://schemas.microsoft.com/office/powerpoint/2010/main" val="422508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46521" y="1360741"/>
            <a:ext cx="6801335"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Peter 1:1-11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For if these things are yours and abound, you will be neither barren nor unfruitful in the knowledge of our Lord Jesus Christ.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For he who lacks these things is </a:t>
            </a:r>
            <a:r>
              <a:rPr lang="en-IN" sz="3200" dirty="0" err="1">
                <a:solidFill>
                  <a:schemeClr val="bg1"/>
                </a:solidFill>
                <a:effectLst/>
                <a:latin typeface="Calibri" panose="020F0502020204030204" pitchFamily="34" charset="0"/>
                <a:cs typeface="Calibri" panose="020F0502020204030204" pitchFamily="34" charset="0"/>
              </a:rPr>
              <a:t>shortsighted</a:t>
            </a:r>
            <a:r>
              <a:rPr lang="en-IN" sz="3200" dirty="0">
                <a:solidFill>
                  <a:schemeClr val="bg1"/>
                </a:solidFill>
                <a:effectLst/>
                <a:latin typeface="Calibri" panose="020F0502020204030204" pitchFamily="34" charset="0"/>
                <a:cs typeface="Calibri" panose="020F0502020204030204" pitchFamily="34" charset="0"/>
              </a:rPr>
              <a:t>, even to blindness, and has forgotten that he was cleansed from his old sins.</a:t>
            </a:r>
          </a:p>
        </p:txBody>
      </p:sp>
    </p:spTree>
    <p:extLst>
      <p:ext uri="{BB962C8B-B14F-4D97-AF65-F5344CB8AC3E}">
        <p14:creationId xmlns:p14="http://schemas.microsoft.com/office/powerpoint/2010/main" val="318080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46521" y="1360741"/>
            <a:ext cx="6801335"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Peter 1:1-11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Therefore, brethren, be even more diligent to make your call and election sure, for if you do these things you will never stumble;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for so an entrance will be supplied to you abundantly into the everlasting kingdom of our Lord and </a:t>
            </a:r>
            <a:r>
              <a:rPr lang="en-IN" sz="3200" dirty="0" err="1">
                <a:solidFill>
                  <a:schemeClr val="bg1"/>
                </a:solidFill>
                <a:effectLst/>
                <a:latin typeface="Calibri" panose="020F0502020204030204" pitchFamily="34" charset="0"/>
                <a:cs typeface="Calibri" panose="020F0502020204030204" pitchFamily="34" charset="0"/>
              </a:rPr>
              <a:t>Savior</a:t>
            </a:r>
            <a:r>
              <a:rPr lang="en-IN" sz="3200" dirty="0">
                <a:solidFill>
                  <a:schemeClr val="bg1"/>
                </a:solidFill>
                <a:effectLst/>
                <a:latin typeface="Calibri" panose="020F0502020204030204" pitchFamily="34" charset="0"/>
                <a:cs typeface="Calibri" panose="020F0502020204030204" pitchFamily="34" charset="0"/>
              </a:rPr>
              <a:t> Jesus Christ.</a:t>
            </a:r>
          </a:p>
        </p:txBody>
      </p:sp>
    </p:spTree>
    <p:extLst>
      <p:ext uri="{BB962C8B-B14F-4D97-AF65-F5344CB8AC3E}">
        <p14:creationId xmlns:p14="http://schemas.microsoft.com/office/powerpoint/2010/main" val="189978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6482E867-D0AA-EF02-96ED-CF2783E5B8C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83E24C1-15BE-9A53-2701-C75B39F4180E}"/>
              </a:ext>
            </a:extLst>
          </p:cNvPr>
          <p:cNvSpPr txBox="1"/>
          <p:nvPr/>
        </p:nvSpPr>
        <p:spPr>
          <a:xfrm>
            <a:off x="535635" y="1000643"/>
            <a:ext cx="6823107" cy="4856714"/>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ADD TO YOUR FAITH</a:t>
            </a:r>
          </a:p>
          <a:p>
            <a:pPr>
              <a:lnSpc>
                <a:spcPct val="5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Character</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Knowledge  </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Discipline  </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Endurance </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Godliness   </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6. Kindness</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7. Love</a:t>
            </a: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781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6386</TotalTime>
  <Words>1525</Words>
  <Application>Microsoft Macintosh PowerPoint</Application>
  <PresentationFormat>Widescreen</PresentationFormat>
  <Paragraphs>155</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1295</cp:revision>
  <dcterms:created xsi:type="dcterms:W3CDTF">2022-04-28T10:27:37Z</dcterms:created>
  <dcterms:modified xsi:type="dcterms:W3CDTF">2024-03-01T08:15:37Z</dcterms:modified>
</cp:coreProperties>
</file>