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001C"/>
    <a:srgbClr val="2A0C0E"/>
    <a:srgbClr val="FFFFFF"/>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694"/>
  </p:normalViewPr>
  <p:slideViewPr>
    <p:cSldViewPr snapToGrid="0">
      <p:cViewPr varScale="1">
        <p:scale>
          <a:sx n="121" d="100"/>
          <a:sy n="121" d="100"/>
        </p:scale>
        <p:origin x="7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11/17/23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11/17/23</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11/17/23</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11/17/23</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11/17/23</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11/17/23</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11/17/23</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11/17/23</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11/17/23</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11/17/23</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11/17/23</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11/17/23</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11/17/23</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and a child walking on a hill with a cross&#10;&#10;Description automatically generated">
            <a:extLst>
              <a:ext uri="{FF2B5EF4-FFF2-40B4-BE49-F238E27FC236}">
                <a16:creationId xmlns:a16="http://schemas.microsoft.com/office/drawing/2014/main" id="{1BBF0D44-027F-29D7-0BDA-A59999EA3D6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3273806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on a hill with a cross&#10;&#10;Description automatically generated">
            <a:extLst>
              <a:ext uri="{FF2B5EF4-FFF2-40B4-BE49-F238E27FC236}">
                <a16:creationId xmlns:a16="http://schemas.microsoft.com/office/drawing/2014/main" id="{0EF5999C-8875-E957-1D60-F89C5561BEF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1A261D3-C965-895C-25BB-6AB85C700455}"/>
              </a:ext>
            </a:extLst>
          </p:cNvPr>
          <p:cNvSpPr txBox="1"/>
          <p:nvPr/>
        </p:nvSpPr>
        <p:spPr>
          <a:xfrm>
            <a:off x="659628" y="1582340"/>
            <a:ext cx="6729143"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Ecclesiastes 4:9-12</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11 Again, if two lie down together, they will keep warm; But how can one be warm alone?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12 Though one may be overpowered by another, two can withstand him. And a threefold cord is not quickly broken. </a:t>
            </a:r>
          </a:p>
        </p:txBody>
      </p:sp>
    </p:spTree>
    <p:extLst>
      <p:ext uri="{BB962C8B-B14F-4D97-AF65-F5344CB8AC3E}">
        <p14:creationId xmlns:p14="http://schemas.microsoft.com/office/powerpoint/2010/main" val="2002850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on a hill with a cross&#10;&#10;Description automatically generated">
            <a:extLst>
              <a:ext uri="{FF2B5EF4-FFF2-40B4-BE49-F238E27FC236}">
                <a16:creationId xmlns:a16="http://schemas.microsoft.com/office/drawing/2014/main" id="{0EF5999C-8875-E957-1D60-F89C5561BEF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1A261D3-C965-895C-25BB-6AB85C700455}"/>
              </a:ext>
            </a:extLst>
          </p:cNvPr>
          <p:cNvSpPr txBox="1"/>
          <p:nvPr/>
        </p:nvSpPr>
        <p:spPr>
          <a:xfrm>
            <a:off x="512484" y="2884235"/>
            <a:ext cx="6119543"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GET HELP – WE ARE PART OF A BODY AND A COMMUNITY</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7139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on a hill with a cross&#10;&#10;Description automatically generated">
            <a:extLst>
              <a:ext uri="{FF2B5EF4-FFF2-40B4-BE49-F238E27FC236}">
                <a16:creationId xmlns:a16="http://schemas.microsoft.com/office/drawing/2014/main" id="{0EF5999C-8875-E957-1D60-F89C5561BEF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1A261D3-C965-895C-25BB-6AB85C700455}"/>
              </a:ext>
            </a:extLst>
          </p:cNvPr>
          <p:cNvSpPr txBox="1"/>
          <p:nvPr/>
        </p:nvSpPr>
        <p:spPr>
          <a:xfrm>
            <a:off x="617586" y="1803939"/>
            <a:ext cx="6729143"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Corinthians 12:26,27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26 And if one member suffers, all the members suffer with it; or if one member is </a:t>
            </a:r>
            <a:r>
              <a:rPr lang="en-IN" sz="3200" dirty="0" err="1">
                <a:solidFill>
                  <a:schemeClr val="bg1"/>
                </a:solidFill>
                <a:effectLst/>
                <a:latin typeface="Calibri" panose="020F0502020204030204" pitchFamily="34" charset="0"/>
                <a:cs typeface="Calibri" panose="020F0502020204030204" pitchFamily="34" charset="0"/>
              </a:rPr>
              <a:t>honored</a:t>
            </a:r>
            <a:r>
              <a:rPr lang="en-IN" sz="3200" dirty="0">
                <a:solidFill>
                  <a:schemeClr val="bg1"/>
                </a:solidFill>
                <a:effectLst/>
                <a:latin typeface="Calibri" panose="020F0502020204030204" pitchFamily="34" charset="0"/>
                <a:cs typeface="Calibri" panose="020F0502020204030204" pitchFamily="34" charset="0"/>
              </a:rPr>
              <a:t>, all the members rejoice with it.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27 Now you are the body of Christ, and members individually. </a:t>
            </a:r>
          </a:p>
        </p:txBody>
      </p:sp>
    </p:spTree>
    <p:extLst>
      <p:ext uri="{BB962C8B-B14F-4D97-AF65-F5344CB8AC3E}">
        <p14:creationId xmlns:p14="http://schemas.microsoft.com/office/powerpoint/2010/main" val="2741327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on a hill with a cross&#10;&#10;Description automatically generated">
            <a:extLst>
              <a:ext uri="{FF2B5EF4-FFF2-40B4-BE49-F238E27FC236}">
                <a16:creationId xmlns:a16="http://schemas.microsoft.com/office/drawing/2014/main" id="{0EF5999C-8875-E957-1D60-F89C5561BEF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1A261D3-C965-895C-25BB-6AB85C700455}"/>
              </a:ext>
            </a:extLst>
          </p:cNvPr>
          <p:cNvSpPr txBox="1"/>
          <p:nvPr/>
        </p:nvSpPr>
        <p:spPr>
          <a:xfrm>
            <a:off x="533505" y="2634936"/>
            <a:ext cx="6991901"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BE WILLING TO CHANGE – ONLY THEN WE MOVE FROM GLORY TO GLORY</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3280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on a hill with a cross&#10;&#10;Description automatically generated">
            <a:extLst>
              <a:ext uri="{FF2B5EF4-FFF2-40B4-BE49-F238E27FC236}">
                <a16:creationId xmlns:a16="http://schemas.microsoft.com/office/drawing/2014/main" id="{0EF5999C-8875-E957-1D60-F89C5561BEF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1A261D3-C965-895C-25BB-6AB85C700455}"/>
              </a:ext>
            </a:extLst>
          </p:cNvPr>
          <p:cNvSpPr txBox="1"/>
          <p:nvPr/>
        </p:nvSpPr>
        <p:spPr>
          <a:xfrm>
            <a:off x="628096" y="2025539"/>
            <a:ext cx="6729143"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2 Corinthians 3:18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But we all, with unveiled face, beholding as in a mirror the glory of the Lord, are being transformed into the same image from glory to glory, just as by the Spirit of the Lord. </a:t>
            </a:r>
          </a:p>
        </p:txBody>
      </p:sp>
    </p:spTree>
    <p:extLst>
      <p:ext uri="{BB962C8B-B14F-4D97-AF65-F5344CB8AC3E}">
        <p14:creationId xmlns:p14="http://schemas.microsoft.com/office/powerpoint/2010/main" val="2842451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on a hill with a cross&#10;&#10;Description automatically generated">
            <a:extLst>
              <a:ext uri="{FF2B5EF4-FFF2-40B4-BE49-F238E27FC236}">
                <a16:creationId xmlns:a16="http://schemas.microsoft.com/office/drawing/2014/main" id="{0EF5999C-8875-E957-1D60-F89C5561BEF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1A261D3-C965-895C-25BB-6AB85C700455}"/>
              </a:ext>
            </a:extLst>
          </p:cNvPr>
          <p:cNvSpPr txBox="1"/>
          <p:nvPr/>
        </p:nvSpPr>
        <p:spPr>
          <a:xfrm>
            <a:off x="544015" y="2792591"/>
            <a:ext cx="6991901"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LET GO, LET GOD – THERE ARE THINGS YOU CANNOT CHANGE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9845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on a hill with a cross&#10;&#10;Description automatically generated">
            <a:extLst>
              <a:ext uri="{FF2B5EF4-FFF2-40B4-BE49-F238E27FC236}">
                <a16:creationId xmlns:a16="http://schemas.microsoft.com/office/drawing/2014/main" id="{0EF5999C-8875-E957-1D60-F89C5561BEF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1A261D3-C965-895C-25BB-6AB85C700455}"/>
              </a:ext>
            </a:extLst>
          </p:cNvPr>
          <p:cNvSpPr txBox="1"/>
          <p:nvPr/>
        </p:nvSpPr>
        <p:spPr>
          <a:xfrm>
            <a:off x="617585" y="2519525"/>
            <a:ext cx="6729143" cy="147732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6:27 </a:t>
            </a:r>
            <a:r>
              <a:rPr lang="en-IN" sz="3200" dirty="0">
                <a:solidFill>
                  <a:schemeClr val="bg1"/>
                </a:solidFill>
                <a:effectLst/>
                <a:latin typeface="Calibri" panose="020F0502020204030204" pitchFamily="34" charset="0"/>
                <a:cs typeface="Calibri" panose="020F0502020204030204" pitchFamily="34" charset="0"/>
              </a:rPr>
              <a: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Which of you by worrying can add one cubit to his stature? </a:t>
            </a:r>
          </a:p>
        </p:txBody>
      </p:sp>
    </p:spTree>
    <p:extLst>
      <p:ext uri="{BB962C8B-B14F-4D97-AF65-F5344CB8AC3E}">
        <p14:creationId xmlns:p14="http://schemas.microsoft.com/office/powerpoint/2010/main" val="1453193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on a hill with a cross&#10;&#10;Description automatically generated">
            <a:extLst>
              <a:ext uri="{FF2B5EF4-FFF2-40B4-BE49-F238E27FC236}">
                <a16:creationId xmlns:a16="http://schemas.microsoft.com/office/drawing/2014/main" id="{0EF5999C-8875-E957-1D60-F89C5561BEF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1A261D3-C965-895C-25BB-6AB85C700455}"/>
              </a:ext>
            </a:extLst>
          </p:cNvPr>
          <p:cNvSpPr txBox="1"/>
          <p:nvPr/>
        </p:nvSpPr>
        <p:spPr>
          <a:xfrm>
            <a:off x="586056" y="2981778"/>
            <a:ext cx="6991901" cy="59093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Pray through till breakthrough.</a:t>
            </a:r>
          </a:p>
        </p:txBody>
      </p:sp>
    </p:spTree>
    <p:extLst>
      <p:ext uri="{BB962C8B-B14F-4D97-AF65-F5344CB8AC3E}">
        <p14:creationId xmlns:p14="http://schemas.microsoft.com/office/powerpoint/2010/main" val="2610855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on a hill with a cross&#10;&#10;Description automatically generated">
            <a:extLst>
              <a:ext uri="{FF2B5EF4-FFF2-40B4-BE49-F238E27FC236}">
                <a16:creationId xmlns:a16="http://schemas.microsoft.com/office/drawing/2014/main" id="{0EF5999C-8875-E957-1D60-F89C5561BEF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1A261D3-C965-895C-25BB-6AB85C700455}"/>
              </a:ext>
            </a:extLst>
          </p:cNvPr>
          <p:cNvSpPr txBox="1"/>
          <p:nvPr/>
        </p:nvSpPr>
        <p:spPr>
          <a:xfrm>
            <a:off x="586056" y="2981778"/>
            <a:ext cx="6991901" cy="59093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Stay in a place of faith.</a:t>
            </a:r>
          </a:p>
        </p:txBody>
      </p:sp>
    </p:spTree>
    <p:extLst>
      <p:ext uri="{BB962C8B-B14F-4D97-AF65-F5344CB8AC3E}">
        <p14:creationId xmlns:p14="http://schemas.microsoft.com/office/powerpoint/2010/main" val="2122220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on a hill with a cross&#10;&#10;Description automatically generated">
            <a:extLst>
              <a:ext uri="{FF2B5EF4-FFF2-40B4-BE49-F238E27FC236}">
                <a16:creationId xmlns:a16="http://schemas.microsoft.com/office/drawing/2014/main" id="{0EF5999C-8875-E957-1D60-F89C5561BEF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1A261D3-C965-895C-25BB-6AB85C700455}"/>
              </a:ext>
            </a:extLst>
          </p:cNvPr>
          <p:cNvSpPr txBox="1"/>
          <p:nvPr/>
        </p:nvSpPr>
        <p:spPr>
          <a:xfrm>
            <a:off x="586056" y="2981778"/>
            <a:ext cx="6991901" cy="59093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Keep your joy!</a:t>
            </a:r>
          </a:p>
        </p:txBody>
      </p:sp>
    </p:spTree>
    <p:extLst>
      <p:ext uri="{BB962C8B-B14F-4D97-AF65-F5344CB8AC3E}">
        <p14:creationId xmlns:p14="http://schemas.microsoft.com/office/powerpoint/2010/main" val="3814736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and a child standing on a hill with a cross&#10;&#10;Description automatically generated">
            <a:extLst>
              <a:ext uri="{FF2B5EF4-FFF2-40B4-BE49-F238E27FC236}">
                <a16:creationId xmlns:a16="http://schemas.microsoft.com/office/drawing/2014/main" id="{0EF5999C-8875-E957-1D60-F89C5561BEF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1A261D3-C965-895C-25BB-6AB85C700455}"/>
              </a:ext>
            </a:extLst>
          </p:cNvPr>
          <p:cNvSpPr txBox="1"/>
          <p:nvPr/>
        </p:nvSpPr>
        <p:spPr>
          <a:xfrm>
            <a:off x="712181" y="2838069"/>
            <a:ext cx="5766816"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LIFE HAS ITS CHALLENGES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255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on a hill with a cross&#10;&#10;Description automatically generated">
            <a:extLst>
              <a:ext uri="{FF2B5EF4-FFF2-40B4-BE49-F238E27FC236}">
                <a16:creationId xmlns:a16="http://schemas.microsoft.com/office/drawing/2014/main" id="{0EF5999C-8875-E957-1D60-F89C5561BEF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1A261D3-C965-895C-25BB-6AB85C700455}"/>
              </a:ext>
            </a:extLst>
          </p:cNvPr>
          <p:cNvSpPr txBox="1"/>
          <p:nvPr/>
        </p:nvSpPr>
        <p:spPr>
          <a:xfrm>
            <a:off x="586056" y="2981778"/>
            <a:ext cx="6991901" cy="59093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Walk in peace.</a:t>
            </a:r>
          </a:p>
        </p:txBody>
      </p:sp>
    </p:spTree>
    <p:extLst>
      <p:ext uri="{BB962C8B-B14F-4D97-AF65-F5344CB8AC3E}">
        <p14:creationId xmlns:p14="http://schemas.microsoft.com/office/powerpoint/2010/main" val="1809088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on a hill with a cross&#10;&#10;Description automatically generated">
            <a:extLst>
              <a:ext uri="{FF2B5EF4-FFF2-40B4-BE49-F238E27FC236}">
                <a16:creationId xmlns:a16="http://schemas.microsoft.com/office/drawing/2014/main" id="{0EF5999C-8875-E957-1D60-F89C5561BEF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1A261D3-C965-895C-25BB-6AB85C700455}"/>
              </a:ext>
            </a:extLst>
          </p:cNvPr>
          <p:cNvSpPr txBox="1"/>
          <p:nvPr/>
        </p:nvSpPr>
        <p:spPr>
          <a:xfrm>
            <a:off x="512484" y="2634936"/>
            <a:ext cx="6991901"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FULFILL YOUR PURPOSE – THAT IS WHAT YOU WILL GIVE ACCOUNT FOR</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3398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on a hill with a cross&#10;&#10;Description automatically generated">
            <a:extLst>
              <a:ext uri="{FF2B5EF4-FFF2-40B4-BE49-F238E27FC236}">
                <a16:creationId xmlns:a16="http://schemas.microsoft.com/office/drawing/2014/main" id="{0EF5999C-8875-E957-1D60-F89C5561BEF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1A261D3-C965-895C-25BB-6AB85C700455}"/>
              </a:ext>
            </a:extLst>
          </p:cNvPr>
          <p:cNvSpPr txBox="1"/>
          <p:nvPr/>
        </p:nvSpPr>
        <p:spPr>
          <a:xfrm>
            <a:off x="680647" y="1360741"/>
            <a:ext cx="6729143"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2 Corinthians 5:9,10</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9 Therefore we make it our aim, whether present or absent, to be well pleasing to Him.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10 For we must all appear before the judgment seat of Christ, that each one may receive the things done in the body, according to what he has done, whether good or bad. </a:t>
            </a:r>
          </a:p>
        </p:txBody>
      </p:sp>
    </p:spTree>
    <p:extLst>
      <p:ext uri="{BB962C8B-B14F-4D97-AF65-F5344CB8AC3E}">
        <p14:creationId xmlns:p14="http://schemas.microsoft.com/office/powerpoint/2010/main" val="1020800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on a hill with a cross&#10;&#10;Description automatically generated">
            <a:extLst>
              <a:ext uri="{FF2B5EF4-FFF2-40B4-BE49-F238E27FC236}">
                <a16:creationId xmlns:a16="http://schemas.microsoft.com/office/drawing/2014/main" id="{0EF5999C-8875-E957-1D60-F89C5561BEF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1A261D3-C965-895C-25BB-6AB85C700455}"/>
              </a:ext>
            </a:extLst>
          </p:cNvPr>
          <p:cNvSpPr txBox="1"/>
          <p:nvPr/>
        </p:nvSpPr>
        <p:spPr>
          <a:xfrm>
            <a:off x="586056" y="2981778"/>
            <a:ext cx="6991901" cy="646331"/>
          </a:xfrm>
          <a:prstGeom prst="rect">
            <a:avLst/>
          </a:prstGeom>
          <a:noFill/>
        </p:spPr>
        <p:txBody>
          <a:bodyPr wrap="square" rtlCol="0">
            <a:spAutoFit/>
          </a:bodyPr>
          <a:lstStyle/>
          <a:p>
            <a:r>
              <a:rPr lang="en-IN" sz="3600" b="1" dirty="0">
                <a:solidFill>
                  <a:schemeClr val="bg1"/>
                </a:solidFill>
                <a:effectLst/>
                <a:latin typeface="Calibri" panose="020F0502020204030204" pitchFamily="34" charset="0"/>
                <a:cs typeface="Calibri" panose="020F0502020204030204" pitchFamily="34" charset="0"/>
              </a:rPr>
              <a:t>REVIEW</a:t>
            </a:r>
          </a:p>
        </p:txBody>
      </p:sp>
    </p:spTree>
    <p:extLst>
      <p:ext uri="{BB962C8B-B14F-4D97-AF65-F5344CB8AC3E}">
        <p14:creationId xmlns:p14="http://schemas.microsoft.com/office/powerpoint/2010/main" val="426382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on a hill with a cross&#10;&#10;Description automatically generated">
            <a:extLst>
              <a:ext uri="{FF2B5EF4-FFF2-40B4-BE49-F238E27FC236}">
                <a16:creationId xmlns:a16="http://schemas.microsoft.com/office/drawing/2014/main" id="{0EF5999C-8875-E957-1D60-F89C5561BEF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1A261D3-C965-895C-25BB-6AB85C700455}"/>
              </a:ext>
            </a:extLst>
          </p:cNvPr>
          <p:cNvSpPr txBox="1"/>
          <p:nvPr/>
        </p:nvSpPr>
        <p:spPr>
          <a:xfrm>
            <a:off x="670139" y="2884235"/>
            <a:ext cx="6361281"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BUILD ON THE ROCK – HEAR AND DO THE SAYINGS OF JESUS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1922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on a hill with a cross&#10;&#10;Description automatically generated">
            <a:extLst>
              <a:ext uri="{FF2B5EF4-FFF2-40B4-BE49-F238E27FC236}">
                <a16:creationId xmlns:a16="http://schemas.microsoft.com/office/drawing/2014/main" id="{0EF5999C-8875-E957-1D60-F89C5561BEF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1A261D3-C965-895C-25BB-6AB85C700455}"/>
              </a:ext>
            </a:extLst>
          </p:cNvPr>
          <p:cNvSpPr txBox="1"/>
          <p:nvPr/>
        </p:nvSpPr>
        <p:spPr>
          <a:xfrm>
            <a:off x="522994" y="2634936"/>
            <a:ext cx="7181089"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STAY UNITED – A CORD WOVEN TOGETHER CANNOT BE EASILY BROKEN</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8248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on a hill with a cross&#10;&#10;Description automatically generated">
            <a:extLst>
              <a:ext uri="{FF2B5EF4-FFF2-40B4-BE49-F238E27FC236}">
                <a16:creationId xmlns:a16="http://schemas.microsoft.com/office/drawing/2014/main" id="{0EF5999C-8875-E957-1D60-F89C5561BEF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1A261D3-C965-895C-25BB-6AB85C700455}"/>
              </a:ext>
            </a:extLst>
          </p:cNvPr>
          <p:cNvSpPr txBox="1"/>
          <p:nvPr/>
        </p:nvSpPr>
        <p:spPr>
          <a:xfrm>
            <a:off x="512484" y="2884235"/>
            <a:ext cx="6119543"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GET HELP – WE ARE PART OF A BODY AND A COMMUNITY</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2206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on a hill with a cross&#10;&#10;Description automatically generated">
            <a:extLst>
              <a:ext uri="{FF2B5EF4-FFF2-40B4-BE49-F238E27FC236}">
                <a16:creationId xmlns:a16="http://schemas.microsoft.com/office/drawing/2014/main" id="{0EF5999C-8875-E957-1D60-F89C5561BEF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1A261D3-C965-895C-25BB-6AB85C700455}"/>
              </a:ext>
            </a:extLst>
          </p:cNvPr>
          <p:cNvSpPr txBox="1"/>
          <p:nvPr/>
        </p:nvSpPr>
        <p:spPr>
          <a:xfrm>
            <a:off x="533505" y="2634936"/>
            <a:ext cx="6991901"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BE WILLING TO CHANGE – ONLY THEN WE MOVE FROM GLORY TO GLORY</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5292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on a hill with a cross&#10;&#10;Description automatically generated">
            <a:extLst>
              <a:ext uri="{FF2B5EF4-FFF2-40B4-BE49-F238E27FC236}">
                <a16:creationId xmlns:a16="http://schemas.microsoft.com/office/drawing/2014/main" id="{0EF5999C-8875-E957-1D60-F89C5561BEF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1A261D3-C965-895C-25BB-6AB85C700455}"/>
              </a:ext>
            </a:extLst>
          </p:cNvPr>
          <p:cNvSpPr txBox="1"/>
          <p:nvPr/>
        </p:nvSpPr>
        <p:spPr>
          <a:xfrm>
            <a:off x="544015" y="2792591"/>
            <a:ext cx="6991901"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LET GO, LET GOD – THERE ARE THINGS YOU CANNOT CHANGE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7387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on a hill with a cross&#10;&#10;Description automatically generated">
            <a:extLst>
              <a:ext uri="{FF2B5EF4-FFF2-40B4-BE49-F238E27FC236}">
                <a16:creationId xmlns:a16="http://schemas.microsoft.com/office/drawing/2014/main" id="{0EF5999C-8875-E957-1D60-F89C5561BEF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1A261D3-C965-895C-25BB-6AB85C700455}"/>
              </a:ext>
            </a:extLst>
          </p:cNvPr>
          <p:cNvSpPr txBox="1"/>
          <p:nvPr/>
        </p:nvSpPr>
        <p:spPr>
          <a:xfrm>
            <a:off x="512484" y="2634936"/>
            <a:ext cx="6991901"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FULFILL YOUR PURPOSE – THAT IS WHAT YOU WILL GIVE ACCOUNT FOR</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5175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on a hill with a cross&#10;&#10;Description automatically generated">
            <a:extLst>
              <a:ext uri="{FF2B5EF4-FFF2-40B4-BE49-F238E27FC236}">
                <a16:creationId xmlns:a16="http://schemas.microsoft.com/office/drawing/2014/main" id="{0EF5999C-8875-E957-1D60-F89C5561BEF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1A261D3-C965-895C-25BB-6AB85C700455}"/>
              </a:ext>
            </a:extLst>
          </p:cNvPr>
          <p:cNvSpPr txBox="1"/>
          <p:nvPr/>
        </p:nvSpPr>
        <p:spPr>
          <a:xfrm>
            <a:off x="659628" y="2025539"/>
            <a:ext cx="6729143"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16:33 </a:t>
            </a:r>
            <a:r>
              <a:rPr lang="en-IN" sz="3200" dirty="0">
                <a:solidFill>
                  <a:schemeClr val="bg1"/>
                </a:solidFill>
                <a:effectLst/>
                <a:latin typeface="Calibri" panose="020F0502020204030204" pitchFamily="34" charset="0"/>
                <a:cs typeface="Calibri" panose="020F0502020204030204" pitchFamily="34" charset="0"/>
              </a:rPr>
              <a: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These things I have spoken to you, that in Me you may have peace. In the world you will have tribulation; but be of good cheer, I have overcome the world." </a:t>
            </a:r>
          </a:p>
        </p:txBody>
      </p:sp>
    </p:spTree>
    <p:extLst>
      <p:ext uri="{BB962C8B-B14F-4D97-AF65-F5344CB8AC3E}">
        <p14:creationId xmlns:p14="http://schemas.microsoft.com/office/powerpoint/2010/main" val="1792180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on a hill with a cross&#10;&#10;Description automatically generated">
            <a:extLst>
              <a:ext uri="{FF2B5EF4-FFF2-40B4-BE49-F238E27FC236}">
                <a16:creationId xmlns:a16="http://schemas.microsoft.com/office/drawing/2014/main" id="{0EF5999C-8875-E957-1D60-F89C5561BEF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1A261D3-C965-895C-25BB-6AB85C700455}"/>
              </a:ext>
            </a:extLst>
          </p:cNvPr>
          <p:cNvSpPr txBox="1"/>
          <p:nvPr/>
        </p:nvSpPr>
        <p:spPr>
          <a:xfrm>
            <a:off x="670139" y="2884235"/>
            <a:ext cx="6361281"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BUILD ON THE ROCK - HEAR AND DO THE SAYINGS OF JESUS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0301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on a hill with a cross&#10;&#10;Description automatically generated">
            <a:extLst>
              <a:ext uri="{FF2B5EF4-FFF2-40B4-BE49-F238E27FC236}">
                <a16:creationId xmlns:a16="http://schemas.microsoft.com/office/drawing/2014/main" id="{0EF5999C-8875-E957-1D60-F89C5561BEF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1A261D3-C965-895C-25BB-6AB85C700455}"/>
              </a:ext>
            </a:extLst>
          </p:cNvPr>
          <p:cNvSpPr txBox="1"/>
          <p:nvPr/>
        </p:nvSpPr>
        <p:spPr>
          <a:xfrm>
            <a:off x="659628" y="1268795"/>
            <a:ext cx="6729143"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7:24-27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24 "Therefore whoever hears these sayings of Mine, and does them, I will liken him to a wise man who built his house on the rock: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25 and the rain descended, the floods came, and the winds blew and beat on that house; and it did not fall, for it was founded on the rock. </a:t>
            </a:r>
          </a:p>
        </p:txBody>
      </p:sp>
    </p:spTree>
    <p:extLst>
      <p:ext uri="{BB962C8B-B14F-4D97-AF65-F5344CB8AC3E}">
        <p14:creationId xmlns:p14="http://schemas.microsoft.com/office/powerpoint/2010/main" val="304722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on a hill with a cross&#10;&#10;Description automatically generated">
            <a:extLst>
              <a:ext uri="{FF2B5EF4-FFF2-40B4-BE49-F238E27FC236}">
                <a16:creationId xmlns:a16="http://schemas.microsoft.com/office/drawing/2014/main" id="{0EF5999C-8875-E957-1D60-F89C5561BEF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1A261D3-C965-895C-25BB-6AB85C700455}"/>
              </a:ext>
            </a:extLst>
          </p:cNvPr>
          <p:cNvSpPr txBox="1"/>
          <p:nvPr/>
        </p:nvSpPr>
        <p:spPr>
          <a:xfrm>
            <a:off x="659628" y="1360741"/>
            <a:ext cx="6729143"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7:24-27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26 "But everyone who hears these sayings of Mine, and does not do them, will be like a foolish man who built his house on the sand: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27 and the rain descended, the floods came, and the winds blew and beat on that house; and it fell. And great was its fall." </a:t>
            </a:r>
          </a:p>
        </p:txBody>
      </p:sp>
    </p:spTree>
    <p:extLst>
      <p:ext uri="{BB962C8B-B14F-4D97-AF65-F5344CB8AC3E}">
        <p14:creationId xmlns:p14="http://schemas.microsoft.com/office/powerpoint/2010/main" val="3320357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on a hill with a cross&#10;&#10;Description automatically generated">
            <a:extLst>
              <a:ext uri="{FF2B5EF4-FFF2-40B4-BE49-F238E27FC236}">
                <a16:creationId xmlns:a16="http://schemas.microsoft.com/office/drawing/2014/main" id="{0EF5999C-8875-E957-1D60-F89C5561BEF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pic>
        <p:nvPicPr>
          <p:cNvPr id="5" name="Picture 4" descr="A house on a rock in the ocean&#10;&#10;Description automatically generated">
            <a:extLst>
              <a:ext uri="{FF2B5EF4-FFF2-40B4-BE49-F238E27FC236}">
                <a16:creationId xmlns:a16="http://schemas.microsoft.com/office/drawing/2014/main" id="{13920E56-041B-FFE3-09BA-F9AB980B08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15" y="79199"/>
            <a:ext cx="12039570" cy="6778801"/>
          </a:xfrm>
          <a:prstGeom prst="rect">
            <a:avLst/>
          </a:prstGeom>
        </p:spPr>
      </p:pic>
    </p:spTree>
    <p:extLst>
      <p:ext uri="{BB962C8B-B14F-4D97-AF65-F5344CB8AC3E}">
        <p14:creationId xmlns:p14="http://schemas.microsoft.com/office/powerpoint/2010/main" val="4066253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on a hill with a cross&#10;&#10;Description automatically generated">
            <a:extLst>
              <a:ext uri="{FF2B5EF4-FFF2-40B4-BE49-F238E27FC236}">
                <a16:creationId xmlns:a16="http://schemas.microsoft.com/office/drawing/2014/main" id="{0EF5999C-8875-E957-1D60-F89C5561BEF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1A261D3-C965-895C-25BB-6AB85C700455}"/>
              </a:ext>
            </a:extLst>
          </p:cNvPr>
          <p:cNvSpPr txBox="1"/>
          <p:nvPr/>
        </p:nvSpPr>
        <p:spPr>
          <a:xfrm>
            <a:off x="522994" y="2634936"/>
            <a:ext cx="7181089"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STAY UNITED – A CORD WOVEN TOGETHER CANNOT BE EASILY BROKEN</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3127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on a hill with a cross&#10;&#10;Description automatically generated">
            <a:extLst>
              <a:ext uri="{FF2B5EF4-FFF2-40B4-BE49-F238E27FC236}">
                <a16:creationId xmlns:a16="http://schemas.microsoft.com/office/drawing/2014/main" id="{0EF5999C-8875-E957-1D60-F89C5561BEF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1A261D3-C965-895C-25BB-6AB85C700455}"/>
              </a:ext>
            </a:extLst>
          </p:cNvPr>
          <p:cNvSpPr txBox="1"/>
          <p:nvPr/>
        </p:nvSpPr>
        <p:spPr>
          <a:xfrm>
            <a:off x="680648" y="1476355"/>
            <a:ext cx="6729143"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Ecclesiastes 4:9-12</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9 Two are better than one, Because they have a good reward for their </a:t>
            </a:r>
            <a:r>
              <a:rPr lang="en-IN" sz="3200" dirty="0" err="1">
                <a:solidFill>
                  <a:schemeClr val="bg1"/>
                </a:solidFill>
                <a:effectLst/>
                <a:latin typeface="Calibri" panose="020F0502020204030204" pitchFamily="34" charset="0"/>
                <a:cs typeface="Calibri" panose="020F0502020204030204" pitchFamily="34" charset="0"/>
              </a:rPr>
              <a:t>labor</a:t>
            </a:r>
            <a:r>
              <a:rPr lang="en-IN" sz="3200" dirty="0">
                <a:solidFill>
                  <a:schemeClr val="bg1"/>
                </a:solidFill>
                <a:effectLst/>
                <a:latin typeface="Calibri" panose="020F0502020204030204" pitchFamily="34" charset="0"/>
                <a:cs typeface="Calibri" panose="020F0502020204030204" pitchFamily="34" charset="0"/>
              </a:rPr>
              <a: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10 For if they fall, one will lift up his companion. But woe to him who is alone when he falls, For he has no one to help him up. </a:t>
            </a:r>
          </a:p>
        </p:txBody>
      </p:sp>
    </p:spTree>
    <p:extLst>
      <p:ext uri="{BB962C8B-B14F-4D97-AF65-F5344CB8AC3E}">
        <p14:creationId xmlns:p14="http://schemas.microsoft.com/office/powerpoint/2010/main" val="1656999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6001</TotalTime>
  <Words>598</Words>
  <Application>Microsoft Macintosh PowerPoint</Application>
  <PresentationFormat>Widescreen</PresentationFormat>
  <Paragraphs>42</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1136</cp:revision>
  <dcterms:created xsi:type="dcterms:W3CDTF">2022-04-28T10:27:37Z</dcterms:created>
  <dcterms:modified xsi:type="dcterms:W3CDTF">2023-11-17T04:57:43Z</dcterms:modified>
</cp:coreProperties>
</file>