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001E"/>
    <a:srgbClr val="44001B"/>
    <a:srgbClr val="43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81" d="100"/>
          <a:sy n="81" d="100"/>
        </p:scale>
        <p:origin x="74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12/1/2022</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12/1/2022</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57462-6961-6292-CA91-FF9867669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6943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80767" y="2468737"/>
            <a:ext cx="6052008" cy="1920526"/>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Romans 12:5</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So in Christ we, though many, form one body, and each member belongs to all the others.</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1490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41022" y="3099582"/>
            <a:ext cx="5684363" cy="658835"/>
          </a:xfrm>
          <a:prstGeom prst="rect">
            <a:avLst/>
          </a:prstGeom>
          <a:noFill/>
        </p:spPr>
        <p:txBody>
          <a:bodyPr wrap="square" rtlCol="0">
            <a:spAutoFit/>
          </a:bodyPr>
          <a:lstStyle/>
          <a:p>
            <a:pPr marR="0" lvl="0">
              <a:lnSpc>
                <a:spcPct val="107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2. EMBRACE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417914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09047" y="2468737"/>
            <a:ext cx="6052008"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1 Corinthians 3:9</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For we are God’s fellow workers; you are God’s field, you are God’s building.</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3338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99618" y="2634936"/>
            <a:ext cx="6117997" cy="1588127"/>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When we respond to the call of God with obedience, we are blessed and so is everyone else.</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716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22169" y="3099582"/>
            <a:ext cx="5684363" cy="658835"/>
          </a:xfrm>
          <a:prstGeom prst="rect">
            <a:avLst/>
          </a:prstGeom>
          <a:noFill/>
        </p:spPr>
        <p:txBody>
          <a:bodyPr wrap="square" rtlCol="0">
            <a:spAutoFit/>
          </a:bodyPr>
          <a:lstStyle/>
          <a:p>
            <a:pPr marR="0" lvl="0">
              <a:lnSpc>
                <a:spcPct val="107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3. DESIGNED FOR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88385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18474" y="2025539"/>
            <a:ext cx="6052008" cy="2806922"/>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Ephesians 2:10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For we are His workmanship, created in Christ Jesus for good works, which God prepared beforehand that we should walk in them.</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5009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99621" y="2468737"/>
            <a:ext cx="6052008" cy="1920526"/>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Ephesians 4:7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But to each one of us grace was given according to the measure of Christ’s gift.</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4237111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09048" y="695944"/>
            <a:ext cx="6052008" cy="5466112"/>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Romans 12:4-6</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4 For as we have many members in one body, but all the members do not have the same function, </a:t>
            </a: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5 so we, being many, are one body in Christ, and individually members of one another. </a:t>
            </a: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6 Having then gifts differing according to the grace that is given to us, let us use them: if prophecy, let us prophesy in proportion to our faith;</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10255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22169" y="3099582"/>
            <a:ext cx="5684363" cy="658835"/>
          </a:xfrm>
          <a:prstGeom prst="rect">
            <a:avLst/>
          </a:prstGeom>
          <a:noFill/>
        </p:spPr>
        <p:txBody>
          <a:bodyPr wrap="square" rtlCol="0">
            <a:spAutoFit/>
          </a:bodyPr>
          <a:lstStyle/>
          <a:p>
            <a:pPr marR="0" lvl="0">
              <a:lnSpc>
                <a:spcPct val="107000"/>
              </a:lnSpc>
              <a:spcBef>
                <a:spcPts val="0"/>
              </a:spcBef>
              <a:spcAft>
                <a:spcPts val="80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4. DISCERN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4001717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71341" y="1582340"/>
            <a:ext cx="6052008" cy="4136517"/>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Ephesians 5:15–17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15 See then that you walk circumspectly, not as fools but as wise, </a:t>
            </a: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16 redeeming the time, because the days are evil. </a:t>
            </a: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17 Therefore do not be unwise, but understand what the will of the Lord is.</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51455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857839" y="2468737"/>
            <a:ext cx="5703218" cy="1920526"/>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Matthew 4:19</a:t>
            </a:r>
            <a:endPar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Then He said to them, “Follow Me, and I will make you fishers of men.”</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419228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52487" y="1788205"/>
            <a:ext cx="7004115"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1. Recognize the general teaching </a:t>
            </a: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          </a:t>
            </a:r>
          </a:p>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and instruction of God’s Word. </a:t>
            </a:r>
          </a:p>
          <a:p>
            <a:pPr marL="0" marR="0">
              <a:lnSpc>
                <a:spcPct val="90000"/>
              </a:lnSpc>
              <a:spcBef>
                <a:spcPts val="0"/>
              </a:spcBef>
              <a:spcAft>
                <a:spcPts val="0"/>
              </a:spcAft>
            </a:pPr>
            <a:r>
              <a:rPr lang="en-US" sz="3600" dirty="0">
                <a:solidFill>
                  <a:schemeClr val="bg1"/>
                </a:solidFill>
                <a:latin typeface="Calibri" panose="020F0502020204030204" pitchFamily="34" charset="0"/>
                <a:ea typeface="Calibri" panose="020F0502020204030204" pitchFamily="34" charset="0"/>
                <a:cs typeface="Mangal" panose="00000400000000000000" pitchFamily="2"/>
              </a:rPr>
              <a:t>2.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the “seeds” in your life.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3.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the stirring within.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4.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the grace of God given           </a:t>
            </a: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to you.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5.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the circumstances.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
        <p:nvSpPr>
          <p:cNvPr id="3" name="TextBox 2">
            <a:extLst>
              <a:ext uri="{FF2B5EF4-FFF2-40B4-BE49-F238E27FC236}">
                <a16:creationId xmlns:a16="http://schemas.microsoft.com/office/drawing/2014/main" id="{23544A77-1681-8640-3575-BF32DAD57CE8}"/>
              </a:ext>
            </a:extLst>
          </p:cNvPr>
          <p:cNvSpPr txBox="1"/>
          <p:nvPr/>
        </p:nvSpPr>
        <p:spPr>
          <a:xfrm>
            <a:off x="452487" y="1120653"/>
            <a:ext cx="7343480" cy="590931"/>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Guideposts to discern God’s Purpose:</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688584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12743" y="1365385"/>
            <a:ext cx="7447176" cy="4081117"/>
          </a:xfrm>
          <a:prstGeom prst="rect">
            <a:avLst/>
          </a:prstGeom>
          <a:noFill/>
        </p:spPr>
        <p:txBody>
          <a:bodyPr wrap="square" rtlCol="0">
            <a:spAutoFit/>
          </a:bodyPr>
          <a:lstStyle/>
          <a:p>
            <a:pPr marR="0" lvl="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6. Recognize the leading of </a:t>
            </a: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God’s Spirit.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7. Recognize godly counsel and </a:t>
            </a: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wisdom.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rPr>
              <a:t>8.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times and seasons.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R="0" lvl="0">
              <a:lnSpc>
                <a:spcPct val="90000"/>
              </a:lnSpc>
              <a:spcBef>
                <a:spcPts val="0"/>
              </a:spcBef>
              <a:spcAft>
                <a:spcPts val="0"/>
              </a:spcAft>
            </a:pPr>
            <a:r>
              <a:rPr lang="en-US" sz="3600" dirty="0">
                <a:solidFill>
                  <a:schemeClr val="bg1"/>
                </a:solidFill>
                <a:latin typeface="Calibri" panose="020F0502020204030204" pitchFamily="34" charset="0"/>
                <a:ea typeface="Calibri" panose="020F0502020204030204" pitchFamily="34" charset="0"/>
                <a:cs typeface="Mangal" panose="00000400000000000000" pitchFamily="2"/>
              </a:rPr>
              <a:t>9.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Recognize God’s pattern of working  </a:t>
            </a:r>
          </a:p>
          <a:p>
            <a:pPr marR="0" lvl="0">
              <a:lnSpc>
                <a:spcPct val="90000"/>
              </a:lnSpc>
              <a:spcBef>
                <a:spcPts val="0"/>
              </a:spcBef>
              <a:spcAft>
                <a:spcPts val="0"/>
              </a:spcAft>
            </a:pPr>
            <a:r>
              <a:rPr lang="en-IN" sz="3600" dirty="0">
                <a:solidFill>
                  <a:schemeClr val="bg1"/>
                </a:solidFill>
                <a:latin typeface="Calibri" panose="020F0502020204030204" pitchFamily="34" charset="0"/>
                <a:ea typeface="Calibri" panose="020F0502020204030204" pitchFamily="34" charset="0"/>
                <a:cs typeface="Mangal" panose="00000400000000000000" pitchFamily="2"/>
              </a:rPr>
              <a:t>    </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in your life.</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457200" marR="0">
              <a:lnSpc>
                <a:spcPct val="90000"/>
              </a:lnSpc>
              <a:spcBef>
                <a:spcPts val="0"/>
              </a:spcBef>
              <a:spcAft>
                <a:spcPts val="800"/>
              </a:spcAft>
            </a:pPr>
            <a:r>
              <a:rPr lang="en-IN" sz="3600" i="1" dirty="0">
                <a:solidFill>
                  <a:schemeClr val="bg1"/>
                </a:solidFill>
                <a:effectLst/>
                <a:latin typeface="Calibri" panose="020F0502020204030204" pitchFamily="34" charset="0"/>
                <a:ea typeface="Calibri" panose="020F0502020204030204" pitchFamily="34" charset="0"/>
                <a:cs typeface="Mangal" panose="00000400000000000000" pitchFamily="2"/>
              </a:rPr>
              <a:t>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417833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22169" y="3133534"/>
            <a:ext cx="5684363" cy="590931"/>
          </a:xfrm>
          <a:prstGeom prst="rect">
            <a:avLst/>
          </a:prstGeom>
          <a:noFill/>
        </p:spPr>
        <p:txBody>
          <a:bodyPr wrap="square" rtlCol="0">
            <a:spAutoFit/>
          </a:bodyPr>
          <a:lstStyle/>
          <a:p>
            <a:pPr marR="0" lvl="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5. PURSUE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888506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27903" y="2468737"/>
            <a:ext cx="6052008" cy="1477328"/>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Acts 26:19</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“Therefore, King Agrippa, I was not disobedient to the heavenly vision</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651116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46757" y="1803939"/>
            <a:ext cx="6240542" cy="3250121"/>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2 Timothy 1:9</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who has saved us and called us with a holy calling, not according to our works, but according to His own purpose and grace which was given to us in Christ Jesus before time began,</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094085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22171" y="2884235"/>
            <a:ext cx="6240542" cy="108952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There will be seasons of preparation.</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288537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22169" y="3099582"/>
            <a:ext cx="5684363" cy="658835"/>
          </a:xfrm>
          <a:prstGeom prst="rect">
            <a:avLst/>
          </a:prstGeom>
          <a:noFill/>
        </p:spPr>
        <p:txBody>
          <a:bodyPr wrap="square" rtlCol="0">
            <a:spAutoFit/>
          </a:bodyPr>
          <a:lstStyle/>
          <a:p>
            <a:pPr marR="0" lvl="0">
              <a:lnSpc>
                <a:spcPct val="107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6. COMMITTED TO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612230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97586" y="1887039"/>
            <a:ext cx="6240542" cy="3083921"/>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Giants to conquer:</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Lack of zeal or passion</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Fear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Doubts</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Distractions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Discouragements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4019202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744720" y="2884235"/>
            <a:ext cx="6240542" cy="1089529"/>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Commitment to the call requires focus.</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935030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744720" y="2884235"/>
            <a:ext cx="6240542" cy="1089529"/>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Commitment to the call involves sacrifices. </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7312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41022" y="2884235"/>
            <a:ext cx="5835192" cy="1089529"/>
          </a:xfrm>
          <a:prstGeom prst="rect">
            <a:avLst/>
          </a:prstGeom>
          <a:noFill/>
        </p:spPr>
        <p:txBody>
          <a:bodyPr wrap="square" rtlCol="0">
            <a:spAutoFit/>
          </a:bodyPr>
          <a:lstStyle/>
          <a:p>
            <a:pPr marL="0" marR="0">
              <a:lnSpc>
                <a:spcPct val="90000"/>
              </a:lnSpc>
              <a:spcBef>
                <a:spcPts val="0"/>
              </a:spcBef>
              <a:spcAft>
                <a:spcPts val="80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God has a plan and a purpose for every single one of us.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730405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707013" y="3133534"/>
            <a:ext cx="6240542" cy="590931"/>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Remain faithful to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3916238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97586" y="3099582"/>
            <a:ext cx="6240542" cy="590931"/>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Review:</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83265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31598" y="2884235"/>
            <a:ext cx="5816336" cy="108952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God has a call for us and wants us to live His dream. </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26455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31598" y="2884235"/>
            <a:ext cx="5816336" cy="108952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This is the best life which we can live!</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442009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490195" y="1388441"/>
            <a:ext cx="6994687" cy="4081117"/>
          </a:xfrm>
          <a:prstGeom prst="rect">
            <a:avLst/>
          </a:prstGeom>
          <a:noFill/>
        </p:spPr>
        <p:txBody>
          <a:bodyPr wrap="square" rtlCol="0">
            <a:spAutoFit/>
          </a:bodyPr>
          <a:lstStyle/>
          <a:p>
            <a:pPr marL="0" marR="0">
              <a:lnSpc>
                <a:spcPct val="90000"/>
              </a:lnSpc>
              <a:spcBef>
                <a:spcPts val="0"/>
              </a:spcBef>
              <a:spcAft>
                <a:spcPts val="0"/>
              </a:spcAft>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SOME INSIGHTS ABOUT GOD’S CALL ARE:</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GOD’S CALL IS UNIQUE</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EMBRACE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WE ARE DESIGNED FOR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DISCERN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PURSUE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STAY COMMITTED TO THE CALL</a:t>
            </a:r>
            <a:endParaRPr lang="en-US" sz="3600" b="1"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960650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12745" y="3133534"/>
            <a:ext cx="5816336" cy="590931"/>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Remain faithful to the call!</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89488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69302" y="2884235"/>
            <a:ext cx="5684363" cy="1089529"/>
          </a:xfrm>
          <a:prstGeom prst="rect">
            <a:avLst/>
          </a:prstGeom>
          <a:noFill/>
        </p:spPr>
        <p:txBody>
          <a:bodyPr wrap="square" rtlCol="0">
            <a:spAutoFit/>
          </a:bodyPr>
          <a:lstStyle/>
          <a:p>
            <a:pPr marL="0" marR="0">
              <a:lnSpc>
                <a:spcPct val="90000"/>
              </a:lnSpc>
              <a:spcBef>
                <a:spcPts val="0"/>
              </a:spcBef>
              <a:spcAft>
                <a:spcPts val="80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We are called to live God’s dream.</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11539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84462" y="1803939"/>
            <a:ext cx="5703218" cy="3250121"/>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2 Timothy 4:6-8</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a:lnSpc>
                <a:spcPct val="90000"/>
              </a:lnSpc>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6 For I am already being poured out as a drink offering, and the time of my departure is at hand. </a:t>
            </a:r>
          </a:p>
          <a:p>
            <a:pPr>
              <a:lnSpc>
                <a:spcPct val="90000"/>
              </a:lnSpc>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7 I have fought the good fight, I have finished the race, I have kept the faith.</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40731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75035" y="1803939"/>
            <a:ext cx="6052008" cy="3250121"/>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2 Timothy 4:6-8</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a:lnSpc>
                <a:spcPct val="90000"/>
              </a:lnSpc>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8 Finally, there is laid up for me the crown of righteousness, which the Lord, the righteous Judge, will give to me on that Day, and not to me only but also to all who have loved His appearing.</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22735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75034" y="2634936"/>
            <a:ext cx="5986022" cy="1588127"/>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To live and </a:t>
            </a:r>
            <a:r>
              <a:rPr lang="en-IN" sz="3600" dirty="0" err="1">
                <a:solidFill>
                  <a:schemeClr val="bg1"/>
                </a:solidFill>
                <a:effectLst/>
                <a:latin typeface="Calibri" panose="020F0502020204030204" pitchFamily="34" charset="0"/>
                <a:ea typeface="Calibri" panose="020F0502020204030204" pitchFamily="34" charset="0"/>
                <a:cs typeface="Mangal" panose="00000400000000000000" pitchFamily="2"/>
              </a:rPr>
              <a:t>fulfill</a:t>
            </a: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 the call of God is the most exciting adventure we could undertake.</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91252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650449" y="3133534"/>
            <a:ext cx="5684363" cy="590931"/>
          </a:xfrm>
          <a:prstGeom prst="rect">
            <a:avLst/>
          </a:prstGeom>
          <a:noFill/>
        </p:spPr>
        <p:txBody>
          <a:bodyPr wrap="square" rtlCol="0">
            <a:spAutoFit/>
          </a:bodyPr>
          <a:lstStyle/>
          <a:p>
            <a:pPr marL="342900" marR="0" lvl="0" indent="-342900">
              <a:lnSpc>
                <a:spcPct val="90000"/>
              </a:lnSpc>
              <a:spcBef>
                <a:spcPts val="0"/>
              </a:spcBef>
              <a:spcAft>
                <a:spcPts val="0"/>
              </a:spcAft>
              <a:buFont typeface="+mj-lt"/>
              <a:buAutoNum type="arabicPeriod"/>
            </a:pPr>
            <a:r>
              <a:rPr lang="en-IN" sz="3600" b="1" dirty="0">
                <a:solidFill>
                  <a:schemeClr val="bg1"/>
                </a:solidFill>
                <a:effectLst/>
                <a:latin typeface="Calibri" panose="020F0502020204030204" pitchFamily="34" charset="0"/>
                <a:ea typeface="Calibri" panose="020F0502020204030204" pitchFamily="34" charset="0"/>
                <a:cs typeface="Mangal" panose="00000400000000000000" pitchFamily="2"/>
              </a:rPr>
              <a:t> GOD’S CALL IS UNIQUE</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17985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23ED3E-CCEF-2F26-512F-11EE5BC8F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44399" cy="6858000"/>
          </a:xfrm>
          <a:prstGeom prst="rect">
            <a:avLst/>
          </a:prstGeom>
        </p:spPr>
      </p:pic>
      <p:sp>
        <p:nvSpPr>
          <p:cNvPr id="2" name="TextBox 1">
            <a:extLst>
              <a:ext uri="{FF2B5EF4-FFF2-40B4-BE49-F238E27FC236}">
                <a16:creationId xmlns:a16="http://schemas.microsoft.com/office/drawing/2014/main" id="{944E2AE6-74D0-669A-BC2C-0D02CD11AA1C}"/>
              </a:ext>
            </a:extLst>
          </p:cNvPr>
          <p:cNvSpPr txBox="1"/>
          <p:nvPr/>
        </p:nvSpPr>
        <p:spPr>
          <a:xfrm>
            <a:off x="556182" y="2025539"/>
            <a:ext cx="6052008" cy="2806922"/>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Calibri" panose="020F0502020204030204" pitchFamily="34" charset="0"/>
                <a:cs typeface="Mangal" panose="00000400000000000000" pitchFamily="2"/>
              </a:rPr>
              <a:t>Philippians 3:12</a:t>
            </a:r>
            <a:endParaRPr lang="en-US" sz="3600" dirty="0">
              <a:solidFill>
                <a:schemeClr val="bg1"/>
              </a:solidFill>
              <a:effectLst/>
              <a:latin typeface="Calibri" panose="020F0502020204030204" pitchFamily="34" charset="0"/>
              <a:ea typeface="Calibri" panose="020F0502020204030204" pitchFamily="34" charset="0"/>
              <a:cs typeface="Mangal" panose="00000400000000000000" pitchFamily="2"/>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Calibri" panose="020F0502020204030204" pitchFamily="34" charset="0"/>
                <a:cs typeface="Mangal" panose="00000400000000000000" pitchFamily="2"/>
              </a:rPr>
              <a:t>Not that I have already attained, or am already perfected; but I press on, that I may lay hold of that for which Christ Jesus has also laid hold of me.</a:t>
            </a:r>
            <a:endParaRPr lang="en-US" sz="3200" dirty="0">
              <a:solidFill>
                <a:schemeClr val="bg1"/>
              </a:solidFill>
              <a:effectLst/>
              <a:latin typeface="Calibri" panose="020F0502020204030204" pitchFamily="34" charset="0"/>
              <a:ea typeface="Calibri" panose="020F0502020204030204" pitchFamily="34" charset="0"/>
              <a:cs typeface="Mangal" panose="00000400000000000000" pitchFamily="2"/>
            </a:endParaRPr>
          </a:p>
        </p:txBody>
      </p:sp>
    </p:spTree>
    <p:extLst>
      <p:ext uri="{BB962C8B-B14F-4D97-AF65-F5344CB8AC3E}">
        <p14:creationId xmlns:p14="http://schemas.microsoft.com/office/powerpoint/2010/main" val="270740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718</Words>
  <Application>Microsoft Office PowerPoint</Application>
  <PresentationFormat>Widescreen</PresentationFormat>
  <Paragraphs>76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Graphic Designer</cp:lastModifiedBy>
  <cp:revision>158</cp:revision>
  <dcterms:created xsi:type="dcterms:W3CDTF">2022-04-28T10:27:37Z</dcterms:created>
  <dcterms:modified xsi:type="dcterms:W3CDTF">2022-12-01T11:17:39Z</dcterms:modified>
</cp:coreProperties>
</file>