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2"/>
  </p:notesMasterIdLst>
  <p:sldIdLst>
    <p:sldId id="256" r:id="rId3"/>
    <p:sldId id="257" r:id="rId4"/>
    <p:sldId id="258" r:id="rId5"/>
    <p:sldId id="259" r:id="rId6"/>
    <p:sldId id="260" r:id="rId7"/>
    <p:sldId id="261" r:id="rId8"/>
    <p:sldId id="263" r:id="rId9"/>
    <p:sldId id="264" r:id="rId10"/>
    <p:sldId id="266" r:id="rId11"/>
    <p:sldId id="267" r:id="rId12"/>
    <p:sldId id="268" r:id="rId13"/>
    <p:sldId id="269" r:id="rId14"/>
    <p:sldId id="270" r:id="rId15"/>
    <p:sldId id="271" r:id="rId16"/>
    <p:sldId id="273" r:id="rId17"/>
    <p:sldId id="272"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537"/>
    <a:srgbClr val="0C4F23"/>
    <a:srgbClr val="44001E"/>
    <a:srgbClr val="44001B"/>
    <a:srgbClr val="4300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snapToGrid="0">
      <p:cViewPr varScale="1">
        <p:scale>
          <a:sx n="81" d="100"/>
          <a:sy n="81" d="100"/>
        </p:scale>
        <p:origin x="73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notesMaster" Target="notesMasters/notesMaster1.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FD69B5-E336-43FF-BBF2-649EBACD9D22}"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1EEC1-8735-497A-8DAB-B270CF6E1D86}"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6A37264C-6AD2-4681-A800-FAD0AF653D8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EA3CC-00B6-48EA-A66C-025103EA665C}"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A37264C-6AD2-4681-A800-FAD0AF653D8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EA3CC-00B6-48EA-A66C-025103EA665C}"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A37264C-6AD2-4681-A800-FAD0AF653D8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EA3CC-00B6-48EA-A66C-025103EA665C}"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6A37264C-6AD2-4681-A800-FAD0AF653D8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EA3CC-00B6-48EA-A66C-025103EA665C}"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6A37264C-6AD2-4681-A800-FAD0AF653D81}"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7EA3CC-00B6-48EA-A66C-025103EA665C}"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6A37264C-6AD2-4681-A800-FAD0AF653D8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EA3CC-00B6-48EA-A66C-025103EA665C}"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6A37264C-6AD2-4681-A800-FAD0AF653D81}"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7EA3CC-00B6-48EA-A66C-025103EA665C}"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6A37264C-6AD2-4681-A800-FAD0AF653D81}"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7EA3CC-00B6-48EA-A66C-025103EA665C}"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37264C-6AD2-4681-A800-FAD0AF653D81}"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7EA3CC-00B6-48EA-A66C-025103EA665C}"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A37264C-6AD2-4681-A800-FAD0AF653D8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EA3CC-00B6-48EA-A66C-025103EA665C}"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6A37264C-6AD2-4681-A800-FAD0AF653D81}"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7EA3CC-00B6-48EA-A66C-025103EA665C}"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37264C-6AD2-4681-A800-FAD0AF653D81}"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7EA3CC-00B6-48EA-A66C-025103EA665C}"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05905" y="2136338"/>
            <a:ext cx="5684364" cy="2585323"/>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6. Corrupt (Romans 1:28)</a:t>
            </a:r>
            <a:endParaRPr lang="en-US" sz="3600" b="1"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7. Earthly-minded </a:t>
            </a:r>
            <a:endParaRPr lang="en-US" sz="3600" b="1"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a typeface="Times New Roman" panose="02020603050405020304" pitchFamily="18" charset="0"/>
                <a:cs typeface="Times New Roman" panose="02020603050405020304" pitchFamily="18" charset="0"/>
              </a:rPr>
              <a:t>    </a:t>
            </a:r>
            <a:r>
              <a:rPr lang="en-US" sz="3600" b="1" dirty="0">
                <a:effectLst/>
                <a:ea typeface="Times New Roman" panose="02020603050405020304" pitchFamily="18" charset="0"/>
                <a:cs typeface="Times New Roman" panose="02020603050405020304" pitchFamily="18" charset="0"/>
              </a:rPr>
              <a:t>(Philippians 3:19)</a:t>
            </a:r>
            <a:endParaRPr lang="en-US" sz="3600" b="1"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8. Proud (Colossians 2:18)</a:t>
            </a:r>
            <a:endParaRPr lang="en-US" sz="3600" b="1"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9. Defiled (Titus 1:15)</a:t>
            </a:r>
            <a:endParaRPr lang="en-US" sz="3600" b="1"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46752" y="2884235"/>
            <a:ext cx="5684364"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702030404030204" pitchFamily="34" charset="0"/>
              </a:rPr>
              <a:t>THE RENEWING OF YOUR MIND</a:t>
            </a:r>
            <a:endParaRPr lang="en-US" sz="3600" b="1" dirty="0">
              <a:effectLst/>
              <a:cs typeface="Calibri" panose="020F070203040403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46752" y="1803939"/>
            <a:ext cx="5684364" cy="3250121"/>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Romans 12:2</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And do not be conformed to this world, but be transformed by the renewing of your mind, that you may prove what is that good and acceptable and perfect will of God. </a:t>
            </a:r>
            <a:endParaRPr lang="en-US" sz="32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37324" y="2385637"/>
            <a:ext cx="5646659" cy="2086725"/>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ea typeface="Times New Roman" panose="02020603050405020304" pitchFamily="18" charset="0"/>
                <a:cs typeface="Times New Roman" panose="02020603050405020304" pitchFamily="18" charset="0"/>
              </a:rPr>
              <a:t>A RENEWED MIND RESULTS IN A TRANSFORMED LIFESTYLE ALIGNED TO GOD’S PERFECT WILL</a:t>
            </a:r>
            <a:endParaRPr lang="en-US" sz="3600" b="1" dirty="0">
              <a:effectLst/>
              <a:cs typeface="Calibri" panose="020F070203040403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37324" y="2385637"/>
            <a:ext cx="5646659" cy="2086725"/>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702030404030204" pitchFamily="34" charset="0"/>
              </a:rPr>
              <a:t>A RENEWED MIND THINKS ALIGNED TO GOD’S THOUGHTS AND GOD’S WAYS</a:t>
            </a:r>
            <a:endParaRPr lang="en-US" sz="3600" b="1" dirty="0">
              <a:effectLst/>
              <a:cs typeface="Calibri" panose="020F070203040403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18472" y="1139142"/>
            <a:ext cx="5684364" cy="4579715"/>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Isaiah 55:7–11</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7 Let the wicked forsake his way, and the unrighteous man his thoughts; Let him return to the LORD, and He will have mercy on him; and to our God, for He will abundantly pardon.</a:t>
            </a:r>
            <a:endParaRPr lang="en-US" sz="32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8 “For My thoughts are not your thoughts, nor are your ways My ways,” says the LORD. </a:t>
            </a:r>
            <a:endParaRPr lang="en-US" sz="32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90190" y="917543"/>
            <a:ext cx="5986023" cy="5022914"/>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Isaiah 55:7–11</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9 “For as the heavens are higher than the earth, so are My ways higher than your ways, and My thoughts than your thoughts.</a:t>
            </a:r>
            <a:endParaRPr lang="en-US" sz="32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10 "For as the rain comes down, and the snow from heaven, And do not return there, But water the earth, And make it bring forth and bud, That it may give seed to the </a:t>
            </a:r>
            <a:r>
              <a:rPr lang="en-US" sz="3200" dirty="0" err="1">
                <a:effectLst/>
                <a:ea typeface="Times New Roman" panose="02020603050405020304" pitchFamily="18" charset="0"/>
                <a:cs typeface="Times New Roman" panose="02020603050405020304" pitchFamily="18" charset="0"/>
              </a:rPr>
              <a:t>sower</a:t>
            </a:r>
            <a:r>
              <a:rPr lang="en-US" sz="3200" dirty="0">
                <a:effectLst/>
                <a:ea typeface="Times New Roman" panose="02020603050405020304" pitchFamily="18" charset="0"/>
                <a:cs typeface="Times New Roman" panose="02020603050405020304" pitchFamily="18" charset="0"/>
              </a:rPr>
              <a:t> And bread to the eater, </a:t>
            </a:r>
            <a:endParaRPr lang="en-US" sz="32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80764" y="1803939"/>
            <a:ext cx="5986023" cy="3250121"/>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Isaiah 55:7–11</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11 So shall My word be that goes forth from My mouth; It shall not return to Me void, But it shall accomplish what I please, And it shall prosper in the thing for which I sent it.  </a:t>
            </a:r>
            <a:endParaRPr lang="en-US" sz="32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49341" y="1887039"/>
            <a:ext cx="5646659" cy="3083921"/>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In “renewing our minds” we intentionally discard our thoughts and ways that are carnal, earthly, and corrupted and take on God’s thoughts and ways.</a:t>
            </a:r>
            <a:endParaRPr lang="en-US" sz="3600" b="1"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56179" y="889843"/>
            <a:ext cx="5986023" cy="5078313"/>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Hebrews 10:15,16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(Also see Hebrews 8:10–12)</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15 But the Holy Spirit also witnesses to us; for after He had said before,</a:t>
            </a:r>
            <a:endParaRPr lang="en-US" sz="32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16 “This is the covenant that I will make with them after those days, says the LORD: I will put My laws into their hearts, and in their minds I will write them,”</a:t>
            </a:r>
            <a:endParaRPr lang="en-US" sz="32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 </a:t>
            </a:r>
            <a:endParaRPr lang="en-US" sz="32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31594" y="3105834"/>
            <a:ext cx="5684364" cy="590931"/>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REVIEW</a:t>
            </a:r>
            <a:endParaRPr lang="en-US" sz="36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37324" y="2884235"/>
            <a:ext cx="5646659"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solidFill>
                  <a:srgbClr val="000000"/>
                </a:solidFill>
                <a:effectLst/>
                <a:cs typeface="Calibri" panose="020F0702030404030204" pitchFamily="34" charset="0"/>
              </a:rPr>
              <a:t>PRACTICAL EXAMPLES OF RENEWED THINKING</a:t>
            </a:r>
            <a:endParaRPr lang="en-US" sz="3600" b="1" dirty="0">
              <a:effectLst/>
              <a:cs typeface="Calibri" panose="020F070203040403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18470" y="2884235"/>
            <a:ext cx="5646659" cy="1089529"/>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Practice renewed thinking in every situation.</a:t>
            </a:r>
            <a:endParaRPr lang="en-US" sz="36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56178" y="2884235"/>
            <a:ext cx="5646659"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ea typeface="Times New Roman" panose="02020603050405020304" pitchFamily="18" charset="0"/>
                <a:cs typeface="Times New Roman" panose="02020603050405020304" pitchFamily="18" charset="0"/>
              </a:rPr>
              <a:t>THE IMPLANTED WORD SAVES OUR SOULS</a:t>
            </a:r>
            <a:endParaRPr lang="en-US" sz="3600" b="1" dirty="0">
              <a:effectLst/>
              <a:cs typeface="Calibri" panose="020F07020304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27899" y="1582340"/>
            <a:ext cx="5986023" cy="3693319"/>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Hebrews 4:12</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For the word of God is living and powerful, and sharper than any two-edged sword, piercing even to the division of soul and spirit, and of joints and marrow, and is a discerner of the thoughts and intents of the heart.   </a:t>
            </a:r>
            <a:endParaRPr lang="en-US" sz="32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27899" y="1582340"/>
            <a:ext cx="5986023" cy="2806922"/>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James 1:21</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Therefore lay aside all filthiness and overflow of wickedness, and receive with meekness the implanted word, which is able to save your souls.   </a:t>
            </a:r>
            <a:endParaRPr lang="en-US" sz="32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27899" y="2690336"/>
            <a:ext cx="5986023" cy="1477328"/>
          </a:xfrm>
          <a:prstGeom prst="rect">
            <a:avLst/>
          </a:prstGeom>
          <a:noFill/>
        </p:spPr>
        <p:txBody>
          <a:bodyPr wrap="square" rtlCol="0">
            <a:spAutoFit/>
          </a:bodyPr>
          <a:lstStyle/>
          <a:p>
            <a:pPr marL="0" marR="0">
              <a:lnSpc>
                <a:spcPct val="90000"/>
              </a:lnSpc>
              <a:spcBef>
                <a:spcPts val="0"/>
              </a:spcBef>
              <a:spcAft>
                <a:spcPts val="0"/>
              </a:spcAft>
            </a:pPr>
            <a:r>
              <a:rPr lang="en-US" sz="3600" dirty="0">
                <a:solidFill>
                  <a:srgbClr val="000000"/>
                </a:solidFill>
                <a:effectLst/>
                <a:ea typeface="Times New Roman" panose="02020603050405020304" pitchFamily="18" charset="0"/>
                <a:cs typeface="Times New Roman" panose="02020603050405020304" pitchFamily="18" charset="0"/>
              </a:rPr>
              <a:t>Psalm 19:7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solidFill>
                  <a:srgbClr val="000000"/>
                </a:solidFill>
                <a:effectLst/>
                <a:ea typeface="Times New Roman" panose="02020603050405020304" pitchFamily="18" charset="0"/>
                <a:cs typeface="Times New Roman" panose="02020603050405020304" pitchFamily="18" charset="0"/>
              </a:rPr>
              <a:t>The law of the LORD is perfect, converting the soul;…</a:t>
            </a:r>
            <a:endParaRPr lang="en-US" sz="32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56178" y="2884235"/>
            <a:ext cx="5646659"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702030404030204" pitchFamily="34" charset="0"/>
              </a:rPr>
              <a:t>THE WORD CLEANSES AND MAKES HOLY</a:t>
            </a:r>
            <a:endParaRPr lang="en-US" sz="3600" b="1" dirty="0">
              <a:effectLst/>
              <a:cs typeface="Calibri" panose="020F070203040403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37326" y="2468737"/>
            <a:ext cx="5986023" cy="1920526"/>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John 15:3</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200" dirty="0">
                <a:effectLst/>
                <a:ea typeface="Times New Roman" panose="02020603050405020304" pitchFamily="18" charset="0"/>
                <a:cs typeface="Times New Roman" panose="02020603050405020304" pitchFamily="18" charset="0"/>
              </a:rPr>
              <a:t>You are already clean because of the word which I have spoken to you.   </a:t>
            </a:r>
            <a:endParaRPr lang="en-US" sz="32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37324" y="2385637"/>
            <a:ext cx="5646659" cy="2086725"/>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702030404030204" pitchFamily="34" charset="0"/>
              </a:rPr>
              <a:t>The Word of God has a “washing” and “cleansing” effect on our minds and thoughts.</a:t>
            </a:r>
            <a:endParaRPr lang="en-US" sz="36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27897" y="2385637"/>
            <a:ext cx="5646659" cy="2086725"/>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702030404030204" pitchFamily="34" charset="0"/>
              </a:rPr>
              <a:t>THE HOLY SPIRIT UNVEILS, ILLUMINATES, AND REVEALS TRUTH THAT RENEWS THE MIND</a:t>
            </a:r>
            <a:endParaRPr lang="en-US" sz="3600" b="1" dirty="0">
              <a:effectLst/>
              <a:cs typeface="Calibri" panose="020F070203040403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31594" y="2634936"/>
            <a:ext cx="5684364" cy="1588127"/>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PART-1: THE MIND, IMAGINATION AND MENTAL HEALTH</a:t>
            </a:r>
            <a:endParaRPr lang="en-US" sz="36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27897" y="2634936"/>
            <a:ext cx="5646659" cy="1588127"/>
          </a:xfrm>
          <a:prstGeom prst="rect">
            <a:avLst/>
          </a:prstGeom>
          <a:noFill/>
        </p:spPr>
        <p:txBody>
          <a:bodyPr wrap="square" rtlCol="0">
            <a:spAutoFit/>
          </a:bodyPr>
          <a:lstStyle/>
          <a:p>
            <a:pPr marL="0" marR="0">
              <a:lnSpc>
                <a:spcPct val="90000"/>
              </a:lnSpc>
              <a:spcBef>
                <a:spcPts val="0"/>
              </a:spcBef>
              <a:spcAft>
                <a:spcPts val="0"/>
              </a:spcAft>
            </a:pPr>
            <a:r>
              <a:rPr lang="en-US" sz="3600" dirty="0">
                <a:effectLst/>
                <a:ea typeface="Times New Roman" panose="02020603050405020304" pitchFamily="18" charset="0"/>
                <a:cs typeface="Calibri" panose="020F0702030404030204" pitchFamily="34" charset="0"/>
              </a:rPr>
              <a:t>What is received as revelation must be examined with the written Scriptures.</a:t>
            </a:r>
            <a:endParaRPr lang="en-US" sz="36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27897" y="2884235"/>
            <a:ext cx="5646659"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702030404030204" pitchFamily="34" charset="0"/>
              </a:rPr>
              <a:t>A RENEWED MIND IS A PURE MIND</a:t>
            </a:r>
            <a:endParaRPr lang="en-US" sz="3600" b="1" dirty="0">
              <a:effectLst/>
              <a:cs typeface="Calibri" panose="020F07020304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49341" y="2884235"/>
            <a:ext cx="5646659" cy="1089529"/>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702030404030204" pitchFamily="34" charset="0"/>
              </a:rPr>
              <a:t>WHY IS IT IMPORTANT TO RENEW OUR MINDS?</a:t>
            </a:r>
            <a:endParaRPr lang="en-US" sz="3600" b="1" dirty="0">
              <a:effectLst/>
              <a:cs typeface="Calibri" panose="020F07020304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81315" y="972943"/>
            <a:ext cx="5646659" cy="4912114"/>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cs typeface="Calibri" panose="020F0702030404030204" pitchFamily="34" charset="0"/>
              </a:rPr>
              <a:t>1. TO LOVE AND WORSHIP GOD</a:t>
            </a:r>
            <a:endParaRPr lang="en-US" sz="3600" b="1" dirty="0">
              <a:effectLst/>
              <a:cs typeface="Calibri" panose="020F0702030404030204" pitchFamily="34" charset="0"/>
            </a:endParaRPr>
          </a:p>
          <a:p>
            <a:pPr marL="0" marR="0">
              <a:lnSpc>
                <a:spcPct val="5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cs typeface="Calibri" panose="020F0702030404030204" pitchFamily="34" charset="0"/>
              </a:rPr>
              <a:t>2. TO UNDERSTAND THE WORD OF GOD</a:t>
            </a:r>
            <a:endParaRPr lang="en-US" sz="3600" b="1" dirty="0">
              <a:effectLst/>
              <a:cs typeface="Calibri" panose="020F0702030404030204" pitchFamily="34" charset="0"/>
            </a:endParaRPr>
          </a:p>
          <a:p>
            <a:pPr marL="0" marR="0">
              <a:lnSpc>
                <a:spcPct val="5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cs typeface="Calibri" panose="020F0702030404030204" pitchFamily="34" charset="0"/>
              </a:rPr>
              <a:t>3. TO LIVE A TRANSFORMED LIFE </a:t>
            </a:r>
            <a:endParaRPr lang="en-US" sz="3600" b="1" dirty="0">
              <a:effectLst/>
              <a:cs typeface="Calibri" panose="020F0702030404030204" pitchFamily="34" charset="0"/>
            </a:endParaRPr>
          </a:p>
          <a:p>
            <a:pPr marL="0" marR="0">
              <a:lnSpc>
                <a:spcPct val="50000"/>
              </a:lnSpc>
              <a:spcBef>
                <a:spcPts val="0"/>
              </a:spcBef>
              <a:spcAft>
                <a:spcPts val="0"/>
              </a:spcAft>
            </a:pPr>
            <a:r>
              <a:rPr lang="en-US" sz="3600" dirty="0">
                <a:effectLst/>
                <a:ea typeface="Times New Roman" panose="02020603050405020304" pitchFamily="18" charset="0"/>
                <a:cs typeface="Times New Roman" panose="02020603050405020304" pitchFamily="18" charset="0"/>
              </a:rPr>
              <a:t>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cs typeface="Calibri" panose="020F0702030404030204" pitchFamily="34" charset="0"/>
              </a:rPr>
              <a:t>4</a:t>
            </a:r>
            <a:r>
              <a:rPr lang="en-US" sz="3600" b="1" dirty="0">
                <a:cs typeface="Calibri" panose="020F0702030404030204" pitchFamily="34" charset="0"/>
              </a:rPr>
              <a:t>.</a:t>
            </a:r>
            <a:r>
              <a:rPr lang="en-US" sz="3600" b="1" dirty="0">
                <a:effectLst/>
                <a:cs typeface="Calibri" panose="020F0702030404030204" pitchFamily="34" charset="0"/>
              </a:rPr>
              <a:t> TO LIVE OUT OF OUR IDENTITY IN CHRIST</a:t>
            </a:r>
            <a:endParaRPr lang="en-US" sz="3600" b="1" dirty="0">
              <a:effectLst/>
              <a:cs typeface="Calibri" panose="020F070203040403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71889" y="476666"/>
            <a:ext cx="5646659" cy="5904230"/>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cs typeface="Calibri" panose="020F0702030404030204" pitchFamily="34" charset="0"/>
              </a:rPr>
              <a:t>5. TO DISCERN THE LEADING, WITNESS, AND VOICE OF THE SPIRIT</a:t>
            </a:r>
            <a:endParaRPr lang="en-US" sz="3600" b="1" dirty="0">
              <a:effectLst/>
              <a:cs typeface="Calibri" panose="020F0702030404030204" pitchFamily="34" charset="0"/>
            </a:endParaRPr>
          </a:p>
          <a:p>
            <a:pPr marL="0" marR="0">
              <a:lnSpc>
                <a:spcPct val="5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cs typeface="Calibri" panose="020F0702030404030204" pitchFamily="34" charset="0"/>
              </a:rPr>
              <a:t>6</a:t>
            </a:r>
            <a:r>
              <a:rPr lang="en-US" sz="3600" b="1" dirty="0">
                <a:cs typeface="Calibri" panose="020F0702030404030204" pitchFamily="34" charset="0"/>
              </a:rPr>
              <a:t>.</a:t>
            </a:r>
            <a:r>
              <a:rPr lang="en-US" sz="3600" b="1" dirty="0">
                <a:effectLst/>
                <a:cs typeface="Calibri" panose="020F0702030404030204" pitchFamily="34" charset="0"/>
              </a:rPr>
              <a:t> UNDERSTAND AND PROVE THE WILL OF GOD</a:t>
            </a:r>
            <a:endParaRPr lang="en-US" sz="3600" b="1" dirty="0">
              <a:effectLst/>
              <a:cs typeface="Calibri" panose="020F0702030404030204" pitchFamily="34" charset="0"/>
            </a:endParaRPr>
          </a:p>
          <a:p>
            <a:pPr marL="0" marR="0">
              <a:lnSpc>
                <a:spcPct val="5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cs typeface="Calibri" panose="020F0702030404030204" pitchFamily="34" charset="0"/>
              </a:rPr>
              <a:t>7.</a:t>
            </a:r>
            <a:r>
              <a:rPr lang="en-US" sz="3600" b="1" dirty="0">
                <a:effectLst/>
                <a:cs typeface="Calibri" panose="020F0702030404030204" pitchFamily="34" charset="0"/>
              </a:rPr>
              <a:t> DISCERN GOOD (RIGHT) AND EVIL (WRONG)</a:t>
            </a:r>
            <a:endParaRPr lang="en-US" sz="3600" b="1" dirty="0">
              <a:effectLst/>
              <a:cs typeface="Calibri" panose="020F0702030404030204" pitchFamily="34" charset="0"/>
            </a:endParaRPr>
          </a:p>
          <a:p>
            <a:pPr marL="0" marR="594360">
              <a:lnSpc>
                <a:spcPct val="50000"/>
              </a:lnSpc>
              <a:spcBef>
                <a:spcPts val="0"/>
              </a:spcBef>
              <a:spcAft>
                <a:spcPts val="0"/>
              </a:spcAft>
            </a:pPr>
            <a:r>
              <a:rPr lang="en-US" sz="3600" dirty="0">
                <a:solidFill>
                  <a:srgbClr val="000000"/>
                </a:solidFill>
                <a:effectLst/>
                <a:ea typeface="Times New Roman" panose="02020603050405020304" pitchFamily="18" charset="0"/>
                <a:cs typeface="Calibri" panose="020F0702030404030204" pitchFamily="34" charset="0"/>
              </a:rPr>
              <a:t> </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cs typeface="Calibri" panose="020F0702030404030204" pitchFamily="34" charset="0"/>
              </a:rPr>
              <a:t>8.</a:t>
            </a:r>
            <a:r>
              <a:rPr lang="en-US" sz="3600" b="1" dirty="0">
                <a:effectLst/>
                <a:cs typeface="Calibri" panose="020F0702030404030204" pitchFamily="34" charset="0"/>
              </a:rPr>
              <a:t> KEEP US (AND OUR MINDS) FROM BEING CORRUPTED</a:t>
            </a:r>
            <a:endParaRPr lang="en-US" sz="3600" b="1" dirty="0">
              <a:effectLst/>
              <a:cs typeface="Calibri" panose="020F070203040403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49341" y="2997357"/>
            <a:ext cx="5646659" cy="590931"/>
          </a:xfrm>
          <a:prstGeom prst="rect">
            <a:avLst/>
          </a:prstGeom>
          <a:noFill/>
        </p:spPr>
        <p:txBody>
          <a:bodyPr wrap="square" rtlCol="0">
            <a:spAutoFit/>
          </a:bodyPr>
          <a:lstStyle/>
          <a:p>
            <a:pPr marL="0" marR="0" algn="l">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KEY TAKEAWAY:</a:t>
            </a:r>
            <a:endParaRPr lang="en-US" sz="36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49341" y="2385637"/>
            <a:ext cx="5646659" cy="2086725"/>
          </a:xfrm>
          <a:prstGeom prst="rect">
            <a:avLst/>
          </a:prstGeom>
          <a:noFill/>
        </p:spPr>
        <p:txBody>
          <a:bodyPr wrap="square" rtlCol="0">
            <a:spAutoFit/>
          </a:bodyPr>
          <a:lstStyle/>
          <a:p>
            <a:pPr marL="0" marR="0" algn="l">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A RENEWED MIND RESULTS IN A TRANSFORMED LIFESTYLE ALIGNED TO GOD’S PERFECT WILL</a:t>
            </a:r>
            <a:endParaRPr lang="en-US" sz="36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49341" y="2385637"/>
            <a:ext cx="5646659" cy="2086725"/>
          </a:xfrm>
          <a:prstGeom prst="rect">
            <a:avLst/>
          </a:prstGeom>
          <a:noFill/>
        </p:spPr>
        <p:txBody>
          <a:bodyPr wrap="square" rtlCol="0">
            <a:spAutoFit/>
          </a:bodyPr>
          <a:lstStyle/>
          <a:p>
            <a:pPr marL="0" marR="0">
              <a:lnSpc>
                <a:spcPct val="90000"/>
              </a:lnSpc>
              <a:spcBef>
                <a:spcPts val="1200"/>
              </a:spcBef>
              <a:spcAft>
                <a:spcPts val="300"/>
              </a:spcAft>
            </a:pPr>
            <a:r>
              <a:rPr lang="en-US" sz="3600" b="1" dirty="0">
                <a:effectLst/>
                <a:cs typeface="Calibri" panose="020F0702030404030204" pitchFamily="34" charset="0"/>
              </a:rPr>
              <a:t>A RENEWED MIND THINKS ALIGNED TO GOD’S THOUGHTS AND GOD’S WAYS</a:t>
            </a:r>
            <a:endParaRPr lang="en-US" sz="3600" b="1" dirty="0">
              <a:effectLst/>
              <a:cs typeface="Calibri" panose="020F0702030404030204"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49341" y="2385637"/>
            <a:ext cx="5646659" cy="2086725"/>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WE RENEW THE MIND WITH THE WORD OF GOD AND REVELATION FROM THE HOLY SPIRIT</a:t>
            </a:r>
            <a:endParaRPr lang="en-US" sz="36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49341" y="2634936"/>
            <a:ext cx="5646659" cy="1588127"/>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NEXT SUNDAY: </a:t>
            </a:r>
            <a:endParaRPr lang="en-US" sz="3600" b="1"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OVERCOMING NEGATIVE THOUGHTS AND EMOTIONS</a:t>
            </a:r>
            <a:endParaRPr lang="en-US" sz="3600" b="1"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12740" y="2884235"/>
            <a:ext cx="5684364" cy="1089529"/>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PART-2: CONCENTRATION, DISTRACTIONS, WANDERING</a:t>
            </a:r>
            <a:endParaRPr lang="en-US" sz="36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612740" y="2884235"/>
            <a:ext cx="5684364" cy="1089529"/>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PART-3: TEMPTATIONS, ADDICTIONS, DECEPTIONS</a:t>
            </a:r>
            <a:endParaRPr lang="en-US" sz="36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93886" y="2634936"/>
            <a:ext cx="5684364" cy="1588127"/>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PART-4: CONTROLLING YOUR THOUGHTS, TRAINING YOUR THINKING</a:t>
            </a:r>
            <a:endParaRPr lang="en-US" sz="36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75032" y="2634936"/>
            <a:ext cx="5684364" cy="1588127"/>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TODAY:</a:t>
            </a:r>
            <a:endParaRPr lang="en-US" sz="3600"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RENEWING YOUR MIND AND RENEWED THINKING</a:t>
            </a:r>
            <a:endParaRPr lang="en-US" sz="3600"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546752" y="2634936"/>
            <a:ext cx="5684364" cy="1588127"/>
          </a:xfrm>
          <a:prstGeom prst="rect">
            <a:avLst/>
          </a:prstGeom>
          <a:noFill/>
        </p:spPr>
        <p:txBody>
          <a:bodyPr wrap="square" rtlCol="0">
            <a:spAutoFit/>
          </a:bodyPr>
          <a:lstStyle/>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CONDITION OF OUR MINDS BEFORE WE WERE BORN AGAIN</a:t>
            </a:r>
            <a:endParaRPr lang="en-US" sz="3600" b="1" dirty="0">
              <a:effectLst/>
              <a:ea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p:cNvSpPr txBox="1"/>
          <p:nvPr/>
        </p:nvSpPr>
        <p:spPr>
          <a:xfrm>
            <a:off x="496476" y="1637740"/>
            <a:ext cx="6121139" cy="3582519"/>
          </a:xfrm>
          <a:prstGeom prst="rect">
            <a:avLst/>
          </a:prstGeom>
          <a:noFill/>
        </p:spPr>
        <p:txBody>
          <a:bodyPr wrap="square" rtlCol="0">
            <a:spAutoFit/>
          </a:bodyPr>
          <a:lstStyle/>
          <a:p>
            <a:pPr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1. Blinded (2 Corinthians 3:14;  </a:t>
            </a:r>
            <a:endParaRPr lang="en-US" sz="3600" b="1" dirty="0">
              <a:effectLst/>
              <a:ea typeface="Times New Roman" panose="02020603050405020304" pitchFamily="18" charset="0"/>
              <a:cs typeface="Times New Roman" panose="02020603050405020304" pitchFamily="18" charset="0"/>
            </a:endParaRPr>
          </a:p>
          <a:p>
            <a:pPr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     2 Corinthians 4:3,4)</a:t>
            </a:r>
            <a:endParaRPr lang="en-US" sz="3600" b="1"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2. Unclean (Ephesians 2:1–3)</a:t>
            </a:r>
            <a:endParaRPr lang="en-US" sz="3600" b="1"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3. Vain (Ephesians 4:17)</a:t>
            </a:r>
            <a:endParaRPr lang="en-US" sz="3600" b="1"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4. Carnal (Romans 8:5–8)</a:t>
            </a:r>
            <a:endParaRPr lang="en-US" sz="3600" b="1"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ffectLst/>
                <a:ea typeface="Times New Roman" panose="02020603050405020304" pitchFamily="18" charset="0"/>
                <a:cs typeface="Times New Roman" panose="02020603050405020304" pitchFamily="18" charset="0"/>
              </a:rPr>
              <a:t>5. Enemies toward God      </a:t>
            </a:r>
            <a:endParaRPr lang="en-US" sz="3600" b="1" dirty="0">
              <a:effectLst/>
              <a:ea typeface="Times New Roman" panose="02020603050405020304" pitchFamily="18" charset="0"/>
              <a:cs typeface="Times New Roman" panose="02020603050405020304" pitchFamily="18" charset="0"/>
            </a:endParaRPr>
          </a:p>
          <a:p>
            <a:pPr marL="0" marR="0">
              <a:lnSpc>
                <a:spcPct val="90000"/>
              </a:lnSpc>
              <a:spcBef>
                <a:spcPts val="0"/>
              </a:spcBef>
              <a:spcAft>
                <a:spcPts val="0"/>
              </a:spcAft>
            </a:pPr>
            <a:r>
              <a:rPr lang="en-US" sz="3600" b="1" dirty="0">
                <a:ea typeface="Times New Roman" panose="02020603050405020304" pitchFamily="18" charset="0"/>
                <a:cs typeface="Times New Roman" panose="02020603050405020304" pitchFamily="18" charset="0"/>
              </a:rPr>
              <a:t>    </a:t>
            </a:r>
            <a:r>
              <a:rPr lang="en-US" sz="3600" b="1" dirty="0">
                <a:effectLst/>
                <a:ea typeface="Times New Roman" panose="02020603050405020304" pitchFamily="18" charset="0"/>
                <a:cs typeface="Times New Roman" panose="02020603050405020304" pitchFamily="18" charset="0"/>
              </a:rPr>
              <a:t>(Colossians 1:21)</a:t>
            </a:r>
            <a:endParaRPr lang="en-US" sz="3600" b="1" dirty="0">
              <a:effectLst/>
              <a:ea typeface="Times New Roman" panose="02020603050405020304" pitchFamily="18"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3743</Words>
  <Application>WPS Writer</Application>
  <PresentationFormat>Widescreen</PresentationFormat>
  <Paragraphs>114</Paragraphs>
  <Slides>39</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39</vt:i4>
      </vt:variant>
    </vt:vector>
  </HeadingPairs>
  <TitlesOfParts>
    <vt:vector size="50" baseType="lpstr">
      <vt:lpstr>Arial</vt:lpstr>
      <vt:lpstr>SimSun</vt:lpstr>
      <vt:lpstr>Wingdings</vt:lpstr>
      <vt:lpstr>Times New Roman</vt:lpstr>
      <vt:lpstr>Calibri</vt:lpstr>
      <vt:lpstr>微软雅黑</vt:lpstr>
      <vt:lpstr>汉仪旗黑</vt:lpstr>
      <vt:lpstr>Arial Unicode MS</vt:lpstr>
      <vt:lpstr>Calibri Light</vt:lpstr>
      <vt:lpstr>Helvetica Neue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 Designer</dc:creator>
  <cp:lastModifiedBy>apcgraphicdesigner</cp:lastModifiedBy>
  <cp:revision>493</cp:revision>
  <dcterms:created xsi:type="dcterms:W3CDTF">2022-11-08T12:45:06Z</dcterms:created>
  <dcterms:modified xsi:type="dcterms:W3CDTF">2022-11-08T12:45:06Z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