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9" r:id="rId3"/>
    <p:sldId id="256" r:id="rId4"/>
    <p:sldId id="257" r:id="rId5"/>
    <p:sldId id="258" r:id="rId6"/>
    <p:sldId id="259" r:id="rId7"/>
    <p:sldId id="260" r:id="rId8"/>
    <p:sldId id="262" r:id="rId9"/>
    <p:sldId id="26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322" r:id="rId31"/>
    <p:sldId id="283" r:id="rId32"/>
    <p:sldId id="285" r:id="rId33"/>
    <p:sldId id="284" r:id="rId34"/>
    <p:sldId id="286" r:id="rId35"/>
    <p:sldId id="323" r:id="rId36"/>
    <p:sldId id="324"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6A2326D1-9986-4D5A-A3CE-9F272F9F11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A2326D1-9986-4D5A-A3CE-9F272F9F11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A2326D1-9986-4D5A-A3CE-9F272F9F11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A2326D1-9986-4D5A-A3CE-9F272F9F11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6A2326D1-9986-4D5A-A3CE-9F272F9F11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6A2326D1-9986-4D5A-A3CE-9F272F9F11B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6A2326D1-9986-4D5A-A3CE-9F272F9F11B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6A2326D1-9986-4D5A-A3CE-9F272F9F11B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326D1-9986-4D5A-A3CE-9F272F9F11B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6A2326D1-9986-4D5A-A3CE-9F272F9F11B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6A2326D1-9986-4D5A-A3CE-9F272F9F11B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48313-CECE-47D1-9D50-21C154886BD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326D1-9986-4D5A-A3CE-9F272F9F11B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48313-CECE-47D1-9D50-21C154886BD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22-03-27-His-Word-Brings-Healing-ppt-Cover-Background"/>
          <p:cNvPicPr>
            <a:picLocks noChangeAspect="1"/>
          </p:cNvPicPr>
          <p:nvPr/>
        </p:nvPicPr>
        <p:blipFill>
          <a:blip r:embed="rId1"/>
          <a:stretch>
            <a:fillRect/>
          </a:stretch>
        </p:blipFill>
        <p:spPr>
          <a:xfrm>
            <a:off x="-20320" y="-10795"/>
            <a:ext cx="12232005" cy="687959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467334" y="2838069"/>
            <a:ext cx="5774439" cy="590931"/>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MEDITATE ON THESE THINGS</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475285" y="1139142"/>
            <a:ext cx="6092492" cy="4579715"/>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Philippians 4:8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Finally, brethren, whatever things are true, whatever things are noble, whatever things are just, whatever things are pure, whatever things are lovely, whatever things are of good report, if there is any virtue and if there is anything praiseworthy—meditate on these things. </a:t>
            </a:r>
            <a:endParaRPr lang="en-US" sz="32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459382" y="2884235"/>
            <a:ext cx="6386690" cy="1089529"/>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UNDERSTANDING THE FORMATION OF STRONGHOLDS</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499139" y="1803939"/>
            <a:ext cx="6092492" cy="3250121"/>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2 Corinthians 10:3–6</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3 For though we walk in the flesh, we do not war according to the flesh.</a:t>
            </a:r>
            <a:endParaRPr lang="en-US" sz="32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4 For the weapons of our warfare are not carnal but mighty in God for pulling down strongholds,</a:t>
            </a:r>
            <a:endParaRPr lang="en-US" sz="32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30944" y="1360741"/>
            <a:ext cx="6092493" cy="4136517"/>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2 Corinthians 10:3–6</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5 casting down arguments and every high thing that exalts itself against the knowledge of God, bringing every thought into captivity to the obedience of Christ,</a:t>
            </a:r>
            <a:endParaRPr lang="en-US" sz="32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6 and being ready to punish all disobedience when your obedience is fulfilled. </a:t>
            </a:r>
            <a:endParaRPr lang="en-US" sz="32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602615" y="1639570"/>
            <a:ext cx="6276340" cy="3578860"/>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Thought</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latin typeface="Arial Bold" panose="020B0604020202090204" charset="0"/>
                <a:ea typeface="Times New Roman" panose="02020603050405020304" pitchFamily="18" charset="0"/>
                <a:cs typeface="Arial Bold" panose="020B0604020202090204" charset="0"/>
              </a:rPr>
              <a:t>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Argument (reasoning)</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latin typeface="Arial" panose="020B0604020202090204" pitchFamily="34" charset="0"/>
                <a:ea typeface="Times New Roman" panose="02020603050405020304" pitchFamily="18" charset="0"/>
                <a:cs typeface="Arial" panose="020B0604020202090204" pitchFamily="34" charset="0"/>
              </a:rPr>
              <a:t>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Imagination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latin typeface="Arial" panose="020B0604020202090204" pitchFamily="34" charset="0"/>
                <a:ea typeface="Times New Roman" panose="02020603050405020304" pitchFamily="18" charset="0"/>
                <a:cs typeface="Arial" panose="020B0604020202090204" pitchFamily="34" charset="0"/>
              </a:rPr>
              <a:t>	↓</a:t>
            </a:r>
            <a:endParaRPr lang="en-US" sz="3600" dirty="0">
              <a:effectLst/>
              <a:latin typeface="Arial" panose="020B0604020202090204" pitchFamily="34" charset="0"/>
              <a:ea typeface="Times New Roman" panose="02020603050405020304" pitchFamily="18" charset="0"/>
              <a:cs typeface="Arial" panose="020B0604020202090204" pitchFamily="34"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Stronghold</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30945" y="3133534"/>
            <a:ext cx="5565055" cy="590931"/>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DANGEROUS PROGRESSION</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661120" y="1141037"/>
            <a:ext cx="5257459" cy="4575175"/>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Deception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latin typeface="Arial" panose="020B0604020202090204" pitchFamily="34" charset="0"/>
                <a:ea typeface="Times New Roman" panose="02020603050405020304" pitchFamily="18" charset="0"/>
                <a:cs typeface="Arial" panose="020B0604020202090204" pitchFamily="34" charset="0"/>
              </a:rPr>
              <a:t>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Depression</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latin typeface="Arial" panose="020B0604020202090204" pitchFamily="34" charset="0"/>
                <a:ea typeface="Times New Roman" panose="02020603050405020304" pitchFamily="18" charset="0"/>
                <a:cs typeface="Arial" panose="020B0604020202090204" pitchFamily="34" charset="0"/>
              </a:rPr>
              <a:t>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Oppression</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latin typeface="Arial" panose="020B0604020202090204" pitchFamily="34" charset="0"/>
                <a:ea typeface="Times New Roman" panose="02020603050405020304" pitchFamily="18" charset="0"/>
                <a:cs typeface="Arial" panose="020B0604020202090204" pitchFamily="34" charset="0"/>
              </a:rPr>
              <a:t>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Obsession</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latin typeface="Arial" panose="020B0604020202090204" pitchFamily="34" charset="0"/>
                <a:ea typeface="Times New Roman" panose="02020603050405020304" pitchFamily="18" charset="0"/>
                <a:cs typeface="Arial" panose="020B0604020202090204" pitchFamily="34" charset="0"/>
              </a:rPr>
              <a:t>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Occupation (Stronghold)</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30945" y="2884235"/>
            <a:ext cx="5565055" cy="1089529"/>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THE WEAPONS OF OUR WARFARE</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30945" y="2468737"/>
            <a:ext cx="5565055" cy="1920526"/>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2 Corinthians 10:4</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For the weapons of our warfare are not carnal but mighty in God for pulling down strongholds. </a:t>
            </a:r>
            <a:endParaRPr lang="en-US" sz="32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851647" y="3048000"/>
            <a:ext cx="4580965" cy="590931"/>
          </a:xfrm>
          <a:prstGeom prst="rect">
            <a:avLst/>
          </a:prstGeom>
          <a:noFill/>
        </p:spPr>
        <p:txBody>
          <a:bodyPr wrap="square" rtlCol="0">
            <a:spAutoFit/>
          </a:bodyPr>
          <a:lstStyle/>
          <a:p>
            <a:pPr>
              <a:lnSpc>
                <a:spcPct val="90000"/>
              </a:lnSpc>
            </a:pPr>
            <a:r>
              <a:rPr lang="en-US" sz="3600" b="1" dirty="0">
                <a:effectLst/>
                <a:ea typeface="Times New Roman" panose="02020603050405020304" pitchFamily="18" charset="0"/>
                <a:cs typeface="Times New Roman" panose="02020603050405020304" pitchFamily="18" charset="0"/>
              </a:rPr>
              <a:t>REVIEW</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30945" y="2136338"/>
            <a:ext cx="5565055" cy="2582545"/>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OUR WEAPONS</a:t>
            </a:r>
            <a:endParaRPr lang="en-US" sz="3600" b="1"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1. The Spoken Word of God</a:t>
            </a:r>
            <a:endParaRPr lang="en-US" sz="3600" b="1"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2. The Name of Jesus</a:t>
            </a:r>
            <a:endParaRPr lang="en-US" sz="3600" b="1"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3. The Blood of the Lamb</a:t>
            </a:r>
            <a:endParaRPr lang="en-US" sz="3600" b="1"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4. Praise and Worship</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438667" y="3133534"/>
            <a:ext cx="5565055" cy="590931"/>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 THE HELMET OF SALVATION</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30945" y="1360741"/>
            <a:ext cx="5565055" cy="4136517"/>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Ephesians 6:13–17</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13 Therefore take up the whole armor of God, that you may be able to withstand in the evil day, and having done all, to stand.</a:t>
            </a:r>
            <a:endParaRPr lang="en-US" sz="32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14 Stand therefore, having girded your waist with truth, having put on the breastplate of righteousness,</a:t>
            </a:r>
            <a:endParaRPr lang="en-US" sz="32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30945" y="917543"/>
            <a:ext cx="5565055" cy="5022914"/>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Ephesians 6:13–17</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15 and having shod your feet with the preparation of the gospel of peace;</a:t>
            </a:r>
            <a:endParaRPr lang="en-US" sz="32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16 above all, taking the shield of faith with which you will be able to quench all the fiery darts of the wicked one.</a:t>
            </a:r>
            <a:endParaRPr lang="en-US" sz="32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17 And take the helmet of salvation, and the sword of the Spirit, which is the word of God. </a:t>
            </a:r>
            <a:endParaRPr lang="en-US" sz="32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64501" y="2884235"/>
            <a:ext cx="5727242" cy="1089529"/>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The helmet of salvation guards the area of the mind.  </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72890" y="2884235"/>
            <a:ext cx="5727242" cy="1089529"/>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TAKING ACTION IN THE MIND</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30945" y="2025539"/>
            <a:ext cx="5565055" cy="2806922"/>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1 Peter 1:13</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 </a:t>
            </a:r>
            <a:endParaRPr lang="en-US" sz="32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64501" y="3105834"/>
            <a:ext cx="5727242" cy="590931"/>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CARE FOR YOUR MIND</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04119" y="1223435"/>
            <a:ext cx="6147890" cy="4410075"/>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CARE for your mind:</a:t>
            </a:r>
            <a:endParaRPr lang="en-US" sz="3600" b="1" dirty="0">
              <a:effectLst/>
              <a:ea typeface="Times New Roman" panose="02020603050405020304" pitchFamily="18" charset="0"/>
              <a:cs typeface="Times New Roman" panose="02020603050405020304" pitchFamily="18" charset="0"/>
            </a:endParaRPr>
          </a:p>
          <a:p>
            <a:pPr marL="0" marR="0">
              <a:lnSpc>
                <a:spcPct val="5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CAST DOWN </a:t>
            </a:r>
            <a:r>
              <a:rPr lang="en-US" sz="3600" dirty="0">
                <a:effectLst/>
                <a:ea typeface="Times New Roman" panose="02020603050405020304" pitchFamily="18" charset="0"/>
                <a:cs typeface="Times New Roman" panose="02020603050405020304" pitchFamily="18" charset="0"/>
              </a:rPr>
              <a:t>thoughts, arguments, reasonings, imaginations.</a:t>
            </a:r>
            <a:endParaRPr lang="en-US" sz="3600" dirty="0">
              <a:effectLst/>
              <a:ea typeface="Times New Roman" panose="02020603050405020304" pitchFamily="18" charset="0"/>
              <a:cs typeface="Times New Roman" panose="02020603050405020304" pitchFamily="18" charset="0"/>
            </a:endParaRPr>
          </a:p>
          <a:p>
            <a:pPr marL="0" marR="0">
              <a:lnSpc>
                <a:spcPct val="5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ARREST</a:t>
            </a:r>
            <a:r>
              <a:rPr lang="en-US" sz="3600" dirty="0">
                <a:effectLst/>
                <a:ea typeface="Times New Roman" panose="02020603050405020304" pitchFamily="18" charset="0"/>
                <a:cs typeface="Times New Roman" panose="02020603050405020304" pitchFamily="18" charset="0"/>
              </a:rPr>
              <a:t> (take captive, bring into submission) all wrong thoughts.</a:t>
            </a:r>
            <a:endParaRPr lang="en-US" sz="3600" dirty="0">
              <a:effectLst/>
              <a:ea typeface="Times New Roman" panose="02020603050405020304" pitchFamily="18" charset="0"/>
              <a:cs typeface="Times New Roman" panose="02020603050405020304" pitchFamily="18" charset="0"/>
            </a:endParaRPr>
          </a:p>
          <a:p>
            <a:pPr marL="0" marR="0">
              <a:lnSpc>
                <a:spcPct val="5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50449" y="2248325"/>
            <a:ext cx="6147890" cy="2360930"/>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REPLACE</a:t>
            </a:r>
            <a:r>
              <a:rPr lang="en-US" sz="3600" dirty="0">
                <a:effectLst/>
                <a:ea typeface="Times New Roman" panose="02020603050405020304" pitchFamily="18" charset="0"/>
                <a:cs typeface="Times New Roman" panose="02020603050405020304" pitchFamily="18" charset="0"/>
              </a:rPr>
              <a:t> wrong thoughts, ideas, with the Word of God.</a:t>
            </a:r>
            <a:endParaRPr lang="en-US" sz="3600" dirty="0">
              <a:effectLst/>
              <a:ea typeface="Times New Roman" panose="02020603050405020304" pitchFamily="18" charset="0"/>
              <a:cs typeface="Times New Roman" panose="02020603050405020304" pitchFamily="18" charset="0"/>
            </a:endParaRPr>
          </a:p>
          <a:p>
            <a:pPr marL="0" marR="0">
              <a:lnSpc>
                <a:spcPct val="5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EXPEL</a:t>
            </a:r>
            <a:r>
              <a:rPr lang="en-US" sz="3600" dirty="0">
                <a:effectLst/>
                <a:ea typeface="Times New Roman" panose="02020603050405020304" pitchFamily="18" charset="0"/>
                <a:cs typeface="Times New Roman" panose="02020603050405020304" pitchFamily="18" charset="0"/>
              </a:rPr>
              <a:t> demonic spirits and influences.</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94556" y="1803939"/>
            <a:ext cx="5588909" cy="3248025"/>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1 Thessalonians 5:23 (NASB)</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effectLst/>
                <a:ea typeface="Times New Roman" panose="02020603050405020304" pitchFamily="18" charset="0"/>
                <a:cs typeface="Times New Roman" panose="02020603050405020304" pitchFamily="18" charset="0"/>
              </a:rPr>
              <a:t>Now may the God of peace Himself sanctify you entirely; and may your spirit and soul and body be kept complete, without blame at the coming of our Lord Jesus Christ.  </a:t>
            </a:r>
            <a:endParaRPr lang="en-US" sz="32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74675" y="2635250"/>
            <a:ext cx="6094095" cy="1585595"/>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TAKING CONTROL OF OUR MINDS — FIGHTING SATAN’S FIERY DARTS</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44404" y="2634936"/>
            <a:ext cx="5727242" cy="1588127"/>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PROTECTING OUR MINDS AGAINST NEGATIVE WORDS PEOPLE SPEAK</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278130" y="3134360"/>
            <a:ext cx="6490970" cy="589280"/>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PULLING DOWN STRONGHOLDS</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851647" y="3048000"/>
            <a:ext cx="4580965" cy="590931"/>
          </a:xfrm>
          <a:prstGeom prst="rect">
            <a:avLst/>
          </a:prstGeom>
          <a:noFill/>
        </p:spPr>
        <p:txBody>
          <a:bodyPr wrap="square" rtlCol="0">
            <a:spAutoFit/>
          </a:bodyPr>
          <a:lstStyle/>
          <a:p>
            <a:pPr>
              <a:lnSpc>
                <a:spcPct val="90000"/>
              </a:lnSpc>
            </a:pPr>
            <a:r>
              <a:rPr lang="en-US" sz="3600" b="1" dirty="0">
                <a:effectLst/>
                <a:ea typeface="Times New Roman" panose="02020603050405020304" pitchFamily="18" charset="0"/>
                <a:cs typeface="Times New Roman" panose="02020603050405020304" pitchFamily="18" charset="0"/>
              </a:rPr>
              <a:t>REVIEW</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04119" y="1223435"/>
            <a:ext cx="6147890" cy="4410075"/>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CARE for your mind:</a:t>
            </a:r>
            <a:endParaRPr lang="en-US" sz="3600" b="1" dirty="0">
              <a:effectLst/>
              <a:ea typeface="Times New Roman" panose="02020603050405020304" pitchFamily="18" charset="0"/>
              <a:cs typeface="Times New Roman" panose="02020603050405020304" pitchFamily="18" charset="0"/>
            </a:endParaRPr>
          </a:p>
          <a:p>
            <a:pPr marL="0" marR="0">
              <a:lnSpc>
                <a:spcPct val="5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CAST DOWN </a:t>
            </a:r>
            <a:r>
              <a:rPr lang="en-US" sz="3600" dirty="0">
                <a:effectLst/>
                <a:ea typeface="Times New Roman" panose="02020603050405020304" pitchFamily="18" charset="0"/>
                <a:cs typeface="Times New Roman" panose="02020603050405020304" pitchFamily="18" charset="0"/>
              </a:rPr>
              <a:t>thoughts, arguments, reasonings, imaginations.</a:t>
            </a:r>
            <a:endParaRPr lang="en-US" sz="3600" dirty="0">
              <a:effectLst/>
              <a:ea typeface="Times New Roman" panose="02020603050405020304" pitchFamily="18" charset="0"/>
              <a:cs typeface="Times New Roman" panose="02020603050405020304" pitchFamily="18" charset="0"/>
            </a:endParaRPr>
          </a:p>
          <a:p>
            <a:pPr marL="0" marR="0">
              <a:lnSpc>
                <a:spcPct val="5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ARREST</a:t>
            </a:r>
            <a:r>
              <a:rPr lang="en-US" sz="3600" dirty="0">
                <a:effectLst/>
                <a:ea typeface="Times New Roman" panose="02020603050405020304" pitchFamily="18" charset="0"/>
                <a:cs typeface="Times New Roman" panose="02020603050405020304" pitchFamily="18" charset="0"/>
              </a:rPr>
              <a:t> (take captive, bring into submission) all wrong thoughts.</a:t>
            </a:r>
            <a:endParaRPr lang="en-US" sz="3600" dirty="0">
              <a:effectLst/>
              <a:ea typeface="Times New Roman" panose="02020603050405020304" pitchFamily="18" charset="0"/>
              <a:cs typeface="Times New Roman" panose="02020603050405020304" pitchFamily="18" charset="0"/>
            </a:endParaRPr>
          </a:p>
          <a:p>
            <a:pPr marL="0" marR="0">
              <a:lnSpc>
                <a:spcPct val="5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50449" y="2248325"/>
            <a:ext cx="6147890" cy="2360930"/>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REPLACE</a:t>
            </a:r>
            <a:r>
              <a:rPr lang="en-US" sz="3600" dirty="0">
                <a:effectLst/>
                <a:ea typeface="Times New Roman" panose="02020603050405020304" pitchFamily="18" charset="0"/>
                <a:cs typeface="Times New Roman" panose="02020603050405020304" pitchFamily="18" charset="0"/>
              </a:rPr>
              <a:t> wrong thoughts, ideas, with the Word of God.</a:t>
            </a:r>
            <a:endParaRPr lang="en-US" sz="3600" dirty="0">
              <a:effectLst/>
              <a:ea typeface="Times New Roman" panose="02020603050405020304" pitchFamily="18" charset="0"/>
              <a:cs typeface="Times New Roman" panose="02020603050405020304" pitchFamily="18" charset="0"/>
            </a:endParaRPr>
          </a:p>
          <a:p>
            <a:pPr marL="0" marR="0">
              <a:lnSpc>
                <a:spcPct val="5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EXPEL</a:t>
            </a:r>
            <a:r>
              <a:rPr lang="en-US" sz="3600" dirty="0">
                <a:effectLst/>
                <a:ea typeface="Times New Roman" panose="02020603050405020304" pitchFamily="18" charset="0"/>
                <a:cs typeface="Times New Roman" panose="02020603050405020304" pitchFamily="18" charset="0"/>
              </a:rPr>
              <a:t> demonic spirits and influences.</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499110" y="1139190"/>
            <a:ext cx="6325235" cy="4575175"/>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KEPT HOLY AND WHOLE</a:t>
            </a:r>
            <a:endParaRPr lang="en-US" sz="3600" b="1"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The God of peace, Himself, desires to work in me so that my thinking, reasoning, intelligence, emotions, imaginations, and memory can be made holy and kept whole, sound, and in good health.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(Based on 1 Thessalonians 5:23)</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07091" y="1388441"/>
            <a:ext cx="5925515" cy="4076700"/>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SOUND MIND</a:t>
            </a:r>
            <a:endParaRPr lang="en-US" sz="3600" b="1"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The Holy Spirit empowers me with a sound, disciplined and self-controlled mind that has a sound understanding, a sound concentration and a sound memory. </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(Based on 2 Timothy 1:7)</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467995" y="1637665"/>
            <a:ext cx="6814820" cy="3080385"/>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BIBLICAL MEDITATION </a:t>
            </a:r>
            <a:r>
              <a:rPr lang="en-US" sz="3600" dirty="0">
                <a:effectLst/>
                <a:ea typeface="Times New Roman" panose="02020603050405020304" pitchFamily="18" charset="0"/>
                <a:cs typeface="Times New Roman" panose="02020603050405020304" pitchFamily="18" charset="0"/>
              </a:rPr>
              <a:t>involves:</a:t>
            </a:r>
            <a:endParaRPr lang="en-US" sz="3600" dirty="0">
              <a:effectLst/>
              <a:ea typeface="Times New Roman" panose="02020603050405020304" pitchFamily="18" charset="0"/>
              <a:cs typeface="Times New Roman" panose="02020603050405020304" pitchFamily="18" charset="0"/>
            </a:endParaRPr>
          </a:p>
          <a:p>
            <a:pPr marR="0" indent="0">
              <a:lnSpc>
                <a:spcPct val="90000"/>
              </a:lnSpc>
              <a:spcBef>
                <a:spcPts val="0"/>
              </a:spcBef>
              <a:spcAft>
                <a:spcPts val="0"/>
              </a:spcAft>
              <a:buFont typeface="Arial" panose="020B0604020202090204" pitchFamily="34" charset="0"/>
              <a:buNone/>
            </a:pPr>
            <a:r>
              <a:rPr lang="en-US" sz="3600" dirty="0">
                <a:effectLst/>
                <a:ea typeface="Times New Roman" panose="02020603050405020304" pitchFamily="18" charset="0"/>
                <a:cs typeface="Times New Roman" panose="02020603050405020304" pitchFamily="18" charset="0"/>
              </a:rPr>
              <a:t>1. ATTENTION</a:t>
            </a:r>
            <a:endParaRPr lang="en-US" sz="3600" dirty="0">
              <a:effectLst/>
              <a:ea typeface="Times New Roman" panose="02020603050405020304" pitchFamily="18" charset="0"/>
              <a:cs typeface="Times New Roman" panose="02020603050405020304" pitchFamily="18" charset="0"/>
            </a:endParaRPr>
          </a:p>
          <a:p>
            <a:pPr marR="0" indent="0">
              <a:lnSpc>
                <a:spcPct val="90000"/>
              </a:lnSpc>
              <a:spcBef>
                <a:spcPts val="0"/>
              </a:spcBef>
              <a:spcAft>
                <a:spcPts val="0"/>
              </a:spcAft>
              <a:buFont typeface="Arial" panose="020B0604020202090204" pitchFamily="34" charset="0"/>
              <a:buNone/>
            </a:pPr>
            <a:r>
              <a:rPr lang="en-US" sz="3600" dirty="0">
                <a:effectLst/>
                <a:ea typeface="Times New Roman" panose="02020603050405020304" pitchFamily="18" charset="0"/>
                <a:cs typeface="Times New Roman" panose="02020603050405020304" pitchFamily="18" charset="0"/>
              </a:rPr>
              <a:t>2. INCLINATION</a:t>
            </a:r>
            <a:endParaRPr lang="en-US" sz="3600" dirty="0">
              <a:effectLst/>
              <a:ea typeface="Times New Roman" panose="02020603050405020304" pitchFamily="18" charset="0"/>
              <a:cs typeface="Times New Roman" panose="02020603050405020304" pitchFamily="18" charset="0"/>
            </a:endParaRPr>
          </a:p>
          <a:p>
            <a:pPr marR="0" indent="0">
              <a:lnSpc>
                <a:spcPct val="90000"/>
              </a:lnSpc>
              <a:spcBef>
                <a:spcPts val="0"/>
              </a:spcBef>
              <a:spcAft>
                <a:spcPts val="0"/>
              </a:spcAft>
              <a:buFont typeface="Arial" panose="020B0604020202090204" pitchFamily="34" charset="0"/>
              <a:buNone/>
            </a:pPr>
            <a:r>
              <a:rPr lang="en-US" sz="3600" dirty="0">
                <a:effectLst/>
                <a:ea typeface="Times New Roman" panose="02020603050405020304" pitchFamily="18" charset="0"/>
                <a:cs typeface="Times New Roman" panose="02020603050405020304" pitchFamily="18" charset="0"/>
              </a:rPr>
              <a:t>3. VISUALISATION</a:t>
            </a:r>
            <a:endParaRPr lang="en-US" sz="3600" dirty="0">
              <a:effectLst/>
              <a:ea typeface="Times New Roman" panose="02020603050405020304" pitchFamily="18" charset="0"/>
              <a:cs typeface="Times New Roman" panose="02020603050405020304" pitchFamily="18" charset="0"/>
            </a:endParaRPr>
          </a:p>
          <a:p>
            <a:pPr marR="0" indent="0">
              <a:lnSpc>
                <a:spcPct val="90000"/>
              </a:lnSpc>
              <a:spcBef>
                <a:spcPts val="0"/>
              </a:spcBef>
              <a:spcAft>
                <a:spcPts val="0"/>
              </a:spcAft>
              <a:buFont typeface="Arial" panose="020B0604020202090204" pitchFamily="34" charset="0"/>
              <a:buNone/>
            </a:pPr>
            <a:r>
              <a:rPr lang="en-US" sz="3600" dirty="0">
                <a:effectLst/>
                <a:ea typeface="Times New Roman" panose="02020603050405020304" pitchFamily="18" charset="0"/>
                <a:cs typeface="Times New Roman" panose="02020603050405020304" pitchFamily="18" charset="0"/>
              </a:rPr>
              <a:t>4. ASSIMILATION</a:t>
            </a:r>
            <a:endParaRPr lang="en-US" sz="3600" dirty="0">
              <a:effectLst/>
              <a:ea typeface="Times New Roman" panose="02020603050405020304" pitchFamily="18" charset="0"/>
              <a:cs typeface="Times New Roman" panose="02020603050405020304" pitchFamily="18" charset="0"/>
            </a:endParaRPr>
          </a:p>
          <a:p>
            <a:pPr marR="0" indent="0">
              <a:lnSpc>
                <a:spcPct val="90000"/>
              </a:lnSpc>
              <a:spcBef>
                <a:spcPts val="0"/>
              </a:spcBef>
              <a:spcAft>
                <a:spcPts val="0"/>
              </a:spcAft>
              <a:buFont typeface="Arial" panose="020B0604020202090204" pitchFamily="34" charset="0"/>
              <a:buNone/>
            </a:pPr>
            <a:r>
              <a:rPr lang="en-US" sz="3600" dirty="0">
                <a:effectLst/>
                <a:ea typeface="Times New Roman" panose="02020603050405020304" pitchFamily="18" charset="0"/>
                <a:cs typeface="Times New Roman" panose="02020603050405020304" pitchFamily="18" charset="0"/>
              </a:rPr>
              <a:t>5. CONFESSION</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547206" y="2636718"/>
            <a:ext cx="5925515" cy="1585595"/>
          </a:xfrm>
          <a:prstGeom prst="rect">
            <a:avLst/>
          </a:prstGeom>
          <a:noFill/>
        </p:spPr>
        <p:txBody>
          <a:bodyPr wrap="square" rtlCol="0">
            <a:spAutoFit/>
          </a:bodyPr>
          <a:lstStyle/>
          <a:p>
            <a:pPr marL="0" marR="0">
              <a:lnSpc>
                <a:spcPct val="90000"/>
              </a:lnSpc>
              <a:spcBef>
                <a:spcPts val="0"/>
              </a:spcBef>
              <a:spcAft>
                <a:spcPts val="0"/>
              </a:spcAft>
            </a:pPr>
            <a:r>
              <a:rPr lang="en-US" sz="3600" dirty="0">
                <a:effectLst/>
                <a:ea typeface="Times New Roman" panose="02020603050405020304" pitchFamily="18" charset="0"/>
                <a:cs typeface="Times New Roman" panose="02020603050405020304" pitchFamily="18" charset="0"/>
              </a:rPr>
              <a:t>Keep your mind </a:t>
            </a:r>
            <a:r>
              <a:rPr lang="en-US" sz="3600" b="1" dirty="0">
                <a:effectLst/>
                <a:ea typeface="Times New Roman" panose="02020603050405020304" pitchFamily="18" charset="0"/>
                <a:cs typeface="Times New Roman" panose="02020603050405020304" pitchFamily="18" charset="0"/>
              </a:rPr>
              <a:t>SAFE</a:t>
            </a:r>
            <a:r>
              <a:rPr lang="en-US" sz="3600" dirty="0">
                <a:effectLst/>
                <a:ea typeface="Times New Roman" panose="02020603050405020304" pitchFamily="18" charset="0"/>
                <a:cs typeface="Times New Roman" panose="02020603050405020304" pitchFamily="18" charset="0"/>
              </a:rPr>
              <a:t> against temptations, addictions, and deceptions.</a:t>
            </a: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479482" y="642951"/>
            <a:ext cx="5774439" cy="5571490"/>
          </a:xfrm>
          <a:prstGeom prst="rect">
            <a:avLst/>
          </a:prstGeom>
          <a:noFill/>
        </p:spPr>
        <p:txBody>
          <a:bodyPr wrap="square" rtlCol="0">
            <a:spAutoFit/>
          </a:bodyPr>
          <a:lstStyle/>
          <a:p>
            <a:pPr marL="0" marR="0">
              <a:lnSpc>
                <a:spcPct val="90000"/>
              </a:lnSpc>
              <a:spcBef>
                <a:spcPts val="0"/>
              </a:spcBef>
              <a:spcAft>
                <a:spcPts val="0"/>
              </a:spcAft>
            </a:pPr>
            <a:endParaRPr lang="en-US" sz="3600" b="1"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sym typeface="+mn-ea"/>
              </a:rPr>
              <a:t>SPEAK</a:t>
            </a:r>
            <a:r>
              <a:rPr lang="en-US" sz="3600" dirty="0">
                <a:effectLst/>
                <a:ea typeface="Times New Roman" panose="02020603050405020304" pitchFamily="18" charset="0"/>
                <a:cs typeface="Times New Roman" panose="02020603050405020304" pitchFamily="18" charset="0"/>
                <a:sym typeface="+mn-ea"/>
              </a:rPr>
              <a:t> the Word of God.</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endParaRPr lang="en-US" sz="3600" b="1"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ACT</a:t>
            </a:r>
            <a:r>
              <a:rPr lang="en-US" sz="3600" dirty="0">
                <a:effectLst/>
                <a:ea typeface="Times New Roman" panose="02020603050405020304" pitchFamily="18" charset="0"/>
                <a:cs typeface="Times New Roman" panose="02020603050405020304" pitchFamily="18" charset="0"/>
              </a:rPr>
              <a:t> aligned to the Word of God.</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FOCUS</a:t>
            </a:r>
            <a:r>
              <a:rPr lang="en-US" sz="3600" dirty="0">
                <a:effectLst/>
                <a:ea typeface="Times New Roman" panose="02020603050405020304" pitchFamily="18" charset="0"/>
                <a:cs typeface="Times New Roman" panose="02020603050405020304" pitchFamily="18" charset="0"/>
              </a:rPr>
              <a:t> on the Word.</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EXAMINE</a:t>
            </a:r>
            <a:r>
              <a:rPr lang="en-US" sz="3600" dirty="0">
                <a:effectLst/>
                <a:ea typeface="Times New Roman" panose="02020603050405020304" pitchFamily="18" charset="0"/>
                <a:cs typeface="Times New Roman" panose="02020603050405020304" pitchFamily="18" charset="0"/>
              </a:rPr>
              <a:t> ideas considering the Word.</a:t>
            </a:r>
            <a:endParaRPr lang="en-US" sz="3600"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endParaRPr lang="en-US" sz="3600" dirty="0">
              <a:effectLst/>
              <a:ea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650214" y="2385637"/>
            <a:ext cx="5774439" cy="2086725"/>
          </a:xfrm>
          <a:prstGeom prst="rect">
            <a:avLst/>
          </a:prstGeom>
          <a:noFill/>
        </p:spPr>
        <p:txBody>
          <a:bodyPr wrap="square" rtlCol="0">
            <a:spAutoFit/>
          </a:bodyPr>
          <a:lstStyle/>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TODAY:</a:t>
            </a:r>
            <a:endParaRPr lang="en-US" sz="3600" b="1" dirty="0">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effectLst/>
                <a:ea typeface="Times New Roman" panose="02020603050405020304" pitchFamily="18" charset="0"/>
                <a:cs typeface="Times New Roman" panose="02020603050405020304" pitchFamily="18" charset="0"/>
              </a:rPr>
              <a:t>CONTROLLING OUR THOUGHTS AND TRAINING OUR THINKING</a:t>
            </a:r>
            <a:endParaRPr lang="en-US" sz="3600" b="1" dirty="0">
              <a:effectLst/>
              <a:ea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3581</Words>
  <Application>WPS Presentation</Application>
  <PresentationFormat>Widescreen</PresentationFormat>
  <Paragraphs>130</Paragraphs>
  <Slides>35</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35</vt:i4>
      </vt:variant>
    </vt:vector>
  </HeadingPairs>
  <TitlesOfParts>
    <vt:vector size="48" baseType="lpstr">
      <vt:lpstr>Arial</vt:lpstr>
      <vt:lpstr>SimSun</vt:lpstr>
      <vt:lpstr>Wingdings</vt:lpstr>
      <vt:lpstr>Times New Roman</vt:lpstr>
      <vt:lpstr>Arial Bold</vt:lpstr>
      <vt:lpstr>微软雅黑</vt:lpstr>
      <vt:lpstr>汉仪旗黑</vt:lpstr>
      <vt:lpstr>Arial Unicode MS</vt:lpstr>
      <vt:lpstr>Calibri Light</vt:lpstr>
      <vt:lpstr>Helvetica Neue</vt:lpstr>
      <vt:lpstr>Calibri</vt:lpstr>
      <vt:lpstr>宋体-简</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apcgraphicdesigner</cp:lastModifiedBy>
  <cp:revision>45</cp:revision>
  <dcterms:created xsi:type="dcterms:W3CDTF">2022-11-04T08:42:54Z</dcterms:created>
  <dcterms:modified xsi:type="dcterms:W3CDTF">2022-11-04T08:42:54Z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1033-3.2.0.6370</vt:lpwstr>
  </property>
</Properties>
</file>