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9" r:id="rId4"/>
    <p:sldId id="258"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537"/>
    <a:srgbClr val="0C4F23"/>
    <a:srgbClr val="44001E"/>
    <a:srgbClr val="44001B"/>
    <a:srgbClr val="4300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81" d="100"/>
          <a:sy n="81" d="100"/>
        </p:scale>
        <p:origin x="74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7/15/2022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7/15/2022</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7/15/2022</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7/15/2022</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7/15/2022</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7/15/2022</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7/15/2022</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7/15/2022</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7/15/2022</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7/15/2022</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7/15/2022</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7/15/2022</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7/15/2022</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E1AE3D-8B4C-6754-DED5-67879A960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0446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68119" y="1582340"/>
            <a:ext cx="6589765" cy="3693319"/>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Calibri" panose="020F0502020204030204" pitchFamily="34" charset="0"/>
              </a:rPr>
              <a:t>Daniel 6:3 (ERV)</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Daniel proved himself to be a better supervisor than any of the others. He did this by his good character and great ability. The king was so impressed with Daniel that he planned to make him ruler over the whole kingdom.</a:t>
            </a:r>
            <a:endParaRPr lang="en-US" sz="3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04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28790" y="2247138"/>
            <a:ext cx="6589765" cy="2363724"/>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Calibri" panose="020F0502020204030204" pitchFamily="34" charset="0"/>
              </a:rPr>
              <a:t>Ecclesiastes 10:10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If the ax is dull, And one does not sharpen the edge, Then he must use more strength; But wisdom brings success.</a:t>
            </a:r>
            <a:endParaRPr lang="en-US" sz="3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246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607447" y="3105834"/>
            <a:ext cx="7130540" cy="646331"/>
          </a:xfrm>
          <a:prstGeom prst="rect">
            <a:avLst/>
          </a:prstGeom>
          <a:noFill/>
        </p:spPr>
        <p:txBody>
          <a:bodyPr wrap="square" rtlCol="0">
            <a:spAutoFit/>
          </a:bodyPr>
          <a:lstStyle/>
          <a:p>
            <a:pPr marL="0" marR="0">
              <a:spcBef>
                <a:spcPts val="1200"/>
              </a:spcBef>
              <a:spcAft>
                <a:spcPts val="300"/>
              </a:spcAft>
            </a:pPr>
            <a:r>
              <a:rPr lang="en-US" sz="3600" b="1" dirty="0">
                <a:effectLst/>
                <a:latin typeface="Calibri" panose="020F0502020204030204" pitchFamily="34" charset="0"/>
                <a:cs typeface="Calibri" panose="020F0502020204030204" pitchFamily="34" charset="0"/>
              </a:rPr>
              <a:t>WHY IS COMPETENCE IMPORTANT?</a:t>
            </a:r>
          </a:p>
        </p:txBody>
      </p:sp>
    </p:spTree>
    <p:extLst>
      <p:ext uri="{BB962C8B-B14F-4D97-AF65-F5344CB8AC3E}">
        <p14:creationId xmlns:p14="http://schemas.microsoft.com/office/powerpoint/2010/main" val="3726438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676273" y="2634936"/>
            <a:ext cx="7130540" cy="1588127"/>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latin typeface="Calibri" panose="020F0502020204030204" pitchFamily="34" charset="0"/>
                <a:cs typeface="Calibri" panose="020F0502020204030204" pitchFamily="34" charset="0"/>
              </a:rPr>
              <a:t>Capability</a:t>
            </a:r>
          </a:p>
          <a:p>
            <a:pPr marL="0" marR="0">
              <a:lnSpc>
                <a:spcPct val="90000"/>
              </a:lnSpc>
              <a:spcBef>
                <a:spcPts val="0"/>
              </a:spcBef>
              <a:spcAft>
                <a:spcPts val="0"/>
              </a:spcAft>
            </a:pPr>
            <a:r>
              <a:rPr lang="en-US" sz="3600" b="1" dirty="0">
                <a:effectLst/>
                <a:latin typeface="Calibri" panose="020F0502020204030204" pitchFamily="34" charset="0"/>
                <a:cs typeface="Calibri" panose="020F0502020204030204" pitchFamily="34" charset="0"/>
              </a:rPr>
              <a:t>Capacity</a:t>
            </a:r>
          </a:p>
          <a:p>
            <a:pPr marL="0" marR="0">
              <a:lnSpc>
                <a:spcPct val="90000"/>
              </a:lnSpc>
              <a:spcBef>
                <a:spcPts val="0"/>
              </a:spcBef>
              <a:spcAft>
                <a:spcPts val="0"/>
              </a:spcAft>
            </a:pPr>
            <a:r>
              <a:rPr lang="en-US" sz="3600" b="1" dirty="0">
                <a:effectLst/>
                <a:latin typeface="Calibri" panose="020F0502020204030204" pitchFamily="34" charset="0"/>
                <a:cs typeface="Calibri" panose="020F0502020204030204" pitchFamily="34" charset="0"/>
              </a:rPr>
              <a:t>Confidence</a:t>
            </a:r>
          </a:p>
        </p:txBody>
      </p:sp>
    </p:spTree>
    <p:extLst>
      <p:ext uri="{BB962C8B-B14F-4D97-AF65-F5344CB8AC3E}">
        <p14:creationId xmlns:p14="http://schemas.microsoft.com/office/powerpoint/2010/main" val="326237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38622" y="2468737"/>
            <a:ext cx="6589765" cy="1920526"/>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Calibri" panose="020F0502020204030204" pitchFamily="34" charset="0"/>
              </a:rPr>
              <a:t>Proverbs 22:29</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Do you see a man who excels in his work? He will stand before kings; He will not stand before unknown men.</a:t>
            </a:r>
            <a:endParaRPr lang="en-US" sz="3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4154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87783" y="2884235"/>
            <a:ext cx="7130540" cy="1089529"/>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latin typeface="Calibri" panose="020F0502020204030204" pitchFamily="34" charset="0"/>
                <a:cs typeface="Calibri" panose="020F0502020204030204" pitchFamily="34" charset="0"/>
              </a:rPr>
              <a:t>GENERAL COMPETENCIES FOR LEADERSHIP</a:t>
            </a:r>
          </a:p>
        </p:txBody>
      </p:sp>
    </p:spTree>
    <p:extLst>
      <p:ext uri="{BB962C8B-B14F-4D97-AF65-F5344CB8AC3E}">
        <p14:creationId xmlns:p14="http://schemas.microsoft.com/office/powerpoint/2010/main" val="335963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97615" y="3105834"/>
            <a:ext cx="7130540" cy="646331"/>
          </a:xfrm>
          <a:prstGeom prst="rect">
            <a:avLst/>
          </a:prstGeom>
          <a:noFill/>
        </p:spPr>
        <p:txBody>
          <a:bodyPr wrap="square" rtlCol="0">
            <a:spAutoFit/>
          </a:bodyPr>
          <a:lstStyle/>
          <a:p>
            <a:pPr marL="0" marR="0" algn="just">
              <a:spcBef>
                <a:spcPts val="0"/>
              </a:spcBef>
              <a:spcAft>
                <a:spcPts val="0"/>
              </a:spcAft>
            </a:pPr>
            <a:r>
              <a:rPr lang="en-US" sz="3600" b="1" dirty="0">
                <a:effectLst/>
                <a:latin typeface="Calibri" panose="020F0502020204030204" pitchFamily="34" charset="0"/>
                <a:cs typeface="Calibri" panose="020F0502020204030204" pitchFamily="34" charset="0"/>
              </a:rPr>
              <a:t>1. Visionary</a:t>
            </a:r>
          </a:p>
        </p:txBody>
      </p:sp>
    </p:spTree>
    <p:extLst>
      <p:ext uri="{BB962C8B-B14F-4D97-AF65-F5344CB8AC3E}">
        <p14:creationId xmlns:p14="http://schemas.microsoft.com/office/powerpoint/2010/main" val="3552375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38622" y="2468737"/>
            <a:ext cx="6589765" cy="1920526"/>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Calibri" panose="020F0502020204030204" pitchFamily="34" charset="0"/>
              </a:rPr>
              <a:t>Proverbs 29:18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Where there is no revelation, the people cast off restraint; But happy is he who keeps the law. </a:t>
            </a:r>
            <a:endParaRPr lang="en-US" sz="3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810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96496" y="1706302"/>
            <a:ext cx="6683981" cy="4579715"/>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Calibri" panose="020F0502020204030204" pitchFamily="34" charset="0"/>
              </a:rPr>
              <a:t>Matthew 6:22,23</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22 "The lamp of the body is the eye. If therefore your eye is good, your whole body will be full of light. </a:t>
            </a:r>
            <a:endParaRPr lang="en-US" sz="32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23 But if your eye is bad, your whole body will be full of darkness. If therefore the light that is in you is darkness, how great is that darkness! </a:t>
            </a:r>
            <a:endParaRPr lang="en-US" sz="32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latin typeface="Baker Signet BT"/>
                <a:ea typeface="Times New Roman" panose="02020603050405020304" pitchFamily="18" charset="0"/>
                <a:cs typeface="Calibri" panose="020F0502020204030204" pitchFamily="34" charset="0"/>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latin typeface="Baker Signet BT"/>
                <a:ea typeface="Times New Roman" panose="02020603050405020304" pitchFamily="18" charset="0"/>
                <a:cs typeface="Calibri" panose="020F0502020204030204" pitchFamily="34" charset="0"/>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096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97615" y="3105834"/>
            <a:ext cx="7130540" cy="646331"/>
          </a:xfrm>
          <a:prstGeom prst="rect">
            <a:avLst/>
          </a:prstGeom>
          <a:noFill/>
        </p:spPr>
        <p:txBody>
          <a:bodyPr wrap="square" rtlCol="0">
            <a:spAutoFit/>
          </a:bodyPr>
          <a:lstStyle/>
          <a:p>
            <a:pPr marL="0" marR="0" algn="just">
              <a:spcBef>
                <a:spcPts val="0"/>
              </a:spcBef>
              <a:spcAft>
                <a:spcPts val="0"/>
              </a:spcAft>
            </a:pPr>
            <a:r>
              <a:rPr lang="en-US" sz="3600" b="1" dirty="0">
                <a:effectLst/>
                <a:latin typeface="Calibri" panose="020F0502020204030204" pitchFamily="34" charset="0"/>
                <a:ea typeface="Times New Roman" panose="02020603050405020304" pitchFamily="18" charset="0"/>
                <a:cs typeface="Times New Roman" panose="02020603050405020304" pitchFamily="18" charset="0"/>
              </a:rPr>
              <a:t>2. Strategizing</a:t>
            </a:r>
            <a:endParaRPr lang="en-US" sz="3600" b="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6694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895546" y="3105834"/>
            <a:ext cx="6759019" cy="646331"/>
          </a:xfrm>
          <a:prstGeom prst="rect">
            <a:avLst/>
          </a:prstGeom>
          <a:noFill/>
        </p:spPr>
        <p:txBody>
          <a:bodyPr wrap="square" rtlCol="0">
            <a:spAutoFit/>
          </a:bodyPr>
          <a:lstStyle/>
          <a:p>
            <a:r>
              <a:rPr lang="en-US" sz="3600" b="1" dirty="0">
                <a:effectLst/>
                <a:latin typeface="Calibri" panose="020F0502020204030204" pitchFamily="34" charset="0"/>
                <a:ea typeface="Times New Roman" panose="02020603050405020304" pitchFamily="18" charset="0"/>
                <a:cs typeface="Calibri" panose="020F0502020204030204" pitchFamily="34" charset="0"/>
              </a:rPr>
              <a:t>Review</a:t>
            </a:r>
            <a:endParaRPr lang="en-US" sz="3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623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97615" y="3105834"/>
            <a:ext cx="7130540" cy="1089529"/>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latin typeface="Calibri" panose="020F0502020204030204" pitchFamily="34" charset="0"/>
                <a:cs typeface="Calibri" panose="020F0502020204030204" pitchFamily="34" charset="0"/>
              </a:rPr>
              <a:t>Strategy through information and analysis.</a:t>
            </a:r>
          </a:p>
        </p:txBody>
      </p:sp>
    </p:spTree>
    <p:extLst>
      <p:ext uri="{BB962C8B-B14F-4D97-AF65-F5344CB8AC3E}">
        <p14:creationId xmlns:p14="http://schemas.microsoft.com/office/powerpoint/2010/main" val="3453129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97615" y="3105834"/>
            <a:ext cx="7130540" cy="1089529"/>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latin typeface="Calibri" panose="020F0502020204030204" pitchFamily="34" charset="0"/>
                <a:cs typeface="Calibri" panose="020F0502020204030204" pitchFamily="34" charset="0"/>
              </a:rPr>
              <a:t>Strategy through inspiration and revelation. </a:t>
            </a:r>
          </a:p>
        </p:txBody>
      </p:sp>
    </p:spTree>
    <p:extLst>
      <p:ext uri="{BB962C8B-B14F-4D97-AF65-F5344CB8AC3E}">
        <p14:creationId xmlns:p14="http://schemas.microsoft.com/office/powerpoint/2010/main" val="2699723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608071" y="1582340"/>
            <a:ext cx="6683981" cy="3693319"/>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Calibri" panose="020F0502020204030204" pitchFamily="34" charset="0"/>
              </a:rPr>
              <a:t>Ecclesiastes 9:11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I returned and saw under the sun that—The race is not to the swift, Nor the battle to the strong, Nor bread to the wise, Nor riches to men of understanding, Nor favor to men of skill; But time and chance happen to them all.</a:t>
            </a:r>
            <a:endParaRPr lang="en-US" sz="3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1969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97615" y="3105834"/>
            <a:ext cx="7130540" cy="646331"/>
          </a:xfrm>
          <a:prstGeom prst="rect">
            <a:avLst/>
          </a:prstGeom>
          <a:noFill/>
        </p:spPr>
        <p:txBody>
          <a:bodyPr wrap="square" rtlCol="0">
            <a:spAutoFit/>
          </a:bodyPr>
          <a:lstStyle/>
          <a:p>
            <a:pPr marL="0" marR="0" algn="just">
              <a:spcBef>
                <a:spcPts val="0"/>
              </a:spcBef>
              <a:spcAft>
                <a:spcPts val="0"/>
              </a:spcAft>
            </a:pPr>
            <a:r>
              <a:rPr lang="en-US" sz="3600" b="1" dirty="0">
                <a:effectLst/>
                <a:latin typeface="Calibri" panose="020F0502020204030204" pitchFamily="34" charset="0"/>
                <a:cs typeface="Calibri" panose="020F0502020204030204" pitchFamily="34" charset="0"/>
              </a:rPr>
              <a:t>3. Communication</a:t>
            </a:r>
          </a:p>
        </p:txBody>
      </p:sp>
    </p:spTree>
    <p:extLst>
      <p:ext uri="{BB962C8B-B14F-4D97-AF65-F5344CB8AC3E}">
        <p14:creationId xmlns:p14="http://schemas.microsoft.com/office/powerpoint/2010/main" val="2156901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73346" y="2025539"/>
            <a:ext cx="6683981" cy="2806922"/>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Calibri" panose="020F0502020204030204" pitchFamily="34" charset="0"/>
              </a:rPr>
              <a:t>Joel 2:11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The LORD gives voice before His army, For His camp is very great; For strong is the One who executes His word. For the day of the LORD is great and very terrible; Who can endure it? </a:t>
            </a:r>
            <a:endParaRPr lang="en-US" sz="3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8564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96495" y="2291756"/>
            <a:ext cx="6683981" cy="1975926"/>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Calibri" panose="020F0502020204030204" pitchFamily="34" charset="0"/>
              </a:rPr>
              <a:t>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600" dirty="0">
                <a:effectLst/>
                <a:ea typeface="Times New Roman" panose="02020603050405020304" pitchFamily="18" charset="0"/>
                <a:cs typeface="Calibri" panose="020F0502020204030204" pitchFamily="34" charset="0"/>
              </a:rPr>
              <a:t>1 Corinthians 14:8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For if the trumpet makes an uncertain sound, who will prepare for battle? </a:t>
            </a:r>
            <a:endParaRPr lang="en-US" sz="3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207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50197" y="1803939"/>
            <a:ext cx="6683981" cy="3250121"/>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Calibri" panose="020F0502020204030204" pitchFamily="34" charset="0"/>
              </a:rPr>
              <a:t>Nehemiah 2:18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And I told them of the hand of my God which had been good upon me, and also of the king's words that he had spoken to me. So they said, "Let us rise up and build." Then they set their hands to this good work.</a:t>
            </a:r>
            <a:endParaRPr lang="en-US" sz="3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025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97615" y="3105834"/>
            <a:ext cx="7130540" cy="646331"/>
          </a:xfrm>
          <a:prstGeom prst="rect">
            <a:avLst/>
          </a:prstGeom>
          <a:noFill/>
        </p:spPr>
        <p:txBody>
          <a:bodyPr wrap="square" rtlCol="0">
            <a:spAutoFit/>
          </a:bodyPr>
          <a:lstStyle/>
          <a:p>
            <a:pPr marL="0" marR="0" algn="just">
              <a:spcBef>
                <a:spcPts val="0"/>
              </a:spcBef>
              <a:spcAft>
                <a:spcPts val="0"/>
              </a:spcAft>
            </a:pPr>
            <a:r>
              <a:rPr lang="en-US" sz="3600" b="1" dirty="0">
                <a:effectLst/>
                <a:latin typeface="Calibri" panose="020F0502020204030204" pitchFamily="34" charset="0"/>
                <a:ea typeface="Times New Roman" panose="02020603050405020304" pitchFamily="18" charset="0"/>
                <a:cs typeface="Times New Roman" panose="02020603050405020304" pitchFamily="18" charset="0"/>
              </a:rPr>
              <a:t>4. People skills</a:t>
            </a:r>
            <a:endParaRPr lang="en-US" sz="3600" b="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3157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619645" y="2690336"/>
            <a:ext cx="6683981" cy="1477328"/>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Calibri" panose="020F0502020204030204" pitchFamily="34" charset="0"/>
              </a:rPr>
              <a:t>Ecclesiastes 4:9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Two are better than one, Because they have a good reward for their labor. </a:t>
            </a:r>
            <a:endParaRPr lang="en-US" sz="3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081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97615" y="3105834"/>
            <a:ext cx="7130540" cy="646331"/>
          </a:xfrm>
          <a:prstGeom prst="rect">
            <a:avLst/>
          </a:prstGeom>
          <a:noFill/>
        </p:spPr>
        <p:txBody>
          <a:bodyPr wrap="square" rtlCol="0">
            <a:spAutoFit/>
          </a:bodyPr>
          <a:lstStyle/>
          <a:p>
            <a:pPr marL="0" marR="0" algn="just">
              <a:spcBef>
                <a:spcPts val="0"/>
              </a:spcBef>
              <a:spcAft>
                <a:spcPts val="0"/>
              </a:spcAft>
            </a:pPr>
            <a:r>
              <a:rPr lang="en-US" sz="3600" b="1" dirty="0">
                <a:effectLst/>
                <a:latin typeface="Calibri" panose="020F0502020204030204" pitchFamily="34" charset="0"/>
                <a:ea typeface="Times New Roman" panose="02020603050405020304" pitchFamily="18" charset="0"/>
                <a:cs typeface="Times New Roman" panose="02020603050405020304" pitchFamily="18" charset="0"/>
              </a:rPr>
              <a:t>5. Planning</a:t>
            </a:r>
            <a:endParaRPr lang="en-US" sz="3600" b="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478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FDE5C9-EF45-05B6-DC84-A0110A13B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71782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619645" y="2468737"/>
            <a:ext cx="6683981" cy="1920526"/>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Calibri" panose="020F0502020204030204" pitchFamily="34" charset="0"/>
              </a:rPr>
              <a:t>Proverbs 22:3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A prudent man foresees evil and hides himself, But the simple pass on and are punished.</a:t>
            </a:r>
            <a:endParaRPr lang="en-US" sz="3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4681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619645" y="2468737"/>
            <a:ext cx="6683981" cy="1920526"/>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Calibri" panose="020F0502020204030204" pitchFamily="34" charset="0"/>
              </a:rPr>
              <a:t>Proverbs 24:27 (GNB)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Don't build your house and establish a home until your fields are ready, and you are sure that you can earn a living.</a:t>
            </a:r>
            <a:endParaRPr lang="en-US" sz="3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908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97615" y="3105834"/>
            <a:ext cx="7130540" cy="646331"/>
          </a:xfrm>
          <a:prstGeom prst="rect">
            <a:avLst/>
          </a:prstGeom>
          <a:noFill/>
        </p:spPr>
        <p:txBody>
          <a:bodyPr wrap="square" rtlCol="0">
            <a:spAutoFit/>
          </a:bodyPr>
          <a:lstStyle/>
          <a:p>
            <a:pPr marL="0" marR="0" algn="just">
              <a:spcBef>
                <a:spcPts val="0"/>
              </a:spcBef>
              <a:spcAft>
                <a:spcPts val="0"/>
              </a:spcAft>
            </a:pPr>
            <a:r>
              <a:rPr lang="en-US" sz="3600" b="1" dirty="0">
                <a:effectLst/>
                <a:latin typeface="Calibri" panose="020F0502020204030204" pitchFamily="34" charset="0"/>
                <a:ea typeface="Times New Roman" panose="02020603050405020304" pitchFamily="18" charset="0"/>
                <a:cs typeface="Times New Roman" panose="02020603050405020304" pitchFamily="18" charset="0"/>
              </a:rPr>
              <a:t>6. Execution</a:t>
            </a:r>
            <a:endParaRPr lang="en-US" sz="3600" b="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5018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97615" y="3105834"/>
            <a:ext cx="7130540" cy="646331"/>
          </a:xfrm>
          <a:prstGeom prst="rect">
            <a:avLst/>
          </a:prstGeom>
          <a:noFill/>
        </p:spPr>
        <p:txBody>
          <a:bodyPr wrap="square" rtlCol="0">
            <a:spAutoFit/>
          </a:bodyPr>
          <a:lstStyle/>
          <a:p>
            <a:pPr marL="0" marR="0" algn="just">
              <a:spcBef>
                <a:spcPts val="0"/>
              </a:spcBef>
              <a:spcAft>
                <a:spcPts val="0"/>
              </a:spcAft>
            </a:pPr>
            <a:r>
              <a:rPr lang="en-US" sz="3600" b="1" dirty="0">
                <a:latin typeface="Calibri" panose="020F0502020204030204" pitchFamily="34" charset="0"/>
                <a:cs typeface="Calibri" panose="020F0502020204030204" pitchFamily="34" charset="0"/>
              </a:rPr>
              <a:t>7.</a:t>
            </a:r>
            <a:r>
              <a:rPr lang="en-US" sz="3600" b="1" dirty="0">
                <a:effectLst/>
                <a:latin typeface="Calibri" panose="020F0502020204030204" pitchFamily="34" charset="0"/>
                <a:cs typeface="Calibri" panose="020F0502020204030204" pitchFamily="34" charset="0"/>
              </a:rPr>
              <a:t> Learning</a:t>
            </a:r>
          </a:p>
        </p:txBody>
      </p:sp>
    </p:spTree>
    <p:extLst>
      <p:ext uri="{BB962C8B-B14F-4D97-AF65-F5344CB8AC3E}">
        <p14:creationId xmlns:p14="http://schemas.microsoft.com/office/powerpoint/2010/main" val="852246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619645" y="2468737"/>
            <a:ext cx="6683981" cy="1920526"/>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Calibri" panose="020F0502020204030204" pitchFamily="34" charset="0"/>
              </a:rPr>
              <a:t>Proverbs 13:16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Every prudent man acts with knowledge, But a fool lays open his folly.</a:t>
            </a:r>
            <a:endParaRPr lang="en-US" sz="3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7883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619645" y="2468737"/>
            <a:ext cx="6683981" cy="1920526"/>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Calibri" panose="020F0502020204030204" pitchFamily="34" charset="0"/>
              </a:rPr>
              <a:t>Proverbs 18:15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The heart of the prudent acquires knowledge, And the ear of the wise seeks knowledge.</a:t>
            </a:r>
            <a:endParaRPr lang="en-US" sz="3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780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631220" y="2690336"/>
            <a:ext cx="6683981" cy="1477328"/>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Calibri" panose="020F0502020204030204" pitchFamily="34" charset="0"/>
              </a:rPr>
              <a:t>Proverbs 24:5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A wise man is strong, Yes, a man of knowledge increases strength;</a:t>
            </a:r>
            <a:endParaRPr lang="en-US" sz="3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2598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07CC22-3CBA-2AD5-5101-F322655D5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9116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97615" y="2884235"/>
            <a:ext cx="7130540" cy="1089529"/>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latin typeface="Calibri" panose="020F0502020204030204" pitchFamily="34" charset="0"/>
                <a:cs typeface="Calibri" panose="020F0502020204030204" pitchFamily="34" charset="0"/>
              </a:rPr>
              <a:t>DEVELOP COMPETENCIES SPECIFIC TO YOUR AREA OF WORK</a:t>
            </a:r>
          </a:p>
        </p:txBody>
      </p:sp>
    </p:spTree>
    <p:extLst>
      <p:ext uri="{BB962C8B-B14F-4D97-AF65-F5344CB8AC3E}">
        <p14:creationId xmlns:p14="http://schemas.microsoft.com/office/powerpoint/2010/main" val="3792862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84921" y="2247138"/>
            <a:ext cx="6683981" cy="2363724"/>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Calibri" panose="020F0502020204030204" pitchFamily="34" charset="0"/>
              </a:rPr>
              <a:t>Ecclesiastes 9:10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Whatever your hand finds to do, do it with your might; for there is no work or device or knowledge or wisdom in the grave where you are going.</a:t>
            </a:r>
            <a:endParaRPr lang="en-US" sz="3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247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607447" y="3105834"/>
            <a:ext cx="6759019" cy="646331"/>
          </a:xfrm>
          <a:prstGeom prst="rect">
            <a:avLst/>
          </a:prstGeom>
          <a:noFill/>
        </p:spPr>
        <p:txBody>
          <a:bodyPr wrap="square" rtlCol="0">
            <a:spAutoFit/>
          </a:bodyPr>
          <a:lstStyle/>
          <a:p>
            <a:pPr marL="0" marR="0" algn="just">
              <a:spcBef>
                <a:spcPts val="1200"/>
              </a:spcBef>
              <a:spcAft>
                <a:spcPts val="300"/>
              </a:spcAft>
            </a:pPr>
            <a:r>
              <a:rPr lang="en-US" sz="3600" b="1" dirty="0">
                <a:effectLst/>
                <a:latin typeface="Calibri" panose="020F0502020204030204" pitchFamily="34" charset="0"/>
                <a:cs typeface="Calibri" panose="020F0502020204030204" pitchFamily="34" charset="0"/>
              </a:rPr>
              <a:t>LEADERSHIP, A GRACE GIFT</a:t>
            </a:r>
          </a:p>
        </p:txBody>
      </p:sp>
    </p:spTree>
    <p:extLst>
      <p:ext uri="{BB962C8B-B14F-4D97-AF65-F5344CB8AC3E}">
        <p14:creationId xmlns:p14="http://schemas.microsoft.com/office/powerpoint/2010/main" val="2870789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97614" y="1978603"/>
            <a:ext cx="7130540" cy="2900794"/>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latin typeface="Calibri" panose="020F0502020204030204" pitchFamily="34" charset="0"/>
                <a:cs typeface="Calibri" panose="020F0502020204030204" pitchFamily="34" charset="0"/>
              </a:rPr>
              <a:t>DEVELOPING COMPETENCIES</a:t>
            </a:r>
          </a:p>
          <a:p>
            <a:pPr marL="0" marR="0">
              <a:lnSpc>
                <a:spcPct val="50000"/>
              </a:lnSpc>
              <a:spcBef>
                <a:spcPts val="0"/>
              </a:spcBef>
              <a:spcAft>
                <a:spcPts val="0"/>
              </a:spcAft>
            </a:pPr>
            <a:r>
              <a:rPr lang="en-US" sz="3600" dirty="0">
                <a:effectLst/>
                <a:latin typeface="Baker Signet BT"/>
                <a:ea typeface="Times New Roman" panose="02020603050405020304" pitchFamily="18" charset="0"/>
                <a:cs typeface="Calibri" panose="020F0502020204030204" pitchFamily="34" charset="0"/>
              </a:rPr>
              <a:t> </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600" b="1" dirty="0">
                <a:effectLst/>
                <a:latin typeface="Calibri" panose="020F0502020204030204" pitchFamily="34" charset="0"/>
                <a:cs typeface="Calibri" panose="020F0502020204030204" pitchFamily="34" charset="0"/>
              </a:rPr>
              <a:t>1. God Empowers</a:t>
            </a:r>
          </a:p>
          <a:p>
            <a:pPr marL="0" marR="0">
              <a:lnSpc>
                <a:spcPct val="90000"/>
              </a:lnSpc>
              <a:spcBef>
                <a:spcPts val="0"/>
              </a:spcBef>
              <a:spcAft>
                <a:spcPts val="0"/>
              </a:spcAft>
            </a:pPr>
            <a:r>
              <a:rPr lang="en-US" sz="3600" b="1" dirty="0">
                <a:effectLst/>
                <a:latin typeface="Calibri" panose="020F0502020204030204" pitchFamily="34" charset="0"/>
                <a:cs typeface="Calibri" panose="020F0502020204030204" pitchFamily="34" charset="0"/>
              </a:rPr>
              <a:t>2. Learning and Practice</a:t>
            </a:r>
          </a:p>
          <a:p>
            <a:pPr marL="0" marR="0">
              <a:lnSpc>
                <a:spcPct val="90000"/>
              </a:lnSpc>
              <a:spcBef>
                <a:spcPts val="0"/>
              </a:spcBef>
              <a:spcAft>
                <a:spcPts val="0"/>
              </a:spcAft>
            </a:pPr>
            <a:r>
              <a:rPr lang="en-US" sz="3600" b="1" dirty="0">
                <a:effectLst/>
                <a:latin typeface="Calibri" panose="020F0502020204030204" pitchFamily="34" charset="0"/>
                <a:cs typeface="Calibri" panose="020F0502020204030204" pitchFamily="34" charset="0"/>
              </a:rPr>
              <a:t>3. Observation and Mentoring</a:t>
            </a:r>
          </a:p>
          <a:p>
            <a:pPr marL="0" marR="0">
              <a:lnSpc>
                <a:spcPct val="90000"/>
              </a:lnSpc>
              <a:spcBef>
                <a:spcPts val="0"/>
              </a:spcBef>
              <a:spcAft>
                <a:spcPts val="0"/>
              </a:spcAft>
            </a:pPr>
            <a:r>
              <a:rPr lang="en-US" sz="3600" b="1" dirty="0">
                <a:effectLst/>
                <a:latin typeface="Calibri" panose="020F0502020204030204" pitchFamily="34" charset="0"/>
                <a:cs typeface="Calibri" panose="020F0502020204030204" pitchFamily="34" charset="0"/>
              </a:rPr>
              <a:t>4</a:t>
            </a:r>
            <a:r>
              <a:rPr lang="en-US" sz="3600" b="1" dirty="0">
                <a:latin typeface="Calibri" panose="020F0502020204030204" pitchFamily="34" charset="0"/>
                <a:cs typeface="Calibri" panose="020F0502020204030204" pitchFamily="34" charset="0"/>
              </a:rPr>
              <a:t>.</a:t>
            </a:r>
            <a:r>
              <a:rPr lang="en-US" sz="3600" b="1" dirty="0">
                <a:effectLst/>
                <a:latin typeface="Calibri" panose="020F0502020204030204" pitchFamily="34" charset="0"/>
                <a:cs typeface="Calibri" panose="020F0502020204030204" pitchFamily="34" charset="0"/>
              </a:rPr>
              <a:t> Imparting</a:t>
            </a:r>
          </a:p>
        </p:txBody>
      </p:sp>
    </p:spTree>
    <p:extLst>
      <p:ext uri="{BB962C8B-B14F-4D97-AF65-F5344CB8AC3E}">
        <p14:creationId xmlns:p14="http://schemas.microsoft.com/office/powerpoint/2010/main" val="3478625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620764" y="2715961"/>
            <a:ext cx="7130540" cy="1588127"/>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latin typeface="Calibri" panose="020F0502020204030204" pitchFamily="34" charset="0"/>
                <a:ea typeface="Times New Roman" panose="02020603050405020304" pitchFamily="18" charset="0"/>
                <a:cs typeface="Times New Roman" panose="02020603050405020304" pitchFamily="18" charset="0"/>
              </a:rPr>
              <a:t>MAY WE BE COMPETENT LEADERS, WORTHY OF THE ROLES ENTRUSTED TO US</a:t>
            </a:r>
            <a:endParaRPr lang="en-US" sz="3600" b="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491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619646" y="1360741"/>
            <a:ext cx="6683981" cy="4136517"/>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Calibri" panose="020F0502020204030204" pitchFamily="34" charset="0"/>
              </a:rPr>
              <a:t>Psalm 90:16,17 (GNB)</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16 Let us see your miracles again, and let the rising generation see the glorious wonders you’re famous for. </a:t>
            </a:r>
            <a:endParaRPr lang="en-US" sz="32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17 O Lord our God, let your sweet beauty rest upon us and give us favor. Come work with us, and then our works will endure, and give us success in all we do. </a:t>
            </a:r>
            <a:endParaRPr lang="en-US" sz="3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717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45FB29-A6C5-36DA-9138-B038D2476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78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607447" y="3105834"/>
            <a:ext cx="6759019" cy="646331"/>
          </a:xfrm>
          <a:prstGeom prst="rect">
            <a:avLst/>
          </a:prstGeom>
          <a:noFill/>
        </p:spPr>
        <p:txBody>
          <a:bodyPr wrap="square" rtlCol="0">
            <a:spAutoFit/>
          </a:bodyPr>
          <a:lstStyle/>
          <a:p>
            <a:pPr marL="0" marR="0" algn="just">
              <a:spcBef>
                <a:spcPts val="0"/>
              </a:spcBef>
              <a:spcAft>
                <a:spcPts val="0"/>
              </a:spcAft>
            </a:pPr>
            <a:r>
              <a:rPr lang="en-IN" sz="3600" b="1" dirty="0">
                <a:effectLst/>
                <a:latin typeface="Calibri" panose="020F0502020204030204" pitchFamily="34" charset="0"/>
                <a:ea typeface="Times New Roman" panose="02020603050405020304" pitchFamily="18" charset="0"/>
                <a:cs typeface="Calibri" panose="020F0502020204030204" pitchFamily="34" charset="0"/>
              </a:rPr>
              <a:t>COMPETENCE</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86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607447" y="3105834"/>
            <a:ext cx="6759019" cy="646331"/>
          </a:xfrm>
          <a:prstGeom prst="rect">
            <a:avLst/>
          </a:prstGeom>
          <a:noFill/>
        </p:spPr>
        <p:txBody>
          <a:bodyPr wrap="square" rtlCol="0">
            <a:spAutoFit/>
          </a:bodyPr>
          <a:lstStyle/>
          <a:p>
            <a:pPr marL="0" marR="0" algn="just">
              <a:spcBef>
                <a:spcPts val="1200"/>
              </a:spcBef>
              <a:spcAft>
                <a:spcPts val="300"/>
              </a:spcAft>
            </a:pPr>
            <a:r>
              <a:rPr lang="en-US" sz="3600" b="1" dirty="0">
                <a:effectLst/>
                <a:latin typeface="Calibri" panose="020F0502020204030204" pitchFamily="34" charset="0"/>
                <a:cs typeface="Calibri" panose="020F0502020204030204" pitchFamily="34" charset="0"/>
              </a:rPr>
              <a:t>LEADERSHIP REQUIRES SKILL</a:t>
            </a:r>
          </a:p>
        </p:txBody>
      </p:sp>
    </p:spTree>
    <p:extLst>
      <p:ext uri="{BB962C8B-B14F-4D97-AF65-F5344CB8AC3E}">
        <p14:creationId xmlns:p14="http://schemas.microsoft.com/office/powerpoint/2010/main" val="2846658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587783" y="1360741"/>
            <a:ext cx="6589765" cy="4136517"/>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Calibri" panose="020F0502020204030204" pitchFamily="34" charset="0"/>
              </a:rPr>
              <a:t>Psalm 78:70-72 (GNB)</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70 He chose his servant David; he took him from the pastures, </a:t>
            </a:r>
            <a:endParaRPr lang="en-US" sz="32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71 where he looked after his flocks, and he made him king of Israel, the shepherd of the people of God. </a:t>
            </a:r>
            <a:endParaRPr lang="en-US" sz="32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Calibri" panose="020F0502020204030204" pitchFamily="34" charset="0"/>
              </a:rPr>
              <a:t>72 David took care of them with unselfish devotion and </a:t>
            </a:r>
            <a:r>
              <a:rPr lang="en-US" sz="3200" b="1" dirty="0">
                <a:effectLst/>
                <a:highlight>
                  <a:srgbClr val="FFFF00"/>
                </a:highlight>
                <a:ea typeface="Times New Roman" panose="02020603050405020304" pitchFamily="18" charset="0"/>
                <a:cs typeface="Calibri" panose="020F0502020204030204" pitchFamily="34" charset="0"/>
              </a:rPr>
              <a:t>led them with skill.</a:t>
            </a:r>
            <a:r>
              <a:rPr lang="en-US" sz="3200" b="1" dirty="0">
                <a:effectLst/>
                <a:ea typeface="Times New Roman" panose="02020603050405020304" pitchFamily="18" charset="0"/>
                <a:cs typeface="Calibri" panose="020F0502020204030204" pitchFamily="34" charset="0"/>
              </a:rPr>
              <a:t> </a:t>
            </a:r>
            <a:endParaRPr lang="en-US" sz="3200" b="1"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6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8E38-1048-2F42-9F9B-716F3931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DAA0C7-F9AA-E677-3E21-75E009D7B58D}"/>
              </a:ext>
            </a:extLst>
          </p:cNvPr>
          <p:cNvSpPr txBox="1"/>
          <p:nvPr/>
        </p:nvSpPr>
        <p:spPr>
          <a:xfrm>
            <a:off x="627112" y="1943978"/>
            <a:ext cx="6759019" cy="2970044"/>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latin typeface="Calibri" panose="020F0502020204030204" pitchFamily="34" charset="0"/>
                <a:cs typeface="Calibri" panose="020F0502020204030204" pitchFamily="34" charset="0"/>
              </a:rPr>
              <a:t>COMPETENCE DEFINED</a:t>
            </a:r>
          </a:p>
          <a:p>
            <a:pPr>
              <a:lnSpc>
                <a:spcPct val="90000"/>
              </a:lnSpc>
              <a:spcBef>
                <a:spcPts val="1200"/>
              </a:spcBef>
              <a:spcAft>
                <a:spcPts val="300"/>
              </a:spcAft>
            </a:pPr>
            <a:r>
              <a:rPr lang="en-US" sz="3600" dirty="0">
                <a:effectLst/>
                <a:ea typeface="Times New Roman" panose="02020603050405020304" pitchFamily="18" charset="0"/>
                <a:cs typeface="Calibri" panose="020F0502020204030204" pitchFamily="34" charset="0"/>
              </a:rPr>
              <a:t>A specific combination of knowledge, skills, abilities, and experience that a leader possesses.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1200"/>
              </a:spcBef>
              <a:spcAft>
                <a:spcPts val="300"/>
              </a:spcAft>
            </a:pPr>
            <a:endParaRPr lang="en-US" sz="3600" b="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3138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1036</TotalTime>
  <Words>758</Words>
  <Application>Microsoft Office PowerPoint</Application>
  <PresentationFormat>Widescreen</PresentationFormat>
  <Paragraphs>71</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Baker Signet BT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Graphic Designer</cp:lastModifiedBy>
  <cp:revision>302</cp:revision>
  <dcterms:created xsi:type="dcterms:W3CDTF">2022-04-28T10:27:37Z</dcterms:created>
  <dcterms:modified xsi:type="dcterms:W3CDTF">2022-07-15T13:43:50Z</dcterms:modified>
</cp:coreProperties>
</file>