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59" r:id="rId5"/>
    <p:sldId id="272"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60" r:id="rId20"/>
    <p:sldId id="287" r:id="rId21"/>
    <p:sldId id="288" r:id="rId22"/>
    <p:sldId id="295" r:id="rId23"/>
    <p:sldId id="289" r:id="rId24"/>
    <p:sldId id="296" r:id="rId25"/>
    <p:sldId id="290" r:id="rId26"/>
    <p:sldId id="297" r:id="rId27"/>
    <p:sldId id="291" r:id="rId28"/>
    <p:sldId id="298" r:id="rId29"/>
    <p:sldId id="292" r:id="rId30"/>
    <p:sldId id="293" r:id="rId31"/>
    <p:sldId id="294" r:id="rId32"/>
    <p:sldId id="299" r:id="rId33"/>
    <p:sldId id="300" r:id="rId34"/>
    <p:sldId id="301" r:id="rId35"/>
    <p:sldId id="302" r:id="rId36"/>
    <p:sldId id="303" r:id="rId37"/>
    <p:sldId id="304" r:id="rId38"/>
    <p:sldId id="305" r:id="rId39"/>
    <p:sldId id="306" r:id="rId40"/>
    <p:sldId id="307"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001E"/>
    <a:srgbClr val="44001B"/>
    <a:srgbClr val="43001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4" autoAdjust="0"/>
    <p:restoredTop sz="94660"/>
  </p:normalViewPr>
  <p:slideViewPr>
    <p:cSldViewPr snapToGrid="0">
      <p:cViewPr varScale="1">
        <p:scale>
          <a:sx n="81" d="100"/>
          <a:sy n="81" d="100"/>
        </p:scale>
        <p:origin x="74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FF713-628E-464B-8E51-5C16ACE0F2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B7743EF-3C0E-4DDE-BB0D-18303CED46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D59809-8A02-4984-9F86-8070ABF2F6A6}"/>
              </a:ext>
            </a:extLst>
          </p:cNvPr>
          <p:cNvSpPr>
            <a:spLocks noGrp="1"/>
          </p:cNvSpPr>
          <p:nvPr>
            <p:ph type="dt" sz="half" idx="10"/>
          </p:nvPr>
        </p:nvSpPr>
        <p:spPr/>
        <p:txBody>
          <a:bodyPr/>
          <a:lstStyle/>
          <a:p>
            <a:fld id="{6A37264C-6AD2-4681-A800-FAD0AF653D81}" type="datetimeFigureOut">
              <a:rPr lang="en-US" smtClean="0"/>
              <a:t>5/6/2022</a:t>
            </a:fld>
            <a:endParaRPr lang="en-US"/>
          </a:p>
        </p:txBody>
      </p:sp>
      <p:sp>
        <p:nvSpPr>
          <p:cNvPr id="5" name="Footer Placeholder 4">
            <a:extLst>
              <a:ext uri="{FF2B5EF4-FFF2-40B4-BE49-F238E27FC236}">
                <a16:creationId xmlns:a16="http://schemas.microsoft.com/office/drawing/2014/main" id="{AB628DE8-2DE2-45EC-AD94-878E3A9163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8C3B14-A904-42B3-97C6-91660F2D46F5}"/>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313646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FB3C0-F47E-4516-9192-04B604CCAE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A29A56-2514-4D1B-934D-FB3D49B5CC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739ECF-4486-4062-880E-60CC94E33E77}"/>
              </a:ext>
            </a:extLst>
          </p:cNvPr>
          <p:cNvSpPr>
            <a:spLocks noGrp="1"/>
          </p:cNvSpPr>
          <p:nvPr>
            <p:ph type="dt" sz="half" idx="10"/>
          </p:nvPr>
        </p:nvSpPr>
        <p:spPr/>
        <p:txBody>
          <a:bodyPr/>
          <a:lstStyle/>
          <a:p>
            <a:fld id="{6A37264C-6AD2-4681-A800-FAD0AF653D81}" type="datetimeFigureOut">
              <a:rPr lang="en-US" smtClean="0"/>
              <a:t>5/6/2022</a:t>
            </a:fld>
            <a:endParaRPr lang="en-US"/>
          </a:p>
        </p:txBody>
      </p:sp>
      <p:sp>
        <p:nvSpPr>
          <p:cNvPr id="5" name="Footer Placeholder 4">
            <a:extLst>
              <a:ext uri="{FF2B5EF4-FFF2-40B4-BE49-F238E27FC236}">
                <a16:creationId xmlns:a16="http://schemas.microsoft.com/office/drawing/2014/main" id="{8E3515B4-9943-4A5B-AF0D-2957724513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928076-29F0-423D-B145-9B85D7B3508D}"/>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2926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EFE417-7C0C-4092-BE71-C8F1AEC4BB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DCFEE1-A434-4935-9F7A-2DFEB0AF6C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0488BA-3A77-43B4-A3C7-515F58EA7F91}"/>
              </a:ext>
            </a:extLst>
          </p:cNvPr>
          <p:cNvSpPr>
            <a:spLocks noGrp="1"/>
          </p:cNvSpPr>
          <p:nvPr>
            <p:ph type="dt" sz="half" idx="10"/>
          </p:nvPr>
        </p:nvSpPr>
        <p:spPr/>
        <p:txBody>
          <a:bodyPr/>
          <a:lstStyle/>
          <a:p>
            <a:fld id="{6A37264C-6AD2-4681-A800-FAD0AF653D81}" type="datetimeFigureOut">
              <a:rPr lang="en-US" smtClean="0"/>
              <a:t>5/6/2022</a:t>
            </a:fld>
            <a:endParaRPr lang="en-US"/>
          </a:p>
        </p:txBody>
      </p:sp>
      <p:sp>
        <p:nvSpPr>
          <p:cNvPr id="5" name="Footer Placeholder 4">
            <a:extLst>
              <a:ext uri="{FF2B5EF4-FFF2-40B4-BE49-F238E27FC236}">
                <a16:creationId xmlns:a16="http://schemas.microsoft.com/office/drawing/2014/main" id="{19D8E1CF-B958-4466-B9AE-D3535782A5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C0F948-441F-469E-BE1D-1DE7B0F998A8}"/>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855474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4AEDD-EAB1-45CF-96DB-68A36015E8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B2491E-CC08-43BF-A945-15D3E1E1FC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958F51-0A55-4B74-9652-9FE2B54B935E}"/>
              </a:ext>
            </a:extLst>
          </p:cNvPr>
          <p:cNvSpPr>
            <a:spLocks noGrp="1"/>
          </p:cNvSpPr>
          <p:nvPr>
            <p:ph type="dt" sz="half" idx="10"/>
          </p:nvPr>
        </p:nvSpPr>
        <p:spPr/>
        <p:txBody>
          <a:bodyPr/>
          <a:lstStyle/>
          <a:p>
            <a:fld id="{6A37264C-6AD2-4681-A800-FAD0AF653D81}" type="datetimeFigureOut">
              <a:rPr lang="en-US" smtClean="0"/>
              <a:t>5/6/2022</a:t>
            </a:fld>
            <a:endParaRPr lang="en-US"/>
          </a:p>
        </p:txBody>
      </p:sp>
      <p:sp>
        <p:nvSpPr>
          <p:cNvPr id="5" name="Footer Placeholder 4">
            <a:extLst>
              <a:ext uri="{FF2B5EF4-FFF2-40B4-BE49-F238E27FC236}">
                <a16:creationId xmlns:a16="http://schemas.microsoft.com/office/drawing/2014/main" id="{B6807C44-3516-41E6-9077-8F0386C619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BC07C1-36FF-4274-A1F8-D88934EB10C2}"/>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940955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1F316-5B1A-443D-9365-C36C8179D2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7A13C4-3DF3-4525-86C4-47477E4EA0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2C1CFB-3B86-487E-A228-5ABF5E691A2F}"/>
              </a:ext>
            </a:extLst>
          </p:cNvPr>
          <p:cNvSpPr>
            <a:spLocks noGrp="1"/>
          </p:cNvSpPr>
          <p:nvPr>
            <p:ph type="dt" sz="half" idx="10"/>
          </p:nvPr>
        </p:nvSpPr>
        <p:spPr/>
        <p:txBody>
          <a:bodyPr/>
          <a:lstStyle/>
          <a:p>
            <a:fld id="{6A37264C-6AD2-4681-A800-FAD0AF653D81}" type="datetimeFigureOut">
              <a:rPr lang="en-US" smtClean="0"/>
              <a:t>5/6/2022</a:t>
            </a:fld>
            <a:endParaRPr lang="en-US"/>
          </a:p>
        </p:txBody>
      </p:sp>
      <p:sp>
        <p:nvSpPr>
          <p:cNvPr id="5" name="Footer Placeholder 4">
            <a:extLst>
              <a:ext uri="{FF2B5EF4-FFF2-40B4-BE49-F238E27FC236}">
                <a16:creationId xmlns:a16="http://schemas.microsoft.com/office/drawing/2014/main" id="{5367B9A7-55A8-4706-908C-ECAED49C25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B88BA2-4366-4B9C-BD25-EA392372BF1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460860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D9697-31BF-44CE-A6F5-1D3C9254AA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15A96C-0E9B-4308-807B-B978C56969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6A10E7-69CB-4AC4-8D62-160D788E86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3AE455A-282E-4D38-BC11-CBF3FD1BB4F2}"/>
              </a:ext>
            </a:extLst>
          </p:cNvPr>
          <p:cNvSpPr>
            <a:spLocks noGrp="1"/>
          </p:cNvSpPr>
          <p:nvPr>
            <p:ph type="dt" sz="half" idx="10"/>
          </p:nvPr>
        </p:nvSpPr>
        <p:spPr/>
        <p:txBody>
          <a:bodyPr/>
          <a:lstStyle/>
          <a:p>
            <a:fld id="{6A37264C-6AD2-4681-A800-FAD0AF653D81}" type="datetimeFigureOut">
              <a:rPr lang="en-US" smtClean="0"/>
              <a:t>5/6/2022</a:t>
            </a:fld>
            <a:endParaRPr lang="en-US"/>
          </a:p>
        </p:txBody>
      </p:sp>
      <p:sp>
        <p:nvSpPr>
          <p:cNvPr id="6" name="Footer Placeholder 5">
            <a:extLst>
              <a:ext uri="{FF2B5EF4-FFF2-40B4-BE49-F238E27FC236}">
                <a16:creationId xmlns:a16="http://schemas.microsoft.com/office/drawing/2014/main" id="{CD0CAFCE-598B-4A81-956C-7C78A3A360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75314E-F4EE-40F4-A749-C2853051332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628962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0DF20-2C2F-483A-BC1C-4FC1F02787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08E327-39D7-4611-9B7E-9B7B4981C6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B5B367-1539-48A3-B668-3F21AC25B6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3DEA46-3E29-41B9-BF8A-0D1A4959F9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11D7CF-57B2-4CF4-ABD2-87D07F8A5A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F5E7B8-19DD-4A55-81A9-2D56B2405BE5}"/>
              </a:ext>
            </a:extLst>
          </p:cNvPr>
          <p:cNvSpPr>
            <a:spLocks noGrp="1"/>
          </p:cNvSpPr>
          <p:nvPr>
            <p:ph type="dt" sz="half" idx="10"/>
          </p:nvPr>
        </p:nvSpPr>
        <p:spPr/>
        <p:txBody>
          <a:bodyPr/>
          <a:lstStyle/>
          <a:p>
            <a:fld id="{6A37264C-6AD2-4681-A800-FAD0AF653D81}" type="datetimeFigureOut">
              <a:rPr lang="en-US" smtClean="0"/>
              <a:t>5/6/2022</a:t>
            </a:fld>
            <a:endParaRPr lang="en-US"/>
          </a:p>
        </p:txBody>
      </p:sp>
      <p:sp>
        <p:nvSpPr>
          <p:cNvPr id="8" name="Footer Placeholder 7">
            <a:extLst>
              <a:ext uri="{FF2B5EF4-FFF2-40B4-BE49-F238E27FC236}">
                <a16:creationId xmlns:a16="http://schemas.microsoft.com/office/drawing/2014/main" id="{DA355A37-1CC0-49DA-B8AF-7BB15E317B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DA2146-EAA2-4A85-BD52-8C9694C28121}"/>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1865089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27871-DDCE-4969-8C87-FCF64B2709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A65F71-CC1C-4531-B2A4-5566F8C71027}"/>
              </a:ext>
            </a:extLst>
          </p:cNvPr>
          <p:cNvSpPr>
            <a:spLocks noGrp="1"/>
          </p:cNvSpPr>
          <p:nvPr>
            <p:ph type="dt" sz="half" idx="10"/>
          </p:nvPr>
        </p:nvSpPr>
        <p:spPr/>
        <p:txBody>
          <a:bodyPr/>
          <a:lstStyle/>
          <a:p>
            <a:fld id="{6A37264C-6AD2-4681-A800-FAD0AF653D81}" type="datetimeFigureOut">
              <a:rPr lang="en-US" smtClean="0"/>
              <a:t>5/6/2022</a:t>
            </a:fld>
            <a:endParaRPr lang="en-US"/>
          </a:p>
        </p:txBody>
      </p:sp>
      <p:sp>
        <p:nvSpPr>
          <p:cNvPr id="4" name="Footer Placeholder 3">
            <a:extLst>
              <a:ext uri="{FF2B5EF4-FFF2-40B4-BE49-F238E27FC236}">
                <a16:creationId xmlns:a16="http://schemas.microsoft.com/office/drawing/2014/main" id="{51ACBA1D-D766-4510-B7A9-B7789B5CBC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00E832-F209-4EB4-92C2-27854BDB45C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742147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AA2583-F1C2-49EF-9EA3-1358454C87CB}"/>
              </a:ext>
            </a:extLst>
          </p:cNvPr>
          <p:cNvSpPr>
            <a:spLocks noGrp="1"/>
          </p:cNvSpPr>
          <p:nvPr>
            <p:ph type="dt" sz="half" idx="10"/>
          </p:nvPr>
        </p:nvSpPr>
        <p:spPr/>
        <p:txBody>
          <a:bodyPr/>
          <a:lstStyle/>
          <a:p>
            <a:fld id="{6A37264C-6AD2-4681-A800-FAD0AF653D81}" type="datetimeFigureOut">
              <a:rPr lang="en-US" smtClean="0"/>
              <a:t>5/6/2022</a:t>
            </a:fld>
            <a:endParaRPr lang="en-US"/>
          </a:p>
        </p:txBody>
      </p:sp>
      <p:sp>
        <p:nvSpPr>
          <p:cNvPr id="3" name="Footer Placeholder 2">
            <a:extLst>
              <a:ext uri="{FF2B5EF4-FFF2-40B4-BE49-F238E27FC236}">
                <a16:creationId xmlns:a16="http://schemas.microsoft.com/office/drawing/2014/main" id="{95CA3847-906B-446D-B0E0-34239134B3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B72FFC2-FA1D-4FE2-8A0D-E43BB3C5F2AA}"/>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4196667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721ED-A3BD-43E1-B701-187BAFB532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67DD20B-741D-474E-8130-5403C47A16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33B465-D714-4237-9DBF-06C501B28E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266BB8-EF69-4CB9-87D8-3BE65741B5FE}"/>
              </a:ext>
            </a:extLst>
          </p:cNvPr>
          <p:cNvSpPr>
            <a:spLocks noGrp="1"/>
          </p:cNvSpPr>
          <p:nvPr>
            <p:ph type="dt" sz="half" idx="10"/>
          </p:nvPr>
        </p:nvSpPr>
        <p:spPr/>
        <p:txBody>
          <a:bodyPr/>
          <a:lstStyle/>
          <a:p>
            <a:fld id="{6A37264C-6AD2-4681-A800-FAD0AF653D81}" type="datetimeFigureOut">
              <a:rPr lang="en-US" smtClean="0"/>
              <a:t>5/6/2022</a:t>
            </a:fld>
            <a:endParaRPr lang="en-US"/>
          </a:p>
        </p:txBody>
      </p:sp>
      <p:sp>
        <p:nvSpPr>
          <p:cNvPr id="6" name="Footer Placeholder 5">
            <a:extLst>
              <a:ext uri="{FF2B5EF4-FFF2-40B4-BE49-F238E27FC236}">
                <a16:creationId xmlns:a16="http://schemas.microsoft.com/office/drawing/2014/main" id="{A0FC8D68-DDEC-44F8-B31B-8A4478D013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2F3822-FB29-434B-B198-FE4B120FEBD2}"/>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98478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8D79E-C070-42CC-805C-993C169770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905739-6D5A-4777-B58D-5E87F70901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1CD3B37-8532-4AFF-8C8B-6E971258F5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003B4-95E5-4CFA-B039-74F20540769D}"/>
              </a:ext>
            </a:extLst>
          </p:cNvPr>
          <p:cNvSpPr>
            <a:spLocks noGrp="1"/>
          </p:cNvSpPr>
          <p:nvPr>
            <p:ph type="dt" sz="half" idx="10"/>
          </p:nvPr>
        </p:nvSpPr>
        <p:spPr/>
        <p:txBody>
          <a:bodyPr/>
          <a:lstStyle/>
          <a:p>
            <a:fld id="{6A37264C-6AD2-4681-A800-FAD0AF653D81}" type="datetimeFigureOut">
              <a:rPr lang="en-US" smtClean="0"/>
              <a:t>5/6/2022</a:t>
            </a:fld>
            <a:endParaRPr lang="en-US"/>
          </a:p>
        </p:txBody>
      </p:sp>
      <p:sp>
        <p:nvSpPr>
          <p:cNvPr id="6" name="Footer Placeholder 5">
            <a:extLst>
              <a:ext uri="{FF2B5EF4-FFF2-40B4-BE49-F238E27FC236}">
                <a16:creationId xmlns:a16="http://schemas.microsoft.com/office/drawing/2014/main" id="{C574BB70-F8A1-41E1-9CAA-EC62D3733F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57529D-55F2-435B-9302-D9A1AA11861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398070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10197D-BAB4-4F7A-B28D-C0FA273966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708EE8-7BC3-48D4-A38B-AB5FE3FAA7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F1FB71-4AE5-4112-AEA3-3EC8D3B3C6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37264C-6AD2-4681-A800-FAD0AF653D81}" type="datetimeFigureOut">
              <a:rPr lang="en-US" smtClean="0"/>
              <a:t>5/6/2022</a:t>
            </a:fld>
            <a:endParaRPr lang="en-US"/>
          </a:p>
        </p:txBody>
      </p:sp>
      <p:sp>
        <p:nvSpPr>
          <p:cNvPr id="5" name="Footer Placeholder 4">
            <a:extLst>
              <a:ext uri="{FF2B5EF4-FFF2-40B4-BE49-F238E27FC236}">
                <a16:creationId xmlns:a16="http://schemas.microsoft.com/office/drawing/2014/main" id="{54F8847C-6665-4002-9A55-08E243D8AE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7B88D4-A969-4584-A720-A32A42E1B7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7EA3CC-00B6-48EA-A66C-025103EA665C}" type="slidenum">
              <a:rPr lang="en-US" smtClean="0"/>
              <a:t>‹#›</a:t>
            </a:fld>
            <a:endParaRPr lang="en-US"/>
          </a:p>
        </p:txBody>
      </p:sp>
    </p:spTree>
    <p:extLst>
      <p:ext uri="{BB962C8B-B14F-4D97-AF65-F5344CB8AC3E}">
        <p14:creationId xmlns:p14="http://schemas.microsoft.com/office/powerpoint/2010/main" val="2948280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77AB1C8-4E60-D568-5173-3432D6D9D9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574272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A2C367-6E1F-CA7B-D0AA-A7C6DBD7C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03EC79FD-EA6C-207C-3E5C-C7EA4908F836}"/>
              </a:ext>
            </a:extLst>
          </p:cNvPr>
          <p:cNvSpPr txBox="1"/>
          <p:nvPr/>
        </p:nvSpPr>
        <p:spPr>
          <a:xfrm>
            <a:off x="860920" y="3105834"/>
            <a:ext cx="5541582" cy="646331"/>
          </a:xfrm>
          <a:prstGeom prst="rect">
            <a:avLst/>
          </a:prstGeom>
          <a:noFill/>
        </p:spPr>
        <p:txBody>
          <a:bodyPr wrap="none" rtlCol="0">
            <a:spAutoFit/>
          </a:bodyPr>
          <a:lstStyle/>
          <a:p>
            <a:pPr marL="0" marR="0">
              <a:spcBef>
                <a:spcPts val="0"/>
              </a:spcBef>
              <a:spcAft>
                <a:spcPts val="0"/>
              </a:spcAft>
            </a:pPr>
            <a:r>
              <a:rPr lang="en-IN" sz="3600" b="1" dirty="0">
                <a:solidFill>
                  <a:schemeClr val="bg1"/>
                </a:solidFill>
                <a:effectLst/>
                <a:ea typeface="Times New Roman" panose="02020603050405020304" pitchFamily="18" charset="0"/>
                <a:cs typeface="Times New Roman" panose="02020603050405020304" pitchFamily="18" charset="0"/>
              </a:rPr>
              <a:t>A. THE UNITY OF THE FAITH </a:t>
            </a:r>
            <a:endParaRPr lang="en-US" sz="3600" b="1"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8385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A2C367-6E1F-CA7B-D0AA-A7C6DBD7C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03EC79FD-EA6C-207C-3E5C-C7EA4908F836}"/>
              </a:ext>
            </a:extLst>
          </p:cNvPr>
          <p:cNvSpPr txBox="1"/>
          <p:nvPr/>
        </p:nvSpPr>
        <p:spPr>
          <a:xfrm>
            <a:off x="878928" y="3105834"/>
            <a:ext cx="6515694" cy="646331"/>
          </a:xfrm>
          <a:prstGeom prst="rect">
            <a:avLst/>
          </a:prstGeom>
          <a:noFill/>
        </p:spPr>
        <p:txBody>
          <a:bodyPr wrap="none" rtlCol="0">
            <a:spAutoFit/>
          </a:bodyPr>
          <a:lstStyle/>
          <a:p>
            <a:pPr marL="0" marR="0" algn="just">
              <a:spcBef>
                <a:spcPts val="0"/>
              </a:spcBef>
              <a:spcAft>
                <a:spcPts val="0"/>
              </a:spcAft>
            </a:pPr>
            <a:r>
              <a:rPr lang="en-IN" sz="3600" b="1" dirty="0">
                <a:solidFill>
                  <a:schemeClr val="bg1"/>
                </a:solidFill>
                <a:effectLst/>
                <a:ea typeface="Times New Roman" panose="02020603050405020304" pitchFamily="18" charset="0"/>
                <a:cs typeface="Times New Roman" panose="02020603050405020304" pitchFamily="18" charset="0"/>
              </a:rPr>
              <a:t>B. KNOWING JESUS ACCURATELY </a:t>
            </a:r>
            <a:endParaRPr lang="en-US" sz="3600" b="1"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2285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A2C367-6E1F-CA7B-D0AA-A7C6DBD7C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03EC79FD-EA6C-207C-3E5C-C7EA4908F836}"/>
              </a:ext>
            </a:extLst>
          </p:cNvPr>
          <p:cNvSpPr txBox="1"/>
          <p:nvPr/>
        </p:nvSpPr>
        <p:spPr>
          <a:xfrm>
            <a:off x="888075" y="3105834"/>
            <a:ext cx="6648230" cy="646331"/>
          </a:xfrm>
          <a:prstGeom prst="rect">
            <a:avLst/>
          </a:prstGeom>
          <a:noFill/>
        </p:spPr>
        <p:txBody>
          <a:bodyPr wrap="none" rtlCol="0">
            <a:spAutoFit/>
          </a:bodyPr>
          <a:lstStyle/>
          <a:p>
            <a:pPr marL="0" marR="0" algn="just">
              <a:spcBef>
                <a:spcPts val="0"/>
              </a:spcBef>
              <a:spcAft>
                <a:spcPts val="0"/>
              </a:spcAft>
            </a:pPr>
            <a:r>
              <a:rPr lang="en-IN" sz="3600" b="1" dirty="0">
                <a:solidFill>
                  <a:schemeClr val="bg1"/>
                </a:solidFill>
                <a:effectLst/>
                <a:ea typeface="Times New Roman" panose="02020603050405020304" pitchFamily="18" charset="0"/>
                <a:cs typeface="Times New Roman" panose="02020603050405020304" pitchFamily="18" charset="0"/>
              </a:rPr>
              <a:t>C. MATURITY TO CHRISTLIKENESS </a:t>
            </a:r>
            <a:endParaRPr lang="en-US" sz="3600" b="1"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0256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A2C367-6E1F-CA7B-D0AA-A7C6DBD7C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03EC79FD-EA6C-207C-3E5C-C7EA4908F836}"/>
              </a:ext>
            </a:extLst>
          </p:cNvPr>
          <p:cNvSpPr txBox="1"/>
          <p:nvPr/>
        </p:nvSpPr>
        <p:spPr>
          <a:xfrm>
            <a:off x="896644" y="3105834"/>
            <a:ext cx="6235168" cy="646331"/>
          </a:xfrm>
          <a:prstGeom prst="rect">
            <a:avLst/>
          </a:prstGeom>
          <a:noFill/>
        </p:spPr>
        <p:txBody>
          <a:bodyPr wrap="none" rtlCol="0">
            <a:spAutoFit/>
          </a:bodyPr>
          <a:lstStyle/>
          <a:p>
            <a:pPr marL="0" marR="0" algn="just">
              <a:spcBef>
                <a:spcPts val="0"/>
              </a:spcBef>
              <a:spcAft>
                <a:spcPts val="0"/>
              </a:spcAft>
            </a:pPr>
            <a:r>
              <a:rPr lang="en-IN" sz="3600" b="1" dirty="0">
                <a:solidFill>
                  <a:schemeClr val="bg1"/>
                </a:solidFill>
                <a:effectLst/>
                <a:ea typeface="Times New Roman" panose="02020603050405020304" pitchFamily="18" charset="0"/>
                <a:cs typeface="Times New Roman" panose="02020603050405020304" pitchFamily="18" charset="0"/>
              </a:rPr>
              <a:t>D. BEING A GLORIOUS CHURCH </a:t>
            </a:r>
            <a:endParaRPr lang="en-US" sz="3600" b="1"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7535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A2C367-6E1F-CA7B-D0AA-A7C6DBD7C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03EC79FD-EA6C-207C-3E5C-C7EA4908F836}"/>
              </a:ext>
            </a:extLst>
          </p:cNvPr>
          <p:cNvSpPr txBox="1"/>
          <p:nvPr/>
        </p:nvSpPr>
        <p:spPr>
          <a:xfrm>
            <a:off x="807948" y="2828835"/>
            <a:ext cx="6388928" cy="1200329"/>
          </a:xfrm>
          <a:prstGeom prst="rect">
            <a:avLst/>
          </a:prstGeom>
          <a:noFill/>
        </p:spPr>
        <p:txBody>
          <a:bodyPr wrap="none" rtlCol="0">
            <a:spAutoFit/>
          </a:bodyPr>
          <a:lstStyle/>
          <a:p>
            <a:pPr marL="0" marR="0">
              <a:spcBef>
                <a:spcPts val="0"/>
              </a:spcBef>
              <a:spcAft>
                <a:spcPts val="0"/>
              </a:spcAft>
            </a:pPr>
            <a:r>
              <a:rPr lang="en-IN" sz="3600" b="1" dirty="0">
                <a:solidFill>
                  <a:schemeClr val="bg1"/>
                </a:solidFill>
                <a:effectLst/>
                <a:ea typeface="Times New Roman" panose="02020603050405020304" pitchFamily="18" charset="0"/>
                <a:cs typeface="Times New Roman" panose="02020603050405020304" pitchFamily="18" charset="0"/>
              </a:rPr>
              <a:t>WE GET TO BE A PART OF WHAT </a:t>
            </a:r>
          </a:p>
          <a:p>
            <a:pPr marL="0" marR="0">
              <a:spcBef>
                <a:spcPts val="0"/>
              </a:spcBef>
              <a:spcAft>
                <a:spcPts val="0"/>
              </a:spcAft>
            </a:pPr>
            <a:r>
              <a:rPr lang="en-IN" sz="3600" b="1" dirty="0">
                <a:solidFill>
                  <a:schemeClr val="bg1"/>
                </a:solidFill>
                <a:effectLst/>
                <a:ea typeface="Times New Roman" panose="02020603050405020304" pitchFamily="18" charset="0"/>
                <a:cs typeface="Times New Roman" panose="02020603050405020304" pitchFamily="18" charset="0"/>
              </a:rPr>
              <a:t>GOD IS DOING!</a:t>
            </a:r>
            <a:endParaRPr lang="en-US" sz="36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04471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A2C367-6E1F-CA7B-D0AA-A7C6DBD7C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03EC79FD-EA6C-207C-3E5C-C7EA4908F836}"/>
              </a:ext>
            </a:extLst>
          </p:cNvPr>
          <p:cNvSpPr txBox="1"/>
          <p:nvPr/>
        </p:nvSpPr>
        <p:spPr>
          <a:xfrm>
            <a:off x="767764" y="2828835"/>
            <a:ext cx="6819239" cy="1200329"/>
          </a:xfrm>
          <a:prstGeom prst="rect">
            <a:avLst/>
          </a:prstGeom>
          <a:noFill/>
        </p:spPr>
        <p:txBody>
          <a:bodyPr wrap="none" rtlCol="0">
            <a:spAutoFit/>
          </a:bodyPr>
          <a:lstStyle/>
          <a:p>
            <a:pPr marL="0" marR="0">
              <a:spcBef>
                <a:spcPts val="0"/>
              </a:spcBef>
              <a:spcAft>
                <a:spcPts val="0"/>
              </a:spcAft>
            </a:pPr>
            <a:r>
              <a:rPr lang="en-IN" sz="3600" b="1" dirty="0">
                <a:solidFill>
                  <a:schemeClr val="bg1"/>
                </a:solidFill>
                <a:effectLst/>
                <a:ea typeface="Times New Roman" panose="02020603050405020304" pitchFamily="18" charset="0"/>
                <a:cs typeface="Times New Roman" panose="02020603050405020304" pitchFamily="18" charset="0"/>
              </a:rPr>
              <a:t>A. The Church is coming to a place </a:t>
            </a:r>
          </a:p>
          <a:p>
            <a:pPr marL="0" marR="0">
              <a:spcBef>
                <a:spcPts val="0"/>
              </a:spcBef>
              <a:spcAft>
                <a:spcPts val="0"/>
              </a:spcAft>
            </a:pPr>
            <a:r>
              <a:rPr lang="en-IN" sz="3600" b="1" dirty="0">
                <a:solidFill>
                  <a:schemeClr val="bg1"/>
                </a:solidFill>
                <a:effectLst/>
                <a:ea typeface="Times New Roman" panose="02020603050405020304" pitchFamily="18" charset="0"/>
                <a:cs typeface="Times New Roman" panose="02020603050405020304" pitchFamily="18" charset="0"/>
              </a:rPr>
              <a:t>of unity of the faith. </a:t>
            </a:r>
            <a:endParaRPr lang="en-US" sz="3600" b="1"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7539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A2C367-6E1F-CA7B-D0AA-A7C6DBD7C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03EC79FD-EA6C-207C-3E5C-C7EA4908F836}"/>
              </a:ext>
            </a:extLst>
          </p:cNvPr>
          <p:cNvSpPr txBox="1"/>
          <p:nvPr/>
        </p:nvSpPr>
        <p:spPr>
          <a:xfrm>
            <a:off x="767764" y="2828835"/>
            <a:ext cx="6545638" cy="1200329"/>
          </a:xfrm>
          <a:prstGeom prst="rect">
            <a:avLst/>
          </a:prstGeom>
          <a:noFill/>
        </p:spPr>
        <p:txBody>
          <a:bodyPr wrap="none" rtlCol="0">
            <a:spAutoFit/>
          </a:bodyPr>
          <a:lstStyle/>
          <a:p>
            <a:pPr marL="0" marR="0">
              <a:spcBef>
                <a:spcPts val="0"/>
              </a:spcBef>
              <a:spcAft>
                <a:spcPts val="0"/>
              </a:spcAft>
            </a:pPr>
            <a:r>
              <a:rPr lang="en-IN" sz="3600" b="1" dirty="0">
                <a:solidFill>
                  <a:schemeClr val="bg1"/>
                </a:solidFill>
                <a:effectLst/>
                <a:ea typeface="Times New Roman" panose="02020603050405020304" pitchFamily="18" charset="0"/>
                <a:cs typeface="Times New Roman" panose="02020603050405020304" pitchFamily="18" charset="0"/>
              </a:rPr>
              <a:t>B. The Church will come to know </a:t>
            </a:r>
          </a:p>
          <a:p>
            <a:pPr marL="0" marR="0">
              <a:spcBef>
                <a:spcPts val="0"/>
              </a:spcBef>
              <a:spcAft>
                <a:spcPts val="0"/>
              </a:spcAft>
            </a:pPr>
            <a:r>
              <a:rPr lang="en-IN" sz="3600" b="1" dirty="0">
                <a:solidFill>
                  <a:schemeClr val="bg1"/>
                </a:solidFill>
                <a:effectLst/>
                <a:ea typeface="Times New Roman" panose="02020603050405020304" pitchFamily="18" charset="0"/>
                <a:cs typeface="Times New Roman" panose="02020603050405020304" pitchFamily="18" charset="0"/>
              </a:rPr>
              <a:t>Jesus accurately.</a:t>
            </a:r>
            <a:endParaRPr lang="en-US" sz="3600" b="1"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5884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A2C367-6E1F-CA7B-D0AA-A7C6DBD7C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03EC79FD-EA6C-207C-3E5C-C7EA4908F836}"/>
              </a:ext>
            </a:extLst>
          </p:cNvPr>
          <p:cNvSpPr txBox="1"/>
          <p:nvPr/>
        </p:nvSpPr>
        <p:spPr>
          <a:xfrm>
            <a:off x="724937" y="2806359"/>
            <a:ext cx="8353954" cy="1754326"/>
          </a:xfrm>
          <a:prstGeom prst="rect">
            <a:avLst/>
          </a:prstGeom>
          <a:noFill/>
        </p:spPr>
        <p:txBody>
          <a:bodyPr wrap="none" rtlCol="0">
            <a:spAutoFit/>
          </a:bodyPr>
          <a:lstStyle/>
          <a:p>
            <a:pPr marL="0" marR="0" algn="just">
              <a:spcBef>
                <a:spcPts val="0"/>
              </a:spcBef>
              <a:spcAft>
                <a:spcPts val="0"/>
              </a:spcAft>
            </a:pPr>
            <a:r>
              <a:rPr lang="en-IN" sz="3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C. The Church, the believers, will come to </a:t>
            </a:r>
          </a:p>
          <a:p>
            <a:pPr marL="0" marR="0" algn="just">
              <a:spcBef>
                <a:spcPts val="0"/>
              </a:spcBef>
              <a:spcAft>
                <a:spcPts val="0"/>
              </a:spcAft>
            </a:pPr>
            <a:r>
              <a:rPr lang="en-IN" sz="3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a place of maturity by becoming Christlike.</a:t>
            </a:r>
            <a:endParaRPr lang="en-US" sz="3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IN" sz="3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3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9123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A2C367-6E1F-CA7B-D0AA-A7C6DBD7C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03EC79FD-EA6C-207C-3E5C-C7EA4908F836}"/>
              </a:ext>
            </a:extLst>
          </p:cNvPr>
          <p:cNvSpPr txBox="1"/>
          <p:nvPr/>
        </p:nvSpPr>
        <p:spPr>
          <a:xfrm>
            <a:off x="771525" y="2828835"/>
            <a:ext cx="6855403" cy="1200329"/>
          </a:xfrm>
          <a:prstGeom prst="rect">
            <a:avLst/>
          </a:prstGeom>
          <a:noFill/>
        </p:spPr>
        <p:txBody>
          <a:bodyPr wrap="none" rtlCol="0">
            <a:spAutoFit/>
          </a:bodyPr>
          <a:lstStyle/>
          <a:p>
            <a:pPr marL="0" marR="0">
              <a:spcBef>
                <a:spcPts val="0"/>
              </a:spcBef>
              <a:spcAft>
                <a:spcPts val="0"/>
              </a:spcAft>
            </a:pPr>
            <a:r>
              <a:rPr lang="en-IN" sz="3600" b="1" dirty="0">
                <a:solidFill>
                  <a:schemeClr val="bg1"/>
                </a:solidFill>
                <a:effectLst/>
                <a:ea typeface="Times New Roman" panose="02020603050405020304" pitchFamily="18" charset="0"/>
                <a:cs typeface="Times New Roman" panose="02020603050405020304" pitchFamily="18" charset="0"/>
              </a:rPr>
              <a:t>D. The Church will come to a place </a:t>
            </a:r>
          </a:p>
          <a:p>
            <a:pPr marL="0" marR="0">
              <a:spcBef>
                <a:spcPts val="0"/>
              </a:spcBef>
              <a:spcAft>
                <a:spcPts val="0"/>
              </a:spcAft>
            </a:pPr>
            <a:r>
              <a:rPr lang="en-IN" sz="3600" b="1" dirty="0">
                <a:solidFill>
                  <a:schemeClr val="bg1"/>
                </a:solidFill>
                <a:effectLst/>
                <a:ea typeface="Times New Roman" panose="02020603050405020304" pitchFamily="18" charset="0"/>
                <a:cs typeface="Times New Roman" panose="02020603050405020304" pitchFamily="18" charset="0"/>
              </a:rPr>
              <a:t>of being a glorious Church.</a:t>
            </a:r>
            <a:endParaRPr lang="en-US" sz="3600" b="1"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70354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A2C367-6E1F-CA7B-D0AA-A7C6DBD7C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654FE3E0-7067-5557-6FEC-4BFEE9F97F2A}"/>
              </a:ext>
            </a:extLst>
          </p:cNvPr>
          <p:cNvSpPr txBox="1"/>
          <p:nvPr/>
        </p:nvSpPr>
        <p:spPr>
          <a:xfrm>
            <a:off x="933252" y="2000916"/>
            <a:ext cx="6975835" cy="2856167"/>
          </a:xfrm>
          <a:prstGeom prst="rect">
            <a:avLst/>
          </a:prstGeom>
          <a:noFill/>
        </p:spPr>
        <p:txBody>
          <a:bodyPr wrap="square" rtlCol="0">
            <a:spAutoFit/>
          </a:bodyPr>
          <a:lstStyle/>
          <a:p>
            <a:pPr marL="0" marR="0">
              <a:lnSpc>
                <a:spcPct val="90000"/>
              </a:lnSpc>
              <a:spcBef>
                <a:spcPts val="0"/>
              </a:spcBef>
              <a:spcAft>
                <a:spcPts val="0"/>
              </a:spcAft>
            </a:pPr>
            <a:r>
              <a:rPr lang="en-IN" sz="3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Haggai 2:9  </a:t>
            </a:r>
            <a:endParaRPr lang="en-US" sz="3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IN" sz="3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'The glory of this latter temple shall be greater than the former, ’ says the LORD of hosts. 'And in this place I will give peace, ’ says the LORD of hosts." </a:t>
            </a:r>
            <a:endParaRPr lang="en-US" sz="3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sz="3200" dirty="0">
              <a:solidFill>
                <a:schemeClr val="bg1"/>
              </a:solidFill>
            </a:endParaRPr>
          </a:p>
        </p:txBody>
      </p:sp>
    </p:spTree>
    <p:extLst>
      <p:ext uri="{BB962C8B-B14F-4D97-AF65-F5344CB8AC3E}">
        <p14:creationId xmlns:p14="http://schemas.microsoft.com/office/powerpoint/2010/main" val="2446615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A2C367-6E1F-CA7B-D0AA-A7C6DBD7C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5DDA99EC-4D6F-C1A3-D354-8FD96A38D88B}"/>
              </a:ext>
            </a:extLst>
          </p:cNvPr>
          <p:cNvSpPr txBox="1"/>
          <p:nvPr/>
        </p:nvSpPr>
        <p:spPr>
          <a:xfrm>
            <a:off x="735290" y="549760"/>
            <a:ext cx="6909848" cy="5909310"/>
          </a:xfrm>
          <a:prstGeom prst="rect">
            <a:avLst/>
          </a:prstGeom>
          <a:noFill/>
        </p:spPr>
        <p:txBody>
          <a:bodyPr wrap="square" rtlCol="0">
            <a:spAutoFit/>
          </a:bodyPr>
          <a:lstStyle/>
          <a:p>
            <a:pPr marL="0" marR="0">
              <a:lnSpc>
                <a:spcPct val="90000"/>
              </a:lnSpc>
              <a:spcBef>
                <a:spcPts val="0"/>
              </a:spcBef>
              <a:spcAft>
                <a:spcPts val="0"/>
              </a:spcAft>
            </a:pPr>
            <a:r>
              <a:rPr lang="en-IN" sz="3600" dirty="0">
                <a:solidFill>
                  <a:schemeClr val="bg1"/>
                </a:solidFill>
                <a:effectLst/>
                <a:ea typeface="Times New Roman" panose="02020603050405020304" pitchFamily="18" charset="0"/>
                <a:cs typeface="Times New Roman" panose="02020603050405020304" pitchFamily="18" charset="0"/>
              </a:rPr>
              <a:t>Ephesians 4:11-13</a:t>
            </a:r>
            <a:endParaRPr lang="en-US" sz="3600" dirty="0">
              <a:solidFill>
                <a:schemeClr val="bg1"/>
              </a:solidFill>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IN" sz="3200" dirty="0">
                <a:solidFill>
                  <a:schemeClr val="bg1"/>
                </a:solidFill>
                <a:effectLst/>
                <a:ea typeface="Times New Roman" panose="02020603050405020304" pitchFamily="18" charset="0"/>
                <a:cs typeface="Times New Roman" panose="02020603050405020304" pitchFamily="18" charset="0"/>
              </a:rPr>
              <a:t>11 And He Himself gave some to be apostles, some prophets, some evangelists, and some pastors and teachers, </a:t>
            </a:r>
            <a:endParaRPr lang="en-US" sz="3200" dirty="0">
              <a:solidFill>
                <a:schemeClr val="bg1"/>
              </a:solidFill>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IN" sz="3200" dirty="0">
                <a:solidFill>
                  <a:schemeClr val="bg1"/>
                </a:solidFill>
                <a:effectLst/>
                <a:ea typeface="Times New Roman" panose="02020603050405020304" pitchFamily="18" charset="0"/>
                <a:cs typeface="Times New Roman" panose="02020603050405020304" pitchFamily="18" charset="0"/>
              </a:rPr>
              <a:t>12 for the equipping of the saints for the work of ministry, for the edifying of the body of Christ, </a:t>
            </a:r>
            <a:endParaRPr lang="en-US" sz="3200" dirty="0">
              <a:solidFill>
                <a:schemeClr val="bg1"/>
              </a:solidFill>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IN" sz="3200" dirty="0">
                <a:solidFill>
                  <a:schemeClr val="bg1"/>
                </a:solidFill>
                <a:effectLst/>
                <a:ea typeface="Times New Roman" panose="02020603050405020304" pitchFamily="18" charset="0"/>
                <a:cs typeface="Times New Roman" panose="02020603050405020304" pitchFamily="18" charset="0"/>
              </a:rPr>
              <a:t>13 till we all come to the unity of the faith and of the knowledge of the Son of God, to a perfect man, to the measure of the stature of the fullness of Christ; </a:t>
            </a:r>
            <a:endParaRPr lang="en-US" sz="3200" dirty="0">
              <a:solidFill>
                <a:schemeClr val="bg1"/>
              </a:solidFill>
              <a:effectLst/>
              <a:ea typeface="Times New Roman" panose="02020603050405020304" pitchFamily="18" charset="0"/>
              <a:cs typeface="Times New Roman" panose="02020603050405020304" pitchFamily="18" charset="0"/>
            </a:endParaRPr>
          </a:p>
          <a:p>
            <a:pPr>
              <a:lnSpc>
                <a:spcPct val="90000"/>
              </a:lnSpc>
            </a:pPr>
            <a:endParaRPr lang="en-US" sz="3200" dirty="0">
              <a:solidFill>
                <a:schemeClr val="bg1"/>
              </a:solidFill>
            </a:endParaRPr>
          </a:p>
        </p:txBody>
      </p:sp>
    </p:spTree>
    <p:extLst>
      <p:ext uri="{BB962C8B-B14F-4D97-AF65-F5344CB8AC3E}">
        <p14:creationId xmlns:p14="http://schemas.microsoft.com/office/powerpoint/2010/main" val="1749448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A2C367-6E1F-CA7B-D0AA-A7C6DBD7C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03EC79FD-EA6C-207C-3E5C-C7EA4908F836}"/>
              </a:ext>
            </a:extLst>
          </p:cNvPr>
          <p:cNvSpPr txBox="1"/>
          <p:nvPr/>
        </p:nvSpPr>
        <p:spPr>
          <a:xfrm>
            <a:off x="879143" y="3105834"/>
            <a:ext cx="4609532" cy="646331"/>
          </a:xfrm>
          <a:prstGeom prst="rect">
            <a:avLst/>
          </a:prstGeom>
          <a:noFill/>
        </p:spPr>
        <p:txBody>
          <a:bodyPr wrap="none" rtlCol="0">
            <a:spAutoFit/>
          </a:bodyPr>
          <a:lstStyle/>
          <a:p>
            <a:pPr marL="0" marR="0">
              <a:spcBef>
                <a:spcPts val="0"/>
              </a:spcBef>
              <a:spcAft>
                <a:spcPts val="0"/>
              </a:spcAft>
            </a:pPr>
            <a:r>
              <a:rPr lang="en-IN" sz="3600" b="1" dirty="0">
                <a:solidFill>
                  <a:schemeClr val="bg1"/>
                </a:solidFill>
                <a:effectLst/>
                <a:ea typeface="Times New Roman" panose="02020603050405020304" pitchFamily="18" charset="0"/>
                <a:cs typeface="Times New Roman" panose="02020603050405020304" pitchFamily="18" charset="0"/>
              </a:rPr>
              <a:t>WHAT IS THE CHURCH?</a:t>
            </a:r>
            <a:endParaRPr lang="en-US" sz="36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39478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A2C367-6E1F-CA7B-D0AA-A7C6DBD7C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03EC79FD-EA6C-207C-3E5C-C7EA4908F836}"/>
              </a:ext>
            </a:extLst>
          </p:cNvPr>
          <p:cNvSpPr txBox="1"/>
          <p:nvPr/>
        </p:nvSpPr>
        <p:spPr>
          <a:xfrm>
            <a:off x="998837" y="2385637"/>
            <a:ext cx="6646301" cy="2086725"/>
          </a:xfrm>
          <a:prstGeom prst="rect">
            <a:avLst/>
          </a:prstGeom>
          <a:noFill/>
        </p:spPr>
        <p:txBody>
          <a:bodyPr wrap="square" rtlCol="0">
            <a:spAutoFit/>
          </a:bodyPr>
          <a:lstStyle/>
          <a:p>
            <a:pPr marL="0" marR="0">
              <a:lnSpc>
                <a:spcPct val="90000"/>
              </a:lnSpc>
              <a:spcBef>
                <a:spcPts val="0"/>
              </a:spcBef>
              <a:spcAft>
                <a:spcPts val="0"/>
              </a:spcAft>
            </a:pPr>
            <a:r>
              <a:rPr lang="en-IN" sz="3600" dirty="0">
                <a:solidFill>
                  <a:schemeClr val="bg1"/>
                </a:solidFill>
                <a:effectLst/>
                <a:ea typeface="Times New Roman" panose="02020603050405020304" pitchFamily="18" charset="0"/>
                <a:cs typeface="Times New Roman" panose="02020603050405020304" pitchFamily="18" charset="0"/>
              </a:rPr>
              <a:t>The Church is the blood bought and blood washed, redeemed saints of God, who have been made kings and priests unto God!</a:t>
            </a:r>
            <a:endParaRPr lang="en-US" sz="36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94995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A2C367-6E1F-CA7B-D0AA-A7C6DBD7C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03EC79FD-EA6C-207C-3E5C-C7EA4908F836}"/>
              </a:ext>
            </a:extLst>
          </p:cNvPr>
          <p:cNvSpPr txBox="1"/>
          <p:nvPr/>
        </p:nvSpPr>
        <p:spPr>
          <a:xfrm>
            <a:off x="1017691" y="2385637"/>
            <a:ext cx="6646301" cy="2585323"/>
          </a:xfrm>
          <a:prstGeom prst="rect">
            <a:avLst/>
          </a:prstGeom>
          <a:noFill/>
        </p:spPr>
        <p:txBody>
          <a:bodyPr wrap="square" rtlCol="0">
            <a:spAutoFit/>
          </a:bodyPr>
          <a:lstStyle/>
          <a:p>
            <a:pPr marL="0" marR="0">
              <a:lnSpc>
                <a:spcPct val="90000"/>
              </a:lnSpc>
              <a:spcBef>
                <a:spcPts val="0"/>
              </a:spcBef>
              <a:spcAft>
                <a:spcPts val="0"/>
              </a:spcAft>
            </a:pPr>
            <a:r>
              <a:rPr lang="en-IN" sz="3600" dirty="0">
                <a:solidFill>
                  <a:schemeClr val="bg1"/>
                </a:solidFill>
                <a:effectLst/>
                <a:ea typeface="Times New Roman" panose="02020603050405020304" pitchFamily="18" charset="0"/>
                <a:cs typeface="Times New Roman" panose="02020603050405020304" pitchFamily="18" charset="0"/>
              </a:rPr>
              <a:t>The Church is Christ’s Body on the Earth. </a:t>
            </a:r>
          </a:p>
          <a:p>
            <a:pPr marL="0" marR="0">
              <a:lnSpc>
                <a:spcPct val="90000"/>
              </a:lnSpc>
              <a:spcBef>
                <a:spcPts val="0"/>
              </a:spcBef>
              <a:spcAft>
                <a:spcPts val="0"/>
              </a:spcAft>
            </a:pPr>
            <a:r>
              <a:rPr lang="en-IN" sz="3600" dirty="0">
                <a:solidFill>
                  <a:schemeClr val="bg1"/>
                </a:solidFill>
                <a:effectLst/>
                <a:ea typeface="Times New Roman" panose="02020603050405020304" pitchFamily="18" charset="0"/>
                <a:cs typeface="Times New Roman" panose="02020603050405020304" pitchFamily="18" charset="0"/>
              </a:rPr>
              <a:t>We are His hands and His feet. </a:t>
            </a:r>
          </a:p>
          <a:p>
            <a:pPr marL="0" marR="0">
              <a:lnSpc>
                <a:spcPct val="90000"/>
              </a:lnSpc>
              <a:spcBef>
                <a:spcPts val="0"/>
              </a:spcBef>
              <a:spcAft>
                <a:spcPts val="0"/>
              </a:spcAft>
            </a:pPr>
            <a:r>
              <a:rPr lang="en-IN" sz="3600" dirty="0">
                <a:solidFill>
                  <a:schemeClr val="bg1"/>
                </a:solidFill>
                <a:effectLst/>
                <a:ea typeface="Times New Roman" panose="02020603050405020304" pitchFamily="18" charset="0"/>
                <a:cs typeface="Times New Roman" panose="02020603050405020304" pitchFamily="18" charset="0"/>
              </a:rPr>
              <a:t>We go where He sends us and do what He tells us!</a:t>
            </a:r>
            <a:endParaRPr lang="en-US" sz="36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86058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A2C367-6E1F-CA7B-D0AA-A7C6DBD7C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03EC79FD-EA6C-207C-3E5C-C7EA4908F836}"/>
              </a:ext>
            </a:extLst>
          </p:cNvPr>
          <p:cNvSpPr txBox="1"/>
          <p:nvPr/>
        </p:nvSpPr>
        <p:spPr>
          <a:xfrm>
            <a:off x="1027116" y="2385637"/>
            <a:ext cx="7268471" cy="2585323"/>
          </a:xfrm>
          <a:prstGeom prst="rect">
            <a:avLst/>
          </a:prstGeom>
          <a:noFill/>
        </p:spPr>
        <p:txBody>
          <a:bodyPr wrap="square" rtlCol="0">
            <a:spAutoFit/>
          </a:bodyPr>
          <a:lstStyle/>
          <a:p>
            <a:pPr marL="0" marR="0">
              <a:lnSpc>
                <a:spcPct val="90000"/>
              </a:lnSpc>
              <a:spcBef>
                <a:spcPts val="0"/>
              </a:spcBef>
              <a:spcAft>
                <a:spcPts val="0"/>
              </a:spcAft>
            </a:pPr>
            <a:r>
              <a:rPr lang="en-IN" sz="3600" dirty="0">
                <a:solidFill>
                  <a:schemeClr val="bg1"/>
                </a:solidFill>
                <a:effectLst/>
                <a:ea typeface="Times New Roman" panose="02020603050405020304" pitchFamily="18" charset="0"/>
                <a:cs typeface="Times New Roman" panose="02020603050405020304" pitchFamily="18" charset="0"/>
              </a:rPr>
              <a:t>The Church is the salt of the earth. We release the God </a:t>
            </a:r>
            <a:r>
              <a:rPr lang="en-IN" sz="3600" dirty="0" err="1">
                <a:solidFill>
                  <a:schemeClr val="bg1"/>
                </a:solidFill>
                <a:effectLst/>
                <a:ea typeface="Times New Roman" panose="02020603050405020304" pitchFamily="18" charset="0"/>
                <a:cs typeface="Times New Roman" panose="02020603050405020304" pitchFamily="18" charset="0"/>
              </a:rPr>
              <a:t>flavors</a:t>
            </a:r>
            <a:r>
              <a:rPr lang="en-IN" sz="3600" dirty="0">
                <a:solidFill>
                  <a:schemeClr val="bg1"/>
                </a:solidFill>
                <a:effectLst/>
                <a:ea typeface="Times New Roman" panose="02020603050405020304" pitchFamily="18" charset="0"/>
                <a:cs typeface="Times New Roman" panose="02020603050405020304" pitchFamily="18" charset="0"/>
              </a:rPr>
              <a:t> into our world. </a:t>
            </a:r>
          </a:p>
          <a:p>
            <a:pPr marL="0" marR="0">
              <a:lnSpc>
                <a:spcPct val="90000"/>
              </a:lnSpc>
              <a:spcBef>
                <a:spcPts val="0"/>
              </a:spcBef>
              <a:spcAft>
                <a:spcPts val="0"/>
              </a:spcAft>
            </a:pPr>
            <a:r>
              <a:rPr lang="en-IN" sz="3600" dirty="0">
                <a:solidFill>
                  <a:schemeClr val="bg1"/>
                </a:solidFill>
                <a:effectLst/>
                <a:ea typeface="Times New Roman" panose="02020603050405020304" pitchFamily="18" charset="0"/>
                <a:cs typeface="Times New Roman" panose="02020603050405020304" pitchFamily="18" charset="0"/>
              </a:rPr>
              <a:t>We dispense His life and virtue and preserve righteousness and truth.</a:t>
            </a:r>
            <a:endParaRPr lang="en-US" sz="36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82867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A2C367-6E1F-CA7B-D0AA-A7C6DBD7C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03EC79FD-EA6C-207C-3E5C-C7EA4908F836}"/>
              </a:ext>
            </a:extLst>
          </p:cNvPr>
          <p:cNvSpPr txBox="1"/>
          <p:nvPr/>
        </p:nvSpPr>
        <p:spPr>
          <a:xfrm>
            <a:off x="951702" y="1887039"/>
            <a:ext cx="7749238" cy="3582519"/>
          </a:xfrm>
          <a:prstGeom prst="rect">
            <a:avLst/>
          </a:prstGeom>
          <a:noFill/>
        </p:spPr>
        <p:txBody>
          <a:bodyPr wrap="square" rtlCol="0">
            <a:spAutoFit/>
          </a:bodyPr>
          <a:lstStyle/>
          <a:p>
            <a:pPr marL="0" marR="0">
              <a:lnSpc>
                <a:spcPct val="90000"/>
              </a:lnSpc>
              <a:spcBef>
                <a:spcPts val="0"/>
              </a:spcBef>
              <a:spcAft>
                <a:spcPts val="0"/>
              </a:spcAft>
            </a:pPr>
            <a:r>
              <a:rPr lang="en-IN" sz="3600" dirty="0">
                <a:solidFill>
                  <a:schemeClr val="bg1"/>
                </a:solidFill>
                <a:effectLst/>
                <a:ea typeface="Times New Roman" panose="02020603050405020304" pitchFamily="18" charset="0"/>
                <a:cs typeface="Times New Roman" panose="02020603050405020304" pitchFamily="18" charset="0"/>
              </a:rPr>
              <a:t>The Church is the light of the world.</a:t>
            </a:r>
          </a:p>
          <a:p>
            <a:pPr marL="0" marR="0">
              <a:lnSpc>
                <a:spcPct val="90000"/>
              </a:lnSpc>
              <a:spcBef>
                <a:spcPts val="0"/>
              </a:spcBef>
              <a:spcAft>
                <a:spcPts val="0"/>
              </a:spcAft>
            </a:pPr>
            <a:r>
              <a:rPr lang="en-IN" sz="3600" dirty="0">
                <a:solidFill>
                  <a:schemeClr val="bg1"/>
                </a:solidFill>
                <a:effectLst/>
                <a:ea typeface="Times New Roman" panose="02020603050405020304" pitchFamily="18" charset="0"/>
                <a:cs typeface="Times New Roman" panose="02020603050405020304" pitchFamily="18" charset="0"/>
              </a:rPr>
              <a:t>We release the God </a:t>
            </a:r>
            <a:r>
              <a:rPr lang="en-IN" sz="3600" dirty="0" err="1">
                <a:solidFill>
                  <a:schemeClr val="bg1"/>
                </a:solidFill>
                <a:effectLst/>
                <a:ea typeface="Times New Roman" panose="02020603050405020304" pitchFamily="18" charset="0"/>
                <a:cs typeface="Times New Roman" panose="02020603050405020304" pitchFamily="18" charset="0"/>
              </a:rPr>
              <a:t>colors</a:t>
            </a:r>
            <a:r>
              <a:rPr lang="en-IN" sz="3600" dirty="0">
                <a:solidFill>
                  <a:schemeClr val="bg1"/>
                </a:solidFill>
                <a:effectLst/>
                <a:ea typeface="Times New Roman" panose="02020603050405020304" pitchFamily="18" charset="0"/>
                <a:cs typeface="Times New Roman" panose="02020603050405020304" pitchFamily="18" charset="0"/>
              </a:rPr>
              <a:t> into the earth. </a:t>
            </a:r>
          </a:p>
          <a:p>
            <a:pPr marL="0" marR="0">
              <a:lnSpc>
                <a:spcPct val="90000"/>
              </a:lnSpc>
              <a:spcBef>
                <a:spcPts val="0"/>
              </a:spcBef>
              <a:spcAft>
                <a:spcPts val="0"/>
              </a:spcAft>
            </a:pPr>
            <a:r>
              <a:rPr lang="en-IN" sz="3600" dirty="0">
                <a:solidFill>
                  <a:schemeClr val="bg1"/>
                </a:solidFill>
                <a:effectLst/>
                <a:ea typeface="Times New Roman" panose="02020603050405020304" pitchFamily="18" charset="0"/>
                <a:cs typeface="Times New Roman" panose="02020603050405020304" pitchFamily="18" charset="0"/>
              </a:rPr>
              <a:t>We emanate His expressions of wisdom, power, glory, and beauty, dispelling darkness and advancing the Kingdom of light.</a:t>
            </a:r>
            <a:endParaRPr lang="en-US" sz="36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20198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A2C367-6E1F-CA7B-D0AA-A7C6DBD7C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03EC79FD-EA6C-207C-3E5C-C7EA4908F836}"/>
              </a:ext>
            </a:extLst>
          </p:cNvPr>
          <p:cNvSpPr txBox="1"/>
          <p:nvPr/>
        </p:nvSpPr>
        <p:spPr>
          <a:xfrm>
            <a:off x="979982" y="2385637"/>
            <a:ext cx="7268471" cy="2585323"/>
          </a:xfrm>
          <a:prstGeom prst="rect">
            <a:avLst/>
          </a:prstGeom>
          <a:noFill/>
        </p:spPr>
        <p:txBody>
          <a:bodyPr wrap="square" rtlCol="0">
            <a:spAutoFit/>
          </a:bodyPr>
          <a:lstStyle/>
          <a:p>
            <a:pPr marL="0" marR="0">
              <a:lnSpc>
                <a:spcPct val="90000"/>
              </a:lnSpc>
              <a:spcBef>
                <a:spcPts val="0"/>
              </a:spcBef>
              <a:spcAft>
                <a:spcPts val="0"/>
              </a:spcAft>
            </a:pPr>
            <a:r>
              <a:rPr lang="en-IN" sz="3600" dirty="0">
                <a:solidFill>
                  <a:schemeClr val="bg1"/>
                </a:solidFill>
                <a:effectLst/>
                <a:ea typeface="Times New Roman" panose="02020603050405020304" pitchFamily="18" charset="0"/>
                <a:cs typeface="Times New Roman" panose="02020603050405020304" pitchFamily="18" charset="0"/>
              </a:rPr>
              <a:t>The Church is the house of God. We are the dwelling place of God on the earth. </a:t>
            </a:r>
          </a:p>
          <a:p>
            <a:pPr marL="0" marR="0">
              <a:lnSpc>
                <a:spcPct val="90000"/>
              </a:lnSpc>
              <a:spcBef>
                <a:spcPts val="0"/>
              </a:spcBef>
              <a:spcAft>
                <a:spcPts val="0"/>
              </a:spcAft>
            </a:pPr>
            <a:r>
              <a:rPr lang="en-IN" sz="3600" dirty="0">
                <a:solidFill>
                  <a:schemeClr val="bg1"/>
                </a:solidFill>
                <a:effectLst/>
                <a:ea typeface="Times New Roman" panose="02020603050405020304" pitchFamily="18" charset="0"/>
                <a:cs typeface="Times New Roman" panose="02020603050405020304" pitchFamily="18" charset="0"/>
              </a:rPr>
              <a:t>God dwells in us, moves among us and is seen amongst us.</a:t>
            </a:r>
            <a:endParaRPr lang="en-US" sz="36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24913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A2C367-6E1F-CA7B-D0AA-A7C6DBD7C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03EC79FD-EA6C-207C-3E5C-C7EA4908F836}"/>
              </a:ext>
            </a:extLst>
          </p:cNvPr>
          <p:cNvSpPr txBox="1"/>
          <p:nvPr/>
        </p:nvSpPr>
        <p:spPr>
          <a:xfrm>
            <a:off x="1008262" y="2385637"/>
            <a:ext cx="7381594" cy="2585323"/>
          </a:xfrm>
          <a:prstGeom prst="rect">
            <a:avLst/>
          </a:prstGeom>
          <a:noFill/>
        </p:spPr>
        <p:txBody>
          <a:bodyPr wrap="square" rtlCol="0">
            <a:spAutoFit/>
          </a:bodyPr>
          <a:lstStyle/>
          <a:p>
            <a:pPr marL="0" marR="0">
              <a:lnSpc>
                <a:spcPct val="90000"/>
              </a:lnSpc>
              <a:spcBef>
                <a:spcPts val="0"/>
              </a:spcBef>
              <a:spcAft>
                <a:spcPts val="0"/>
              </a:spcAft>
            </a:pPr>
            <a:r>
              <a:rPr lang="en-IN" sz="3600" dirty="0">
                <a:solidFill>
                  <a:schemeClr val="bg1"/>
                </a:solidFill>
                <a:effectLst/>
                <a:ea typeface="Times New Roman" panose="02020603050405020304" pitchFamily="18" charset="0"/>
                <a:cs typeface="Times New Roman" panose="02020603050405020304" pitchFamily="18" charset="0"/>
              </a:rPr>
              <a:t>The Church is the pillar of truth. </a:t>
            </a:r>
          </a:p>
          <a:p>
            <a:pPr marL="0" marR="0">
              <a:lnSpc>
                <a:spcPct val="90000"/>
              </a:lnSpc>
              <a:spcBef>
                <a:spcPts val="0"/>
              </a:spcBef>
              <a:spcAft>
                <a:spcPts val="0"/>
              </a:spcAft>
            </a:pPr>
            <a:r>
              <a:rPr lang="en-IN" sz="3600" dirty="0">
                <a:solidFill>
                  <a:schemeClr val="bg1"/>
                </a:solidFill>
                <a:effectLst/>
                <a:ea typeface="Times New Roman" panose="02020603050405020304" pitchFamily="18" charset="0"/>
                <a:cs typeface="Times New Roman" panose="02020603050405020304" pitchFamily="18" charset="0"/>
              </a:rPr>
              <a:t>We uphold truth and are standard bearers for justice, fairness, righteousness, peace, and equity for all.</a:t>
            </a:r>
            <a:endParaRPr lang="en-US" sz="36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34170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A2C367-6E1F-CA7B-D0AA-A7C6DBD7C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03EC79FD-EA6C-207C-3E5C-C7EA4908F836}"/>
              </a:ext>
            </a:extLst>
          </p:cNvPr>
          <p:cNvSpPr txBox="1"/>
          <p:nvPr/>
        </p:nvSpPr>
        <p:spPr>
          <a:xfrm>
            <a:off x="1017689" y="2385637"/>
            <a:ext cx="7419300" cy="2086725"/>
          </a:xfrm>
          <a:prstGeom prst="rect">
            <a:avLst/>
          </a:prstGeom>
          <a:noFill/>
        </p:spPr>
        <p:txBody>
          <a:bodyPr wrap="square" rtlCol="0">
            <a:spAutoFit/>
          </a:bodyPr>
          <a:lstStyle/>
          <a:p>
            <a:pPr marL="0" marR="0">
              <a:lnSpc>
                <a:spcPct val="90000"/>
              </a:lnSpc>
              <a:spcBef>
                <a:spcPts val="0"/>
              </a:spcBef>
              <a:spcAft>
                <a:spcPts val="0"/>
              </a:spcAft>
            </a:pPr>
            <a:r>
              <a:rPr lang="en-IN" sz="3600" dirty="0">
                <a:solidFill>
                  <a:schemeClr val="bg1"/>
                </a:solidFill>
                <a:effectLst/>
                <a:ea typeface="Times New Roman" panose="02020603050405020304" pitchFamily="18" charset="0"/>
                <a:cs typeface="Times New Roman" panose="02020603050405020304" pitchFamily="18" charset="0"/>
              </a:rPr>
              <a:t>The Church is the branch on the true Vine. </a:t>
            </a:r>
          </a:p>
          <a:p>
            <a:pPr marL="0" marR="0">
              <a:lnSpc>
                <a:spcPct val="90000"/>
              </a:lnSpc>
              <a:spcBef>
                <a:spcPts val="0"/>
              </a:spcBef>
              <a:spcAft>
                <a:spcPts val="0"/>
              </a:spcAft>
            </a:pPr>
            <a:r>
              <a:rPr lang="en-IN" sz="3600" dirty="0">
                <a:solidFill>
                  <a:schemeClr val="bg1"/>
                </a:solidFill>
                <a:effectLst/>
                <a:ea typeface="Times New Roman" panose="02020603050405020304" pitchFamily="18" charset="0"/>
                <a:cs typeface="Times New Roman" panose="02020603050405020304" pitchFamily="18" charset="0"/>
              </a:rPr>
              <a:t>We express the life of the Vine so that His fruit can be seen in and through us.</a:t>
            </a:r>
            <a:endParaRPr lang="en-US" sz="36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03852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A2C367-6E1F-CA7B-D0AA-A7C6DBD7C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03EC79FD-EA6C-207C-3E5C-C7EA4908F836}"/>
              </a:ext>
            </a:extLst>
          </p:cNvPr>
          <p:cNvSpPr txBox="1"/>
          <p:nvPr/>
        </p:nvSpPr>
        <p:spPr>
          <a:xfrm>
            <a:off x="970555" y="1637740"/>
            <a:ext cx="7419300" cy="3582519"/>
          </a:xfrm>
          <a:prstGeom prst="rect">
            <a:avLst/>
          </a:prstGeom>
          <a:noFill/>
        </p:spPr>
        <p:txBody>
          <a:bodyPr wrap="square" rtlCol="0">
            <a:spAutoFit/>
          </a:bodyPr>
          <a:lstStyle/>
          <a:p>
            <a:pPr marL="0" marR="0">
              <a:lnSpc>
                <a:spcPct val="90000"/>
              </a:lnSpc>
              <a:spcBef>
                <a:spcPts val="0"/>
              </a:spcBef>
              <a:spcAft>
                <a:spcPts val="0"/>
              </a:spcAft>
            </a:pPr>
            <a:r>
              <a:rPr lang="en-IN" sz="3600" dirty="0">
                <a:solidFill>
                  <a:schemeClr val="bg1"/>
                </a:solidFill>
                <a:effectLst/>
                <a:ea typeface="Times New Roman" panose="02020603050405020304" pitchFamily="18" charset="0"/>
                <a:cs typeface="Times New Roman" panose="02020603050405020304" pitchFamily="18" charset="0"/>
              </a:rPr>
              <a:t>The Church is the family of God. As sons and daughters, the Father cares for us and we care for each other. As His family we love, welcome, and embrace others as they come into the family of God through personal faith in Jesus Christ.</a:t>
            </a:r>
            <a:endParaRPr lang="en-US" sz="36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1876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A2C367-6E1F-CA7B-D0AA-A7C6DBD7C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03EC79FD-EA6C-207C-3E5C-C7EA4908F836}"/>
              </a:ext>
            </a:extLst>
          </p:cNvPr>
          <p:cNvSpPr txBox="1"/>
          <p:nvPr/>
        </p:nvSpPr>
        <p:spPr>
          <a:xfrm>
            <a:off x="979982" y="1637740"/>
            <a:ext cx="7334459" cy="3582519"/>
          </a:xfrm>
          <a:prstGeom prst="rect">
            <a:avLst/>
          </a:prstGeom>
          <a:noFill/>
        </p:spPr>
        <p:txBody>
          <a:bodyPr wrap="square" rtlCol="0">
            <a:spAutoFit/>
          </a:bodyPr>
          <a:lstStyle/>
          <a:p>
            <a:pPr marL="0" marR="0">
              <a:lnSpc>
                <a:spcPct val="90000"/>
              </a:lnSpc>
              <a:spcBef>
                <a:spcPts val="0"/>
              </a:spcBef>
              <a:spcAft>
                <a:spcPts val="0"/>
              </a:spcAft>
            </a:pPr>
            <a:r>
              <a:rPr lang="en-IN" sz="3600" dirty="0">
                <a:solidFill>
                  <a:schemeClr val="bg1"/>
                </a:solidFill>
                <a:effectLst/>
                <a:ea typeface="Times New Roman" panose="02020603050405020304" pitchFamily="18" charset="0"/>
                <a:cs typeface="Times New Roman" panose="02020603050405020304" pitchFamily="18" charset="0"/>
              </a:rPr>
              <a:t>The Church is a nation of holy people, a peculiar people, a people set apart to Him, to walk in Kingdom culture and values and to declare the praises of the One who brought us out of darkness into His </a:t>
            </a:r>
            <a:r>
              <a:rPr lang="en-IN" sz="3600" dirty="0" err="1">
                <a:solidFill>
                  <a:schemeClr val="bg1"/>
                </a:solidFill>
                <a:effectLst/>
                <a:ea typeface="Times New Roman" panose="02020603050405020304" pitchFamily="18" charset="0"/>
                <a:cs typeface="Times New Roman" panose="02020603050405020304" pitchFamily="18" charset="0"/>
              </a:rPr>
              <a:t>marvelous</a:t>
            </a:r>
            <a:r>
              <a:rPr lang="en-IN" sz="3600" dirty="0">
                <a:solidFill>
                  <a:schemeClr val="bg1"/>
                </a:solidFill>
                <a:effectLst/>
                <a:ea typeface="Times New Roman" panose="02020603050405020304" pitchFamily="18" charset="0"/>
                <a:cs typeface="Times New Roman" panose="02020603050405020304" pitchFamily="18" charset="0"/>
              </a:rPr>
              <a:t> light.</a:t>
            </a:r>
            <a:endParaRPr lang="en-US" sz="3600" dirty="0">
              <a:solidFill>
                <a:schemeClr val="bg1"/>
              </a:solidFill>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endParaRPr lang="en-US" sz="36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7250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A2C367-6E1F-CA7B-D0AA-A7C6DBD7C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5DDA99EC-4D6F-C1A3-D354-8FD96A38D88B}"/>
              </a:ext>
            </a:extLst>
          </p:cNvPr>
          <p:cNvSpPr txBox="1"/>
          <p:nvPr/>
        </p:nvSpPr>
        <p:spPr>
          <a:xfrm>
            <a:off x="744717" y="695944"/>
            <a:ext cx="6909848" cy="5466112"/>
          </a:xfrm>
          <a:prstGeom prst="rect">
            <a:avLst/>
          </a:prstGeom>
          <a:noFill/>
        </p:spPr>
        <p:txBody>
          <a:bodyPr wrap="square" rtlCol="0">
            <a:spAutoFit/>
          </a:bodyPr>
          <a:lstStyle/>
          <a:p>
            <a:pPr marL="0" marR="0">
              <a:lnSpc>
                <a:spcPct val="90000"/>
              </a:lnSpc>
              <a:spcBef>
                <a:spcPts val="0"/>
              </a:spcBef>
              <a:spcAft>
                <a:spcPts val="0"/>
              </a:spcAft>
            </a:pPr>
            <a:r>
              <a:rPr lang="en-IN" sz="3600" dirty="0">
                <a:solidFill>
                  <a:schemeClr val="bg1"/>
                </a:solidFill>
                <a:effectLst/>
                <a:ea typeface="Times New Roman" panose="02020603050405020304" pitchFamily="18" charset="0"/>
                <a:cs typeface="Times New Roman" panose="02020603050405020304" pitchFamily="18" charset="0"/>
              </a:rPr>
              <a:t>Ephesians 5:25-27</a:t>
            </a:r>
            <a:endParaRPr lang="en-US" sz="3600" dirty="0">
              <a:solidFill>
                <a:schemeClr val="bg1"/>
              </a:solidFill>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IN" sz="3200" dirty="0">
                <a:solidFill>
                  <a:schemeClr val="bg1"/>
                </a:solidFill>
                <a:effectLst/>
                <a:ea typeface="Times New Roman" panose="02020603050405020304" pitchFamily="18" charset="0"/>
                <a:cs typeface="Times New Roman" panose="02020603050405020304" pitchFamily="18" charset="0"/>
              </a:rPr>
              <a:t>25 Husbands, love your wives, just as Christ also loved the church and gave Himself for her, </a:t>
            </a:r>
            <a:endParaRPr lang="en-US" sz="3200" dirty="0">
              <a:solidFill>
                <a:schemeClr val="bg1"/>
              </a:solidFill>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IN" sz="3200" dirty="0">
                <a:solidFill>
                  <a:schemeClr val="bg1"/>
                </a:solidFill>
                <a:effectLst/>
                <a:ea typeface="Times New Roman" panose="02020603050405020304" pitchFamily="18" charset="0"/>
                <a:cs typeface="Times New Roman" panose="02020603050405020304" pitchFamily="18" charset="0"/>
              </a:rPr>
              <a:t>26 that He might sanctify and cleanse her with the washing of water by the word, </a:t>
            </a:r>
            <a:endParaRPr lang="en-US" sz="3200" dirty="0">
              <a:solidFill>
                <a:schemeClr val="bg1"/>
              </a:solidFill>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IN" sz="3200" dirty="0">
                <a:solidFill>
                  <a:schemeClr val="bg1"/>
                </a:solidFill>
                <a:effectLst/>
                <a:ea typeface="Times New Roman" panose="02020603050405020304" pitchFamily="18" charset="0"/>
                <a:cs typeface="Times New Roman" panose="02020603050405020304" pitchFamily="18" charset="0"/>
              </a:rPr>
              <a:t>27 that He might present her to Himself a glorious church, not having spot or wrinkle or any such thing, but that she should be holy and without blemish.</a:t>
            </a:r>
            <a:endParaRPr lang="en-US" sz="3200" dirty="0">
              <a:solidFill>
                <a:schemeClr val="bg1"/>
              </a:solidFill>
              <a:effectLst/>
              <a:ea typeface="Times New Roman" panose="02020603050405020304" pitchFamily="18" charset="0"/>
              <a:cs typeface="Times New Roman" panose="02020603050405020304" pitchFamily="18" charset="0"/>
            </a:endParaRPr>
          </a:p>
          <a:p>
            <a:pPr>
              <a:lnSpc>
                <a:spcPct val="90000"/>
              </a:lnSpc>
            </a:pPr>
            <a:endParaRPr lang="en-US" sz="3200" dirty="0">
              <a:solidFill>
                <a:schemeClr val="bg1"/>
              </a:solidFill>
            </a:endParaRPr>
          </a:p>
        </p:txBody>
      </p:sp>
    </p:spTree>
    <p:extLst>
      <p:ext uri="{BB962C8B-B14F-4D97-AF65-F5344CB8AC3E}">
        <p14:creationId xmlns:p14="http://schemas.microsoft.com/office/powerpoint/2010/main" val="28710580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A2C367-6E1F-CA7B-D0AA-A7C6DBD7C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03EC79FD-EA6C-207C-3E5C-C7EA4908F836}"/>
              </a:ext>
            </a:extLst>
          </p:cNvPr>
          <p:cNvSpPr txBox="1"/>
          <p:nvPr/>
        </p:nvSpPr>
        <p:spPr>
          <a:xfrm>
            <a:off x="998837" y="1637740"/>
            <a:ext cx="7334459" cy="3582519"/>
          </a:xfrm>
          <a:prstGeom prst="rect">
            <a:avLst/>
          </a:prstGeom>
          <a:noFill/>
        </p:spPr>
        <p:txBody>
          <a:bodyPr wrap="square" rtlCol="0">
            <a:spAutoFit/>
          </a:bodyPr>
          <a:lstStyle/>
          <a:p>
            <a:pPr marL="0" marR="0">
              <a:lnSpc>
                <a:spcPct val="90000"/>
              </a:lnSpc>
              <a:spcBef>
                <a:spcPts val="0"/>
              </a:spcBef>
              <a:spcAft>
                <a:spcPts val="0"/>
              </a:spcAft>
            </a:pPr>
            <a:r>
              <a:rPr lang="en-IN" sz="3600" dirty="0">
                <a:solidFill>
                  <a:schemeClr val="bg1"/>
                </a:solidFill>
                <a:effectLst/>
                <a:ea typeface="Times New Roman" panose="02020603050405020304" pitchFamily="18" charset="0"/>
                <a:cs typeface="Times New Roman" panose="02020603050405020304" pitchFamily="18" charset="0"/>
              </a:rPr>
              <a:t>The Church is the emissary of Christ. We are ambassadors of Christ, reaching out to a hurting world, announcing the good news of the Kingdom of God, and inviting people to be reconciled to God.</a:t>
            </a:r>
            <a:endParaRPr lang="en-US" sz="3600" dirty="0">
              <a:solidFill>
                <a:schemeClr val="bg1"/>
              </a:solidFill>
              <a:effectLst/>
              <a:ea typeface="Times New Roman" panose="02020603050405020304" pitchFamily="18" charset="0"/>
              <a:cs typeface="Times New Roman" panose="02020603050405020304" pitchFamily="18" charset="0"/>
            </a:endParaRPr>
          </a:p>
          <a:p>
            <a:pPr marL="0" marR="0">
              <a:lnSpc>
                <a:spcPct val="90000"/>
              </a:lnSpc>
              <a:spcBef>
                <a:spcPts val="0"/>
              </a:spcBef>
              <a:spcAft>
                <a:spcPts val="0"/>
              </a:spcAft>
            </a:pPr>
            <a:r>
              <a:rPr lang="en-IN" sz="3600" dirty="0">
                <a:solidFill>
                  <a:schemeClr val="bg1"/>
                </a:solidFill>
                <a:effectLst/>
                <a:ea typeface="Times New Roman" panose="02020603050405020304" pitchFamily="18" charset="0"/>
                <a:cs typeface="Times New Roman" panose="02020603050405020304" pitchFamily="18" charset="0"/>
              </a:rPr>
              <a:t> </a:t>
            </a:r>
            <a:endParaRPr lang="en-US" sz="36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64926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A2C367-6E1F-CA7B-D0AA-A7C6DBD7C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03EC79FD-EA6C-207C-3E5C-C7EA4908F836}"/>
              </a:ext>
            </a:extLst>
          </p:cNvPr>
          <p:cNvSpPr txBox="1"/>
          <p:nvPr/>
        </p:nvSpPr>
        <p:spPr>
          <a:xfrm>
            <a:off x="979983" y="889843"/>
            <a:ext cx="7334459" cy="5078313"/>
          </a:xfrm>
          <a:prstGeom prst="rect">
            <a:avLst/>
          </a:prstGeom>
          <a:noFill/>
        </p:spPr>
        <p:txBody>
          <a:bodyPr wrap="square" rtlCol="0">
            <a:spAutoFit/>
          </a:bodyPr>
          <a:lstStyle/>
          <a:p>
            <a:pPr marL="0" marR="0">
              <a:lnSpc>
                <a:spcPct val="90000"/>
              </a:lnSpc>
              <a:spcBef>
                <a:spcPts val="0"/>
              </a:spcBef>
              <a:spcAft>
                <a:spcPts val="0"/>
              </a:spcAft>
            </a:pPr>
            <a:r>
              <a:rPr lang="en-IN" sz="3600" dirty="0">
                <a:solidFill>
                  <a:schemeClr val="bg1"/>
                </a:solidFill>
                <a:effectLst/>
                <a:ea typeface="Times New Roman" panose="02020603050405020304" pitchFamily="18" charset="0"/>
                <a:cs typeface="Times New Roman" panose="02020603050405020304" pitchFamily="18" charset="0"/>
              </a:rPr>
              <a:t>The Church are the anointed ones. Sowers sowing seed. Soldiers in conflict. Laborers in the vineyard. Bondservants of Christ. Earthen vessels filled with heavenly treasure. Messengers of good news. Called, appointed and anointed by the Spirit of God, doing His will and releasing His Kingdom on earth as it is in heaven.</a:t>
            </a:r>
            <a:endParaRPr lang="en-US" sz="36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51927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A2C367-6E1F-CA7B-D0AA-A7C6DBD7C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03EC79FD-EA6C-207C-3E5C-C7EA4908F836}"/>
              </a:ext>
            </a:extLst>
          </p:cNvPr>
          <p:cNvSpPr txBox="1"/>
          <p:nvPr/>
        </p:nvSpPr>
        <p:spPr>
          <a:xfrm>
            <a:off x="979982" y="1637740"/>
            <a:ext cx="7334459" cy="3582519"/>
          </a:xfrm>
          <a:prstGeom prst="rect">
            <a:avLst/>
          </a:prstGeom>
          <a:noFill/>
        </p:spPr>
        <p:txBody>
          <a:bodyPr wrap="square" rtlCol="0">
            <a:spAutoFit/>
          </a:bodyPr>
          <a:lstStyle/>
          <a:p>
            <a:pPr marL="0" marR="0">
              <a:lnSpc>
                <a:spcPct val="90000"/>
              </a:lnSpc>
              <a:spcBef>
                <a:spcPts val="0"/>
              </a:spcBef>
              <a:spcAft>
                <a:spcPts val="0"/>
              </a:spcAft>
            </a:pPr>
            <a:r>
              <a:rPr lang="en-IN" sz="3600" dirty="0">
                <a:solidFill>
                  <a:schemeClr val="bg1"/>
                </a:solidFill>
                <a:effectLst/>
                <a:ea typeface="Times New Roman" panose="02020603050405020304" pitchFamily="18" charset="0"/>
                <a:cs typeface="Times New Roman" panose="02020603050405020304" pitchFamily="18" charset="0"/>
              </a:rPr>
              <a:t>The Church is the Bride of Christ. We are set on Him. Our hearts and affections are devoted to Him and we set ourselves apart as a bride for her groom, waiting for that great union in the sky and to be seated at the marriage supper of the Lamb of God!</a:t>
            </a:r>
            <a:endParaRPr lang="en-US" sz="36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59137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A2C367-6E1F-CA7B-D0AA-A7C6DBD7C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03EC79FD-EA6C-207C-3E5C-C7EA4908F836}"/>
              </a:ext>
            </a:extLst>
          </p:cNvPr>
          <p:cNvSpPr txBox="1"/>
          <p:nvPr/>
        </p:nvSpPr>
        <p:spPr>
          <a:xfrm>
            <a:off x="979982" y="1637740"/>
            <a:ext cx="7334459" cy="3582519"/>
          </a:xfrm>
          <a:prstGeom prst="rect">
            <a:avLst/>
          </a:prstGeom>
          <a:noFill/>
        </p:spPr>
        <p:txBody>
          <a:bodyPr wrap="square" rtlCol="0">
            <a:spAutoFit/>
          </a:bodyPr>
          <a:lstStyle/>
          <a:p>
            <a:pPr marL="0" marR="0">
              <a:lnSpc>
                <a:spcPct val="90000"/>
              </a:lnSpc>
              <a:spcBef>
                <a:spcPts val="0"/>
              </a:spcBef>
              <a:spcAft>
                <a:spcPts val="0"/>
              </a:spcAft>
            </a:pPr>
            <a:r>
              <a:rPr lang="en-IN" sz="3600" dirty="0">
                <a:solidFill>
                  <a:schemeClr val="bg1"/>
                </a:solidFill>
                <a:effectLst/>
                <a:ea typeface="Times New Roman" panose="02020603050405020304" pitchFamily="18" charset="0"/>
                <a:cs typeface="Times New Roman" panose="02020603050405020304" pitchFamily="18" charset="0"/>
              </a:rPr>
              <a:t>The Church is the work Christ is building, to whom He has given the keys of the Kingdom. As those authorized in Jesus’ name, we bind on earth what heaven has bound and release on earth, what heaven has released.</a:t>
            </a:r>
            <a:endParaRPr lang="en-US" sz="36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51612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A2C367-6E1F-CA7B-D0AA-A7C6DBD7C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03EC79FD-EA6C-207C-3E5C-C7EA4908F836}"/>
              </a:ext>
            </a:extLst>
          </p:cNvPr>
          <p:cNvSpPr txBox="1"/>
          <p:nvPr/>
        </p:nvSpPr>
        <p:spPr>
          <a:xfrm>
            <a:off x="961128" y="2136338"/>
            <a:ext cx="7334459" cy="2585323"/>
          </a:xfrm>
          <a:prstGeom prst="rect">
            <a:avLst/>
          </a:prstGeom>
          <a:noFill/>
        </p:spPr>
        <p:txBody>
          <a:bodyPr wrap="square" rtlCol="0">
            <a:spAutoFit/>
          </a:bodyPr>
          <a:lstStyle/>
          <a:p>
            <a:pPr marL="0" marR="0">
              <a:lnSpc>
                <a:spcPct val="90000"/>
              </a:lnSpc>
              <a:spcBef>
                <a:spcPts val="0"/>
              </a:spcBef>
              <a:spcAft>
                <a:spcPts val="0"/>
              </a:spcAft>
            </a:pPr>
            <a:r>
              <a:rPr lang="en-IN" sz="3600" dirty="0">
                <a:solidFill>
                  <a:schemeClr val="bg1"/>
                </a:solidFill>
                <a:effectLst/>
                <a:ea typeface="Times New Roman" panose="02020603050405020304" pitchFamily="18" charset="0"/>
                <a:cs typeface="Times New Roman" panose="02020603050405020304" pitchFamily="18" charset="0"/>
              </a:rPr>
              <a:t>The Church is the unstoppable move of the Holy Spirit of God through nameless, faceless, men and women, Jews and Gentiles, people from every, race, tongue, tribe, and nation.</a:t>
            </a:r>
            <a:endParaRPr lang="en-US" sz="36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46206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A2C367-6E1F-CA7B-D0AA-A7C6DBD7C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03EC79FD-EA6C-207C-3E5C-C7EA4908F836}"/>
              </a:ext>
            </a:extLst>
          </p:cNvPr>
          <p:cNvSpPr txBox="1"/>
          <p:nvPr/>
        </p:nvSpPr>
        <p:spPr>
          <a:xfrm>
            <a:off x="989408" y="2876937"/>
            <a:ext cx="7334459" cy="646331"/>
          </a:xfrm>
          <a:prstGeom prst="rect">
            <a:avLst/>
          </a:prstGeom>
          <a:noFill/>
        </p:spPr>
        <p:txBody>
          <a:bodyPr wrap="square" rtlCol="0">
            <a:spAutoFit/>
          </a:bodyPr>
          <a:lstStyle/>
          <a:p>
            <a:pPr marL="0" marR="0">
              <a:spcBef>
                <a:spcPts val="0"/>
              </a:spcBef>
              <a:spcAft>
                <a:spcPts val="0"/>
              </a:spcAft>
            </a:pPr>
            <a:r>
              <a:rPr lang="en-IN" sz="3600" dirty="0">
                <a:solidFill>
                  <a:schemeClr val="bg1"/>
                </a:solidFill>
                <a:effectLst/>
                <a:ea typeface="Times New Roman" panose="02020603050405020304" pitchFamily="18" charset="0"/>
                <a:cs typeface="Times New Roman" panose="02020603050405020304" pitchFamily="18" charset="0"/>
              </a:rPr>
              <a:t>This is the Church’s finest hour!</a:t>
            </a:r>
            <a:endParaRPr lang="en-US" sz="36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72566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A2C367-6E1F-CA7B-D0AA-A7C6DBD7C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03EC79FD-EA6C-207C-3E5C-C7EA4908F836}"/>
              </a:ext>
            </a:extLst>
          </p:cNvPr>
          <p:cNvSpPr txBox="1"/>
          <p:nvPr/>
        </p:nvSpPr>
        <p:spPr>
          <a:xfrm>
            <a:off x="989408" y="2876937"/>
            <a:ext cx="7334459" cy="646331"/>
          </a:xfrm>
          <a:prstGeom prst="rect">
            <a:avLst/>
          </a:prstGeom>
          <a:noFill/>
        </p:spPr>
        <p:txBody>
          <a:bodyPr wrap="square" rtlCol="0">
            <a:spAutoFit/>
          </a:bodyPr>
          <a:lstStyle/>
          <a:p>
            <a:pPr marL="0" marR="0">
              <a:spcBef>
                <a:spcPts val="0"/>
              </a:spcBef>
              <a:spcAft>
                <a:spcPts val="0"/>
              </a:spcAft>
            </a:pPr>
            <a:r>
              <a:rPr lang="en-IN" sz="3600" dirty="0">
                <a:solidFill>
                  <a:schemeClr val="bg1"/>
                </a:solidFill>
                <a:effectLst/>
                <a:ea typeface="Times New Roman" panose="02020603050405020304" pitchFamily="18" charset="0"/>
                <a:cs typeface="Times New Roman" panose="02020603050405020304" pitchFamily="18" charset="0"/>
              </a:rPr>
              <a:t>This is the Church’s brightest day!</a:t>
            </a:r>
            <a:endParaRPr lang="en-US" sz="36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3752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A2C367-6E1F-CA7B-D0AA-A7C6DBD7C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03EC79FD-EA6C-207C-3E5C-C7EA4908F836}"/>
              </a:ext>
            </a:extLst>
          </p:cNvPr>
          <p:cNvSpPr txBox="1"/>
          <p:nvPr/>
        </p:nvSpPr>
        <p:spPr>
          <a:xfrm>
            <a:off x="989408" y="2876937"/>
            <a:ext cx="7334459" cy="646331"/>
          </a:xfrm>
          <a:prstGeom prst="rect">
            <a:avLst/>
          </a:prstGeom>
          <a:noFill/>
        </p:spPr>
        <p:txBody>
          <a:bodyPr wrap="square" rtlCol="0">
            <a:spAutoFit/>
          </a:bodyPr>
          <a:lstStyle/>
          <a:p>
            <a:pPr marL="0" marR="0">
              <a:spcBef>
                <a:spcPts val="0"/>
              </a:spcBef>
              <a:spcAft>
                <a:spcPts val="0"/>
              </a:spcAft>
            </a:pPr>
            <a:r>
              <a:rPr lang="en-IN" sz="3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This is the Church’s greatest moment!</a:t>
            </a:r>
            <a:endParaRPr lang="en-US" sz="3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1210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A2C367-6E1F-CA7B-D0AA-A7C6DBD7C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03EC79FD-EA6C-207C-3E5C-C7EA4908F836}"/>
              </a:ext>
            </a:extLst>
          </p:cNvPr>
          <p:cNvSpPr txBox="1"/>
          <p:nvPr/>
        </p:nvSpPr>
        <p:spPr>
          <a:xfrm>
            <a:off x="989408" y="2876937"/>
            <a:ext cx="7334459" cy="646331"/>
          </a:xfrm>
          <a:prstGeom prst="rect">
            <a:avLst/>
          </a:prstGeom>
          <a:noFill/>
        </p:spPr>
        <p:txBody>
          <a:bodyPr wrap="square" rtlCol="0">
            <a:spAutoFit/>
          </a:bodyPr>
          <a:lstStyle/>
          <a:p>
            <a:pPr marL="0" marR="0">
              <a:spcBef>
                <a:spcPts val="0"/>
              </a:spcBef>
              <a:spcAft>
                <a:spcPts val="0"/>
              </a:spcAft>
            </a:pPr>
            <a:r>
              <a:rPr lang="en-IN" sz="3600" dirty="0">
                <a:solidFill>
                  <a:schemeClr val="bg1"/>
                </a:solidFill>
                <a:effectLst/>
                <a:ea typeface="Times New Roman" panose="02020603050405020304" pitchFamily="18" charset="0"/>
                <a:cs typeface="Times New Roman" panose="02020603050405020304" pitchFamily="18" charset="0"/>
              </a:rPr>
              <a:t>This is the Church’s final fray! </a:t>
            </a:r>
            <a:endParaRPr lang="en-US" sz="36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85379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A2C367-6E1F-CA7B-D0AA-A7C6DBD7C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03EC79FD-EA6C-207C-3E5C-C7EA4908F836}"/>
              </a:ext>
            </a:extLst>
          </p:cNvPr>
          <p:cNvSpPr txBox="1"/>
          <p:nvPr/>
        </p:nvSpPr>
        <p:spPr>
          <a:xfrm>
            <a:off x="979982" y="2884235"/>
            <a:ext cx="7334459" cy="1089529"/>
          </a:xfrm>
          <a:prstGeom prst="rect">
            <a:avLst/>
          </a:prstGeom>
          <a:noFill/>
        </p:spPr>
        <p:txBody>
          <a:bodyPr wrap="square" rtlCol="0">
            <a:spAutoFit/>
          </a:bodyPr>
          <a:lstStyle/>
          <a:p>
            <a:pPr marL="0" marR="0">
              <a:lnSpc>
                <a:spcPct val="90000"/>
              </a:lnSpc>
              <a:spcBef>
                <a:spcPts val="0"/>
              </a:spcBef>
              <a:spcAft>
                <a:spcPts val="0"/>
              </a:spcAft>
            </a:pPr>
            <a:r>
              <a:rPr lang="en-IN" sz="3600" dirty="0">
                <a:solidFill>
                  <a:schemeClr val="bg1"/>
                </a:solidFill>
                <a:effectLst/>
                <a:ea typeface="Times New Roman" panose="02020603050405020304" pitchFamily="18" charset="0"/>
                <a:cs typeface="Times New Roman" panose="02020603050405020304" pitchFamily="18" charset="0"/>
              </a:rPr>
              <a:t>And all the powers of hell cannot stop this advancing Church.</a:t>
            </a:r>
            <a:endParaRPr lang="en-US" sz="36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6799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A2C367-6E1F-CA7B-D0AA-A7C6DBD7C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03EC79FD-EA6C-207C-3E5C-C7EA4908F836}"/>
              </a:ext>
            </a:extLst>
          </p:cNvPr>
          <p:cNvSpPr txBox="1"/>
          <p:nvPr/>
        </p:nvSpPr>
        <p:spPr>
          <a:xfrm>
            <a:off x="863646" y="2866543"/>
            <a:ext cx="6611105" cy="1200329"/>
          </a:xfrm>
          <a:prstGeom prst="rect">
            <a:avLst/>
          </a:prstGeom>
          <a:noFill/>
        </p:spPr>
        <p:txBody>
          <a:bodyPr wrap="none" rtlCol="0">
            <a:spAutoFit/>
          </a:bodyPr>
          <a:lstStyle/>
          <a:p>
            <a:r>
              <a:rPr lang="en-IN" sz="3600" b="1" dirty="0">
                <a:solidFill>
                  <a:schemeClr val="bg1"/>
                </a:solidFill>
                <a:effectLst/>
                <a:ea typeface="Times New Roman" panose="02020603050405020304" pitchFamily="18" charset="0"/>
                <a:cs typeface="Times New Roman" panose="02020603050405020304" pitchFamily="18" charset="0"/>
              </a:rPr>
              <a:t>A BRIEF HISTORY OF THE CHURCH</a:t>
            </a:r>
            <a:endParaRPr lang="en-US" sz="3600" dirty="0">
              <a:solidFill>
                <a:schemeClr val="bg1"/>
              </a:solidFill>
              <a:effectLst/>
              <a:ea typeface="Times New Roman" panose="02020603050405020304" pitchFamily="18" charset="0"/>
              <a:cs typeface="Times New Roman" panose="02020603050405020304" pitchFamily="18" charset="0"/>
            </a:endParaRPr>
          </a:p>
          <a:p>
            <a:endParaRPr lang="en-US" sz="3600" dirty="0">
              <a:solidFill>
                <a:schemeClr val="bg1"/>
              </a:solidFill>
            </a:endParaRPr>
          </a:p>
        </p:txBody>
      </p:sp>
    </p:spTree>
    <p:extLst>
      <p:ext uri="{BB962C8B-B14F-4D97-AF65-F5344CB8AC3E}">
        <p14:creationId xmlns:p14="http://schemas.microsoft.com/office/powerpoint/2010/main" val="26642951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A2C367-6E1F-CA7B-D0AA-A7C6DBD7C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03EC79FD-EA6C-207C-3E5C-C7EA4908F836}"/>
              </a:ext>
            </a:extLst>
          </p:cNvPr>
          <p:cNvSpPr txBox="1"/>
          <p:nvPr/>
        </p:nvSpPr>
        <p:spPr>
          <a:xfrm>
            <a:off x="989408" y="2876937"/>
            <a:ext cx="7334459" cy="646331"/>
          </a:xfrm>
          <a:prstGeom prst="rect">
            <a:avLst/>
          </a:prstGeom>
          <a:noFill/>
        </p:spPr>
        <p:txBody>
          <a:bodyPr wrap="square" rtlCol="0">
            <a:spAutoFit/>
          </a:bodyPr>
          <a:lstStyle/>
          <a:p>
            <a:pPr marL="0" marR="0" algn="just">
              <a:spcBef>
                <a:spcPts val="0"/>
              </a:spcBef>
              <a:spcAft>
                <a:spcPts val="0"/>
              </a:spcAft>
            </a:pPr>
            <a:r>
              <a:rPr lang="en-IN" sz="3600" dirty="0">
                <a:solidFill>
                  <a:schemeClr val="bg1"/>
                </a:solidFill>
                <a:effectLst/>
                <a:ea typeface="Times New Roman" panose="02020603050405020304" pitchFamily="18" charset="0"/>
                <a:cs typeface="Times New Roman" panose="02020603050405020304" pitchFamily="18" charset="0"/>
              </a:rPr>
              <a:t>This is Christ’s Church!</a:t>
            </a:r>
            <a:endParaRPr lang="en-US" sz="36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9029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A2C367-6E1F-CA7B-D0AA-A7C6DBD7C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03EC79FD-EA6C-207C-3E5C-C7EA4908F836}"/>
              </a:ext>
            </a:extLst>
          </p:cNvPr>
          <p:cNvSpPr txBox="1"/>
          <p:nvPr/>
        </p:nvSpPr>
        <p:spPr>
          <a:xfrm>
            <a:off x="921138" y="2828835"/>
            <a:ext cx="5786969" cy="1200329"/>
          </a:xfrm>
          <a:prstGeom prst="rect">
            <a:avLst/>
          </a:prstGeom>
          <a:noFill/>
        </p:spPr>
        <p:txBody>
          <a:bodyPr wrap="none" rtlCol="0">
            <a:spAutoFit/>
          </a:bodyPr>
          <a:lstStyle/>
          <a:p>
            <a:pPr marL="0" marR="0">
              <a:spcBef>
                <a:spcPts val="0"/>
              </a:spcBef>
              <a:spcAft>
                <a:spcPts val="0"/>
              </a:spcAft>
            </a:pPr>
            <a:r>
              <a:rPr lang="en-IN" sz="3600" b="1" dirty="0">
                <a:solidFill>
                  <a:schemeClr val="bg1"/>
                </a:solidFill>
                <a:effectLst/>
                <a:ea typeface="Times New Roman" panose="02020603050405020304" pitchFamily="18" charset="0"/>
                <a:cs typeface="Times New Roman" panose="02020603050405020304" pitchFamily="18" charset="0"/>
              </a:rPr>
              <a:t>The First Four Hundred Years </a:t>
            </a:r>
          </a:p>
          <a:p>
            <a:pPr marL="0" marR="0">
              <a:spcBef>
                <a:spcPts val="0"/>
              </a:spcBef>
              <a:spcAft>
                <a:spcPts val="0"/>
              </a:spcAft>
            </a:pPr>
            <a:r>
              <a:rPr lang="en-IN" sz="3600" b="1" dirty="0">
                <a:solidFill>
                  <a:schemeClr val="bg1"/>
                </a:solidFill>
                <a:effectLst/>
                <a:ea typeface="Times New Roman" panose="02020603050405020304" pitchFamily="18" charset="0"/>
                <a:cs typeface="Times New Roman" panose="02020603050405020304" pitchFamily="18" charset="0"/>
              </a:rPr>
              <a:t>(A.D. 30 – A.D. 400)</a:t>
            </a:r>
            <a:endParaRPr lang="en-US" sz="36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5703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A2C367-6E1F-CA7B-D0AA-A7C6DBD7C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03EC79FD-EA6C-207C-3E5C-C7EA4908F836}"/>
              </a:ext>
            </a:extLst>
          </p:cNvPr>
          <p:cNvSpPr txBox="1"/>
          <p:nvPr/>
        </p:nvSpPr>
        <p:spPr>
          <a:xfrm>
            <a:off x="936823" y="2857115"/>
            <a:ext cx="4294124" cy="1200329"/>
          </a:xfrm>
          <a:prstGeom prst="rect">
            <a:avLst/>
          </a:prstGeom>
          <a:noFill/>
        </p:spPr>
        <p:txBody>
          <a:bodyPr wrap="none" rtlCol="0">
            <a:spAutoFit/>
          </a:bodyPr>
          <a:lstStyle/>
          <a:p>
            <a:pPr marL="0" marR="0">
              <a:spcBef>
                <a:spcPts val="0"/>
              </a:spcBef>
              <a:spcAft>
                <a:spcPts val="0"/>
              </a:spcAft>
            </a:pPr>
            <a:r>
              <a:rPr lang="en-IN" sz="3600" b="1" dirty="0">
                <a:solidFill>
                  <a:schemeClr val="bg1"/>
                </a:solidFill>
                <a:effectLst/>
                <a:ea typeface="Times New Roman" panose="02020603050405020304" pitchFamily="18" charset="0"/>
                <a:cs typeface="Times New Roman" panose="02020603050405020304" pitchFamily="18" charset="0"/>
              </a:rPr>
              <a:t>The Dark Ages </a:t>
            </a:r>
          </a:p>
          <a:p>
            <a:pPr marL="0" marR="0">
              <a:spcBef>
                <a:spcPts val="0"/>
              </a:spcBef>
              <a:spcAft>
                <a:spcPts val="0"/>
              </a:spcAft>
            </a:pPr>
            <a:r>
              <a:rPr lang="en-IN" sz="3600" b="1" dirty="0">
                <a:solidFill>
                  <a:schemeClr val="bg1"/>
                </a:solidFill>
                <a:effectLst/>
                <a:ea typeface="Times New Roman" panose="02020603050405020304" pitchFamily="18" charset="0"/>
                <a:cs typeface="Times New Roman" panose="02020603050405020304" pitchFamily="18" charset="0"/>
              </a:rPr>
              <a:t>(A.D. 401 - A.D. 1500)</a:t>
            </a:r>
            <a:endParaRPr lang="en-US" sz="36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2864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A2C367-6E1F-CA7B-D0AA-A7C6DBD7C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03EC79FD-EA6C-207C-3E5C-C7EA4908F836}"/>
              </a:ext>
            </a:extLst>
          </p:cNvPr>
          <p:cNvSpPr txBox="1"/>
          <p:nvPr/>
        </p:nvSpPr>
        <p:spPr>
          <a:xfrm>
            <a:off x="895421" y="2828835"/>
            <a:ext cx="6069675" cy="1200329"/>
          </a:xfrm>
          <a:prstGeom prst="rect">
            <a:avLst/>
          </a:prstGeom>
          <a:noFill/>
        </p:spPr>
        <p:txBody>
          <a:bodyPr wrap="none" rtlCol="0">
            <a:spAutoFit/>
          </a:bodyPr>
          <a:lstStyle/>
          <a:p>
            <a:pPr marL="0" marR="0">
              <a:spcBef>
                <a:spcPts val="0"/>
              </a:spcBef>
              <a:spcAft>
                <a:spcPts val="0"/>
              </a:spcAft>
            </a:pPr>
            <a:r>
              <a:rPr lang="en-IN" sz="3600" b="1" dirty="0">
                <a:solidFill>
                  <a:schemeClr val="bg1"/>
                </a:solidFill>
                <a:effectLst/>
                <a:ea typeface="Times New Roman" panose="02020603050405020304" pitchFamily="18" charset="0"/>
                <a:cs typeface="Times New Roman" panose="02020603050405020304" pitchFamily="18" charset="0"/>
              </a:rPr>
              <a:t>Revival, Restoration and Glory </a:t>
            </a:r>
          </a:p>
          <a:p>
            <a:pPr marL="0" marR="0">
              <a:spcBef>
                <a:spcPts val="0"/>
              </a:spcBef>
              <a:spcAft>
                <a:spcPts val="0"/>
              </a:spcAft>
            </a:pPr>
            <a:r>
              <a:rPr lang="en-IN" sz="3600" b="1" dirty="0">
                <a:solidFill>
                  <a:schemeClr val="bg1"/>
                </a:solidFill>
                <a:effectLst/>
                <a:ea typeface="Times New Roman" panose="02020603050405020304" pitchFamily="18" charset="0"/>
                <a:cs typeface="Times New Roman" panose="02020603050405020304" pitchFamily="18" charset="0"/>
              </a:rPr>
              <a:t>(1500 - Present)</a:t>
            </a:r>
            <a:endParaRPr lang="en-US" sz="3600" dirty="0">
              <a:solidFill>
                <a:schemeClr val="bg1"/>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036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A2C367-6E1F-CA7B-D0AA-A7C6DBD7C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03EC79FD-EA6C-207C-3E5C-C7EA4908F836}"/>
              </a:ext>
            </a:extLst>
          </p:cNvPr>
          <p:cNvSpPr txBox="1"/>
          <p:nvPr/>
        </p:nvSpPr>
        <p:spPr>
          <a:xfrm>
            <a:off x="873333" y="2828835"/>
            <a:ext cx="5735032" cy="1200329"/>
          </a:xfrm>
          <a:prstGeom prst="rect">
            <a:avLst/>
          </a:prstGeom>
          <a:noFill/>
        </p:spPr>
        <p:txBody>
          <a:bodyPr wrap="none" rtlCol="0">
            <a:spAutoFit/>
          </a:bodyPr>
          <a:lstStyle/>
          <a:p>
            <a:pPr marL="0" marR="0">
              <a:spcBef>
                <a:spcPts val="0"/>
              </a:spcBef>
              <a:spcAft>
                <a:spcPts val="0"/>
              </a:spcAft>
            </a:pPr>
            <a:r>
              <a:rPr lang="en-IN" sz="3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WHAT IS GOD DOING IN THE </a:t>
            </a:r>
          </a:p>
          <a:p>
            <a:pPr marL="0" marR="0">
              <a:spcBef>
                <a:spcPts val="0"/>
              </a:spcBef>
              <a:spcAft>
                <a:spcPts val="0"/>
              </a:spcAft>
            </a:pPr>
            <a:r>
              <a:rPr lang="en-IN" sz="3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CHURCH TODAY?</a:t>
            </a:r>
            <a:endParaRPr lang="en-US" sz="3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4388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A2C367-6E1F-CA7B-D0AA-A7C6DBD7C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03EC79FD-EA6C-207C-3E5C-C7EA4908F836}"/>
              </a:ext>
            </a:extLst>
          </p:cNvPr>
          <p:cNvSpPr txBox="1"/>
          <p:nvPr/>
        </p:nvSpPr>
        <p:spPr>
          <a:xfrm>
            <a:off x="856953" y="2634936"/>
            <a:ext cx="7267310" cy="1588127"/>
          </a:xfrm>
          <a:prstGeom prst="rect">
            <a:avLst/>
          </a:prstGeom>
          <a:noFill/>
        </p:spPr>
        <p:txBody>
          <a:bodyPr wrap="none" rtlCol="0">
            <a:spAutoFit/>
          </a:bodyPr>
          <a:lstStyle/>
          <a:p>
            <a:pPr marL="0" marR="0">
              <a:lnSpc>
                <a:spcPct val="90000"/>
              </a:lnSpc>
              <a:spcBef>
                <a:spcPts val="0"/>
              </a:spcBef>
              <a:spcAft>
                <a:spcPts val="0"/>
              </a:spcAft>
            </a:pPr>
            <a:r>
              <a:rPr lang="en-IN" sz="3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The five - fold ministries are working </a:t>
            </a:r>
          </a:p>
          <a:p>
            <a:pPr marL="0" marR="0">
              <a:lnSpc>
                <a:spcPct val="90000"/>
              </a:lnSpc>
              <a:spcBef>
                <a:spcPts val="0"/>
              </a:spcBef>
              <a:spcAft>
                <a:spcPts val="0"/>
              </a:spcAft>
            </a:pPr>
            <a:r>
              <a:rPr lang="en-IN" sz="3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to equip the saints and build up the </a:t>
            </a:r>
          </a:p>
          <a:p>
            <a:pPr marL="0" marR="0">
              <a:lnSpc>
                <a:spcPct val="90000"/>
              </a:lnSpc>
              <a:spcBef>
                <a:spcPts val="0"/>
              </a:spcBef>
              <a:spcAft>
                <a:spcPts val="0"/>
              </a:spcAft>
            </a:pPr>
            <a:r>
              <a:rPr lang="en-IN" sz="3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Body of Christ so that we all come to: </a:t>
            </a:r>
            <a:endParaRPr lang="en-US" sz="3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20107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522</TotalTime>
  <Words>980</Words>
  <Application>Microsoft Office PowerPoint</Application>
  <PresentationFormat>Widescreen</PresentationFormat>
  <Paragraphs>67</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Graphic Designer</dc:creator>
  <cp:lastModifiedBy>Graphic Designer</cp:lastModifiedBy>
  <cp:revision>70</cp:revision>
  <dcterms:created xsi:type="dcterms:W3CDTF">2022-04-28T10:27:37Z</dcterms:created>
  <dcterms:modified xsi:type="dcterms:W3CDTF">2022-05-06T09:48:05Z</dcterms:modified>
</cp:coreProperties>
</file>