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74" r:id="rId6"/>
    <p:sldId id="261" r:id="rId7"/>
    <p:sldId id="262" r:id="rId8"/>
    <p:sldId id="263" r:id="rId9"/>
    <p:sldId id="265" r:id="rId10"/>
    <p:sldId id="266" r:id="rId11"/>
    <p:sldId id="267" r:id="rId12"/>
    <p:sldId id="268" r:id="rId13"/>
    <p:sldId id="275" r:id="rId14"/>
    <p:sldId id="276" r:id="rId15"/>
    <p:sldId id="277" r:id="rId16"/>
    <p:sldId id="272" r:id="rId17"/>
    <p:sldId id="269"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p:restoredTop sz="94694"/>
  </p:normalViewPr>
  <p:slideViewPr>
    <p:cSldViewPr snapToGrid="0" snapToObjects="1" showGuides="1">
      <p:cViewPr varScale="1">
        <p:scale>
          <a:sx n="117" d="100"/>
          <a:sy n="117" d="100"/>
        </p:scale>
        <p:origin x="92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BF50-AF90-EA4E-8288-671C0369AC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962EC6D-8FFE-6A48-BE8C-FC9162FB9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AF4B05B-0913-9044-84CF-A4A3C275351F}"/>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5" name="Footer Placeholder 4">
            <a:extLst>
              <a:ext uri="{FF2B5EF4-FFF2-40B4-BE49-F238E27FC236}">
                <a16:creationId xmlns:a16="http://schemas.microsoft.com/office/drawing/2014/main" id="{1A4128D7-84D2-A147-9A5B-1B8644A45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E6694-2B6B-9040-9A13-B5273C330F21}"/>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205657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2F0E-C74D-E54C-ABFE-64B55341497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8B94CB-511C-5943-83C7-D3128B61E6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D43FC5-432A-9541-9AF9-8D5F16A67A68}"/>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5" name="Footer Placeholder 4">
            <a:extLst>
              <a:ext uri="{FF2B5EF4-FFF2-40B4-BE49-F238E27FC236}">
                <a16:creationId xmlns:a16="http://schemas.microsoft.com/office/drawing/2014/main" id="{0908435F-3435-074F-A210-551E424B1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833C8-7971-4149-A43F-B3626CD5A2AF}"/>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162570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BD880-3EBB-7744-BCC7-01996D35095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BFD13E-1455-2745-8CC3-D9D29E4FF4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63085E-EEAE-1141-BE50-DECA7C13CF91}"/>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5" name="Footer Placeholder 4">
            <a:extLst>
              <a:ext uri="{FF2B5EF4-FFF2-40B4-BE49-F238E27FC236}">
                <a16:creationId xmlns:a16="http://schemas.microsoft.com/office/drawing/2014/main" id="{BECB2122-B424-F644-B0DB-C440DBEDF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2A28A-E94A-D240-82CE-DD54C72A8244}"/>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140656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FEE6-0816-7C47-B32F-2F54CD403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51B3FA-627D-8141-B8FB-B62B00BE47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565FD7-4B0B-444C-823B-B8A9B597257B}"/>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5" name="Footer Placeholder 4">
            <a:extLst>
              <a:ext uri="{FF2B5EF4-FFF2-40B4-BE49-F238E27FC236}">
                <a16:creationId xmlns:a16="http://schemas.microsoft.com/office/drawing/2014/main" id="{BF5A5B1E-34BB-EA4B-8136-42F999EDE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80B7B-4491-B346-9B01-FD785957A720}"/>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290746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EBF4-D8EA-AE45-A809-0FB0053F13E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8C47CC1-F426-2A4A-A43A-40BAEB5626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181F170-C774-5F41-9445-CF8D7368A60E}"/>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5" name="Footer Placeholder 4">
            <a:extLst>
              <a:ext uri="{FF2B5EF4-FFF2-40B4-BE49-F238E27FC236}">
                <a16:creationId xmlns:a16="http://schemas.microsoft.com/office/drawing/2014/main" id="{E624546C-3D72-2649-862A-0E2026BF2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3F5C0-6524-2040-8E72-792AF9367193}"/>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357110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9BFF-A3B6-8244-B7BF-9356FA3A1E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A6B50E-7AED-834C-8644-1BCBB00215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55BB39-6812-AC45-8E3B-03A8255E904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0127E9-625B-7143-8DD1-9CF92AFAB22B}"/>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6" name="Footer Placeholder 5">
            <a:extLst>
              <a:ext uri="{FF2B5EF4-FFF2-40B4-BE49-F238E27FC236}">
                <a16:creationId xmlns:a16="http://schemas.microsoft.com/office/drawing/2014/main" id="{44F68FFB-1669-E64A-B301-5EFE176A0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60E10-D3BA-B845-9584-04EF6B9411A1}"/>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317252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023BF-8E64-9742-ACB9-02986D5E9FB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3E1627D-8E7B-6845-9A6F-3BE45E041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B403CE-222A-9948-89D7-D997180AC17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D1D69CE-301F-6245-9F42-5032ABDDF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A40BC0-C436-5A41-8865-A8E737DCF69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B643BDF-017B-574D-92E6-5964419FA040}"/>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8" name="Footer Placeholder 7">
            <a:extLst>
              <a:ext uri="{FF2B5EF4-FFF2-40B4-BE49-F238E27FC236}">
                <a16:creationId xmlns:a16="http://schemas.microsoft.com/office/drawing/2014/main" id="{DFCB0771-A063-4744-8478-98F627055B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88E949-D24D-C340-B3E7-54FDBB489092}"/>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285439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60F0-8075-6B4D-AE0B-9CE183CBE3E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88BA3D-F0EE-0E4B-8FA0-AEF507979ED9}"/>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4" name="Footer Placeholder 3">
            <a:extLst>
              <a:ext uri="{FF2B5EF4-FFF2-40B4-BE49-F238E27FC236}">
                <a16:creationId xmlns:a16="http://schemas.microsoft.com/office/drawing/2014/main" id="{EB2D1730-8E5A-1B4E-B7F9-64B579BF47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42036E-36EF-E947-BC03-0A5107131036}"/>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66379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114E1-C1EB-F843-9ABD-C38BA504B0B3}"/>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3" name="Footer Placeholder 2">
            <a:extLst>
              <a:ext uri="{FF2B5EF4-FFF2-40B4-BE49-F238E27FC236}">
                <a16:creationId xmlns:a16="http://schemas.microsoft.com/office/drawing/2014/main" id="{DAEEA47A-2971-7044-BCE7-22091A928E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DA177-5F72-A445-A9A1-80EDC4422F14}"/>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168819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2B45-5DF9-A149-9E5D-D06D114209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5F46EB4-1606-0445-BD54-1EC8AFC8B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9C04717-BDB6-954A-82CE-4F0566D28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4FAA6C-76AB-8A48-B950-D6BB41C3F26E}"/>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6" name="Footer Placeholder 5">
            <a:extLst>
              <a:ext uri="{FF2B5EF4-FFF2-40B4-BE49-F238E27FC236}">
                <a16:creationId xmlns:a16="http://schemas.microsoft.com/office/drawing/2014/main" id="{7D204944-3431-FF45-B4CB-EF568FC17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7BB809-9BA7-5C46-B4FF-3B851AD6754B}"/>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306537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549E-75F6-B846-BF1D-93F5C7CA44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DB6F89E-23B7-4346-BEA1-171CBF6B2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02E8C-740C-5F44-8E88-6792EE27B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B83E76-4422-ED4F-9030-6C8EC1C3F3B9}"/>
              </a:ext>
            </a:extLst>
          </p:cNvPr>
          <p:cNvSpPr>
            <a:spLocks noGrp="1"/>
          </p:cNvSpPr>
          <p:nvPr>
            <p:ph type="dt" sz="half" idx="10"/>
          </p:nvPr>
        </p:nvSpPr>
        <p:spPr/>
        <p:txBody>
          <a:bodyPr/>
          <a:lstStyle/>
          <a:p>
            <a:fld id="{11B526A0-AC1B-5A48-8ADB-D55D3E8B199B}" type="datetimeFigureOut">
              <a:rPr lang="en-US" smtClean="0"/>
              <a:t>4/9/22</a:t>
            </a:fld>
            <a:endParaRPr lang="en-US"/>
          </a:p>
        </p:txBody>
      </p:sp>
      <p:sp>
        <p:nvSpPr>
          <p:cNvPr id="6" name="Footer Placeholder 5">
            <a:extLst>
              <a:ext uri="{FF2B5EF4-FFF2-40B4-BE49-F238E27FC236}">
                <a16:creationId xmlns:a16="http://schemas.microsoft.com/office/drawing/2014/main" id="{49FE5EE0-339F-DD45-98AB-4CB053AB0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631BB-A11E-A042-BEEE-23CB585D6023}"/>
              </a:ext>
            </a:extLst>
          </p:cNvPr>
          <p:cNvSpPr>
            <a:spLocks noGrp="1"/>
          </p:cNvSpPr>
          <p:nvPr>
            <p:ph type="sldNum" sz="quarter" idx="12"/>
          </p:nvPr>
        </p:nvSpPr>
        <p:spPr/>
        <p:txBody>
          <a:bodyPr/>
          <a:lstStyle/>
          <a:p>
            <a:fld id="{5AA97AC7-C00C-224D-B829-9E98E1BC7973}" type="slidenum">
              <a:rPr lang="en-US" smtClean="0"/>
              <a:t>‹#›</a:t>
            </a:fld>
            <a:endParaRPr lang="en-US"/>
          </a:p>
        </p:txBody>
      </p:sp>
    </p:spTree>
    <p:extLst>
      <p:ext uri="{BB962C8B-B14F-4D97-AF65-F5344CB8AC3E}">
        <p14:creationId xmlns:p14="http://schemas.microsoft.com/office/powerpoint/2010/main" val="61157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9BABC-F590-F441-9ECA-122BF62EF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82E1D3-8E27-0643-8AD1-7E9F1A0E2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4BCAE3-3057-0E44-AD82-F9C19B7DC5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526A0-AC1B-5A48-8ADB-D55D3E8B199B}" type="datetimeFigureOut">
              <a:rPr lang="en-US" smtClean="0"/>
              <a:t>4/9/22</a:t>
            </a:fld>
            <a:endParaRPr lang="en-US"/>
          </a:p>
        </p:txBody>
      </p:sp>
      <p:sp>
        <p:nvSpPr>
          <p:cNvPr id="5" name="Footer Placeholder 4">
            <a:extLst>
              <a:ext uri="{FF2B5EF4-FFF2-40B4-BE49-F238E27FC236}">
                <a16:creationId xmlns:a16="http://schemas.microsoft.com/office/drawing/2014/main" id="{22D95BEE-3A4D-FB41-9E9F-EB46C008F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5B6BC7-7F5B-FF42-B594-72031A0DC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97AC7-C00C-224D-B829-9E98E1BC7973}" type="slidenum">
              <a:rPr lang="en-US" smtClean="0"/>
              <a:t>‹#›</a:t>
            </a:fld>
            <a:endParaRPr lang="en-US"/>
          </a:p>
        </p:txBody>
      </p:sp>
    </p:spTree>
    <p:extLst>
      <p:ext uri="{BB962C8B-B14F-4D97-AF65-F5344CB8AC3E}">
        <p14:creationId xmlns:p14="http://schemas.microsoft.com/office/powerpoint/2010/main" val="26847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03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600" dirty="0">
                <a:solidFill>
                  <a:schemeClr val="bg1"/>
                </a:solidFill>
                <a:latin typeface="+mn-lt"/>
                <a:ea typeface="Times New Roman" panose="02020603050405020304" pitchFamily="18" charset="0"/>
                <a:cs typeface="Calibri" panose="020F0502020204030204" pitchFamily="34" charset="0"/>
              </a:rPr>
              <a:t>Philippians 2:14-15</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14 Do all things without complaining and disputing, </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15 that you may become blameless and harmless, children of God without fault in the midst of a crooked and perverse generation, among whom you shine as lights in the world, </a:t>
            </a:r>
          </a:p>
        </p:txBody>
      </p:sp>
    </p:spTree>
    <p:extLst>
      <p:ext uri="{BB962C8B-B14F-4D97-AF65-F5344CB8AC3E}">
        <p14:creationId xmlns:p14="http://schemas.microsoft.com/office/powerpoint/2010/main" val="243632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pPr algn="ctr"/>
            <a:r>
              <a:rPr lang="en-US" sz="3600" b="1" dirty="0">
                <a:solidFill>
                  <a:schemeClr val="bg1"/>
                </a:solidFill>
                <a:latin typeface="+mn-lt"/>
                <a:ea typeface="Times New Roman" panose="02020603050405020304" pitchFamily="18" charset="0"/>
                <a:cs typeface="Times New Roman" panose="02020603050405020304" pitchFamily="18" charset="0"/>
              </a:rPr>
              <a:t>Praying In Different Situations (5:13-18)</a:t>
            </a:r>
          </a:p>
        </p:txBody>
      </p:sp>
    </p:spTree>
    <p:extLst>
      <p:ext uri="{BB962C8B-B14F-4D97-AF65-F5344CB8AC3E}">
        <p14:creationId xmlns:p14="http://schemas.microsoft.com/office/powerpoint/2010/main" val="21220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600" dirty="0">
                <a:solidFill>
                  <a:schemeClr val="bg1"/>
                </a:solidFill>
                <a:latin typeface="+mn-lt"/>
                <a:ea typeface="Times New Roman" panose="02020603050405020304" pitchFamily="18" charset="0"/>
                <a:cs typeface="Calibri" panose="020F0502020204030204" pitchFamily="34" charset="0"/>
              </a:rPr>
              <a:t>James 5:13-18 </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13 Is anyone among you suffering? Let him pray. Is anyone cheerful? Let him sing psalms.</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14 Is anyone among you sick? Let him call for the elders of the church, and let them pray over him, anointing him with oil in the name of the Lord.</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15 And the prayer of faith will save the sick, and the Lord will raise him up. And if he has committed sins, he will be forgiven.</a:t>
            </a:r>
            <a:endParaRPr lang="en-IN" sz="1600" dirty="0">
              <a:solidFill>
                <a:schemeClr val="bg1"/>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18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200" dirty="0">
                <a:solidFill>
                  <a:schemeClr val="bg1"/>
                </a:solidFill>
                <a:latin typeface="+mn-lt"/>
                <a:ea typeface="Times New Roman" panose="02020603050405020304" pitchFamily="18" charset="0"/>
                <a:cs typeface="Calibri" panose="020F0502020204030204" pitchFamily="34" charset="0"/>
              </a:rPr>
              <a:t>16 Confess your trespasses to one another, and pray for one another, that you may be healed. The effective, fervent prayer of a righteous man avails much.</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17 Elijah was a man with a nature like ours, and he prayed earnestly that it would not rain; and it did not rain on the land for three years and six months.</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18 And he prayed again, and the heaven gave rain, and the earth produced its fruit..</a:t>
            </a:r>
            <a:endParaRPr lang="en-IN" sz="3200" dirty="0">
              <a:solidFill>
                <a:schemeClr val="bg1"/>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53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146CA4-F5F9-5445-BE31-4908C06ADF91}"/>
              </a:ext>
            </a:extLst>
          </p:cNvPr>
          <p:cNvSpPr txBox="1"/>
          <p:nvPr/>
        </p:nvSpPr>
        <p:spPr>
          <a:xfrm>
            <a:off x="841248" y="1905506"/>
            <a:ext cx="10509504" cy="3046988"/>
          </a:xfrm>
          <a:prstGeom prst="rect">
            <a:avLst/>
          </a:prstGeom>
          <a:noFill/>
        </p:spPr>
        <p:txBody>
          <a:bodyPr wrap="square" rtlCol="0">
            <a:spAutoFit/>
          </a:bodyPr>
          <a:lstStyle/>
          <a:p>
            <a:pPr marL="285750" lvl="0" indent="-285750">
              <a:buFont typeface="Arial" panose="020B0604020202020204" pitchFamily="34" charset="0"/>
              <a:buChar char="•"/>
            </a:pPr>
            <a:r>
              <a:rPr lang="en-US" sz="3200" dirty="0">
                <a:solidFill>
                  <a:schemeClr val="bg1"/>
                </a:solidFill>
              </a:rPr>
              <a:t>When suffering - you pray.</a:t>
            </a:r>
          </a:p>
          <a:p>
            <a:pPr marL="285750" lvl="0" indent="-285750">
              <a:buFont typeface="Arial" panose="020B0604020202020204" pitchFamily="34" charset="0"/>
              <a:buChar char="•"/>
            </a:pPr>
            <a:r>
              <a:rPr lang="en-US" sz="3200" dirty="0">
                <a:solidFill>
                  <a:schemeClr val="bg1"/>
                </a:solidFill>
              </a:rPr>
              <a:t>When cheerful - you sing.</a:t>
            </a:r>
          </a:p>
          <a:p>
            <a:pPr marL="285750" lvl="0" indent="-285750">
              <a:buFont typeface="Arial" panose="020B0604020202020204" pitchFamily="34" charset="0"/>
              <a:buChar char="•"/>
            </a:pPr>
            <a:r>
              <a:rPr lang="en-US" sz="3200" dirty="0">
                <a:solidFill>
                  <a:schemeClr val="bg1"/>
                </a:solidFill>
              </a:rPr>
              <a:t>When sick - get people to pray the prayer of faith over you.</a:t>
            </a:r>
          </a:p>
          <a:p>
            <a:pPr marL="285750" lvl="0" indent="-285750">
              <a:buFont typeface="Arial" panose="020B0604020202020204" pitchFamily="34" charset="0"/>
              <a:buChar char="•"/>
            </a:pPr>
            <a:r>
              <a:rPr lang="en-US" sz="3200" dirty="0">
                <a:solidFill>
                  <a:schemeClr val="bg1"/>
                </a:solidFill>
              </a:rPr>
              <a:t>When at fault - pray with someone.</a:t>
            </a:r>
          </a:p>
          <a:p>
            <a:pPr marL="285750" lvl="0" indent="-285750">
              <a:buFont typeface="Arial" panose="020B0604020202020204" pitchFamily="34" charset="0"/>
              <a:buChar char="•"/>
            </a:pPr>
            <a:r>
              <a:rPr lang="en-US" sz="3200" dirty="0">
                <a:solidFill>
                  <a:schemeClr val="bg1"/>
                </a:solidFill>
              </a:rPr>
              <a:t>In all situations - be effectual, fervent, and persistent in prayer.</a:t>
            </a:r>
          </a:p>
        </p:txBody>
      </p:sp>
    </p:spTree>
    <p:extLst>
      <p:ext uri="{BB962C8B-B14F-4D97-AF65-F5344CB8AC3E}">
        <p14:creationId xmlns:p14="http://schemas.microsoft.com/office/powerpoint/2010/main" val="169473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1584639"/>
            <a:ext cx="10515600" cy="1329428"/>
          </a:xfrm>
        </p:spPr>
        <p:txBody>
          <a:bodyPr>
            <a:normAutofit/>
          </a:bodyPr>
          <a:lstStyle/>
          <a:p>
            <a:r>
              <a:rPr lang="en-IN" sz="3600" b="1" dirty="0">
                <a:solidFill>
                  <a:schemeClr val="bg1"/>
                </a:solidFill>
                <a:latin typeface="+mn-lt"/>
                <a:ea typeface="Times New Roman" panose="02020603050405020304" pitchFamily="18" charset="0"/>
                <a:cs typeface="Times New Roman" panose="02020603050405020304" pitchFamily="18" charset="0"/>
              </a:rPr>
              <a:t>How does praying help in suffering? </a:t>
            </a:r>
          </a:p>
        </p:txBody>
      </p:sp>
      <p:sp>
        <p:nvSpPr>
          <p:cNvPr id="2" name="TextBox 1">
            <a:extLst>
              <a:ext uri="{FF2B5EF4-FFF2-40B4-BE49-F238E27FC236}">
                <a16:creationId xmlns:a16="http://schemas.microsoft.com/office/drawing/2014/main" id="{7F146CA4-F5F9-5445-BE31-4908C06ADF91}"/>
              </a:ext>
            </a:extLst>
          </p:cNvPr>
          <p:cNvSpPr txBox="1"/>
          <p:nvPr/>
        </p:nvSpPr>
        <p:spPr>
          <a:xfrm>
            <a:off x="844296" y="2743200"/>
            <a:ext cx="10509504" cy="2554545"/>
          </a:xfrm>
          <a:prstGeom prst="rect">
            <a:avLst/>
          </a:prstGeom>
          <a:noFill/>
        </p:spPr>
        <p:txBody>
          <a:bodyPr wrap="square" rtlCol="0">
            <a:spAutoFit/>
          </a:bodyPr>
          <a:lstStyle/>
          <a:p>
            <a:pPr lvl="0"/>
            <a:r>
              <a:rPr lang="en-US" sz="3200" dirty="0">
                <a:solidFill>
                  <a:schemeClr val="bg1"/>
                </a:solidFill>
              </a:rPr>
              <a:t>1. We draw strength from God. </a:t>
            </a:r>
          </a:p>
          <a:p>
            <a:pPr lvl="0"/>
            <a:r>
              <a:rPr lang="en-US" sz="3200" dirty="0">
                <a:solidFill>
                  <a:schemeClr val="bg1"/>
                </a:solidFill>
              </a:rPr>
              <a:t>2. We unburden through prayer.</a:t>
            </a:r>
          </a:p>
          <a:p>
            <a:pPr lvl="0"/>
            <a:r>
              <a:rPr lang="en-US" sz="3200" dirty="0">
                <a:solidFill>
                  <a:schemeClr val="bg1"/>
                </a:solidFill>
              </a:rPr>
              <a:t>3. We hear from God in prayer.</a:t>
            </a:r>
          </a:p>
          <a:p>
            <a:pPr lvl="0"/>
            <a:r>
              <a:rPr lang="en-US" sz="3200" dirty="0">
                <a:solidFill>
                  <a:schemeClr val="bg1"/>
                </a:solidFill>
              </a:rPr>
              <a:t>4. We establish God’s will on earth through prayer. </a:t>
            </a:r>
          </a:p>
          <a:p>
            <a:pPr lvl="0"/>
            <a:r>
              <a:rPr lang="en-US" sz="3200" dirty="0">
                <a:solidFill>
                  <a:schemeClr val="bg1"/>
                </a:solidFill>
              </a:rPr>
              <a:t>5. We effect change in the spiritual realm through prayer. </a:t>
            </a:r>
          </a:p>
        </p:txBody>
      </p:sp>
    </p:spTree>
    <p:extLst>
      <p:ext uri="{BB962C8B-B14F-4D97-AF65-F5344CB8AC3E}">
        <p14:creationId xmlns:p14="http://schemas.microsoft.com/office/powerpoint/2010/main" val="1857008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James 5:16b (Amplified Bible, Classic Edition)</a:t>
            </a:r>
            <a:b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earnest (heartfelt, continued) prayer of a righteous man makes tremendous power available [dynamic in its working].</a:t>
            </a:r>
            <a:endParaRPr lang="en-IN"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19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pPr algn="ctr"/>
            <a:r>
              <a:rPr lang="en-US" sz="3600" b="1" dirty="0">
                <a:solidFill>
                  <a:schemeClr val="bg1"/>
                </a:solidFill>
                <a:latin typeface="+mn-lt"/>
                <a:ea typeface="Times New Roman" panose="02020603050405020304" pitchFamily="18" charset="0"/>
                <a:cs typeface="Times New Roman" panose="02020603050405020304" pitchFamily="18" charset="0"/>
              </a:rPr>
              <a:t>Restoring A Wandering Believer (5:19-20)</a:t>
            </a:r>
          </a:p>
        </p:txBody>
      </p:sp>
    </p:spTree>
    <p:extLst>
      <p:ext uri="{BB962C8B-B14F-4D97-AF65-F5344CB8AC3E}">
        <p14:creationId xmlns:p14="http://schemas.microsoft.com/office/powerpoint/2010/main" val="111153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James 5:19-20</a:t>
            </a:r>
            <a:b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19 Brethren, if anyone among you wanders from the truth, and someone turns him back,</a:t>
            </a:r>
            <a:b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20 let him know that he who turns a sinner from the error of his way will save a soul from death and cover a multitude of sins.</a:t>
            </a:r>
          </a:p>
        </p:txBody>
      </p:sp>
    </p:spTree>
    <p:extLst>
      <p:ext uri="{BB962C8B-B14F-4D97-AF65-F5344CB8AC3E}">
        <p14:creationId xmlns:p14="http://schemas.microsoft.com/office/powerpoint/2010/main" val="4040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pPr algn="ctr"/>
            <a:r>
              <a:rPr lang="en-US" sz="3600" b="1" dirty="0">
                <a:solidFill>
                  <a:schemeClr val="bg1"/>
                </a:solidFill>
                <a:latin typeface="+mn-lt"/>
                <a:ea typeface="Times New Roman" panose="02020603050405020304" pitchFamily="18" charset="0"/>
                <a:cs typeface="Times New Roman" panose="02020603050405020304" pitchFamily="18" charset="0"/>
              </a:rPr>
              <a:t>The Abusive Rich (5:1-6)</a:t>
            </a:r>
          </a:p>
        </p:txBody>
      </p:sp>
    </p:spTree>
    <p:extLst>
      <p:ext uri="{BB962C8B-B14F-4D97-AF65-F5344CB8AC3E}">
        <p14:creationId xmlns:p14="http://schemas.microsoft.com/office/powerpoint/2010/main" val="44023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600" dirty="0">
                <a:solidFill>
                  <a:schemeClr val="bg1"/>
                </a:solidFill>
                <a:latin typeface="+mn-lt"/>
                <a:ea typeface="Times New Roman" panose="02020603050405020304" pitchFamily="18" charset="0"/>
                <a:cs typeface="Calibri" panose="020F0502020204030204" pitchFamily="34" charset="0"/>
              </a:rPr>
              <a:t>James 5:1-6</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1 Come now, you rich, weep and howl for your miseries that are coming upon you!</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2 Your riches are corrupted, and your garments are moth-eaten.</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3 Your gold and silver are corroded, and their corrosion will be a witness against you and will eat your flesh like fire. You have heaped up treasure in the last days. </a:t>
            </a:r>
            <a:endParaRPr lang="en-IN" sz="3200" dirty="0">
              <a:solidFill>
                <a:schemeClr val="bg1"/>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4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200" dirty="0">
                <a:solidFill>
                  <a:schemeClr val="bg1"/>
                </a:solidFill>
                <a:latin typeface="+mn-lt"/>
                <a:ea typeface="Times New Roman" panose="02020603050405020304" pitchFamily="18" charset="0"/>
                <a:cs typeface="Calibri" panose="020F0502020204030204" pitchFamily="34" charset="0"/>
              </a:rPr>
              <a:t>4 Indeed the wages of the laborers who mowed your fields, which you kept back by fraud, cry out; and the cries of the reapers have reached the ears of the Lord of Sabaoth.</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5 You have lived on the earth in pleasure and luxury; you have fattened your hearts as in a day of slaughter.</a:t>
            </a:r>
            <a:br>
              <a:rPr lang="en-US" sz="3200" dirty="0">
                <a:solidFill>
                  <a:schemeClr val="bg1"/>
                </a:solidFill>
                <a:latin typeface="+mn-lt"/>
                <a:ea typeface="Times New Roman" panose="02020603050405020304" pitchFamily="18" charset="0"/>
                <a:cs typeface="Calibri" panose="020F0502020204030204" pitchFamily="34" charset="0"/>
              </a:rPr>
            </a:br>
            <a:r>
              <a:rPr lang="en-US" sz="3200" dirty="0">
                <a:solidFill>
                  <a:schemeClr val="bg1"/>
                </a:solidFill>
                <a:latin typeface="+mn-lt"/>
                <a:ea typeface="Times New Roman" panose="02020603050405020304" pitchFamily="18" charset="0"/>
                <a:cs typeface="Calibri" panose="020F0502020204030204" pitchFamily="34" charset="0"/>
              </a:rPr>
              <a:t>6 You have condemned, you have murdered the just; he does not resist you.</a:t>
            </a:r>
          </a:p>
        </p:txBody>
      </p:sp>
    </p:spTree>
    <p:extLst>
      <p:ext uri="{BB962C8B-B14F-4D97-AF65-F5344CB8AC3E}">
        <p14:creationId xmlns:p14="http://schemas.microsoft.com/office/powerpoint/2010/main" val="303748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pPr algn="ctr"/>
            <a:r>
              <a:rPr lang="en-US" sz="3600" b="1" dirty="0">
                <a:solidFill>
                  <a:schemeClr val="bg1"/>
                </a:solidFill>
                <a:latin typeface="+mn-lt"/>
                <a:ea typeface="Times New Roman" panose="02020603050405020304" pitchFamily="18" charset="0"/>
                <a:cs typeface="Times New Roman" panose="02020603050405020304" pitchFamily="18" charset="0"/>
              </a:rPr>
              <a:t>While You Patiently Endure (5:7-12)</a:t>
            </a:r>
          </a:p>
        </p:txBody>
      </p:sp>
    </p:spTree>
    <p:extLst>
      <p:ext uri="{BB962C8B-B14F-4D97-AF65-F5344CB8AC3E}">
        <p14:creationId xmlns:p14="http://schemas.microsoft.com/office/powerpoint/2010/main" val="297689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James 5:7-12 </a:t>
            </a:r>
            <a:br>
              <a:rPr lang="en-IN" sz="3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7 Therefore be patient, brethren, until the coming of the Lord. See how the farmer waits for the precious fruit of the earth, waiting patiently for it until it receives the early and latter rain.</a:t>
            </a:r>
            <a:b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8 You also be patient. Establish your hearts, for the coming of the Lord is at hand.</a:t>
            </a:r>
            <a:b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9 Do not grumble against one another, brethren, lest you be condemned. Behold, the Judge is standing at the door!</a:t>
            </a:r>
            <a:endParaRPr lang="en-IN" sz="3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55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200" dirty="0">
                <a:solidFill>
                  <a:schemeClr val="bg1"/>
                </a:solidFill>
                <a:latin typeface="+mn-lt"/>
                <a:ea typeface="Times New Roman" panose="02020603050405020304" pitchFamily="18" charset="0"/>
              </a:rPr>
              <a:t>10 My brethren, take the prophets, who spoke in the name of the Lord, as an example of suffering and patience.</a:t>
            </a:r>
            <a:br>
              <a:rPr lang="en-US" sz="3200" dirty="0">
                <a:solidFill>
                  <a:schemeClr val="bg1"/>
                </a:solidFill>
                <a:latin typeface="+mn-lt"/>
                <a:ea typeface="Times New Roman" panose="02020603050405020304" pitchFamily="18" charset="0"/>
              </a:rPr>
            </a:br>
            <a:r>
              <a:rPr lang="en-US" sz="3200" dirty="0">
                <a:solidFill>
                  <a:schemeClr val="bg1"/>
                </a:solidFill>
                <a:latin typeface="+mn-lt"/>
                <a:ea typeface="Times New Roman" panose="02020603050405020304" pitchFamily="18" charset="0"/>
              </a:rPr>
              <a:t>11 Indeed we count them blessed who endure. You have heard of the perseverance of Job and seen the end intended by the Lord—that the Lord is very compassionate and merciful.</a:t>
            </a:r>
            <a:br>
              <a:rPr lang="en-US" sz="3200" dirty="0">
                <a:solidFill>
                  <a:schemeClr val="bg1"/>
                </a:solidFill>
                <a:latin typeface="+mn-lt"/>
                <a:ea typeface="Times New Roman" panose="02020603050405020304" pitchFamily="18" charset="0"/>
              </a:rPr>
            </a:br>
            <a:r>
              <a:rPr lang="en-US" sz="3200" dirty="0">
                <a:solidFill>
                  <a:schemeClr val="bg1"/>
                </a:solidFill>
                <a:latin typeface="+mn-lt"/>
                <a:ea typeface="Times New Roman" panose="02020603050405020304" pitchFamily="18" charset="0"/>
              </a:rPr>
              <a:t>12 But above all, my brethren, do not swear, either by heaven or by earth or with any other oath. But let your "Yes" be "Yes," and your "No," "No," lest you fall into judgment. </a:t>
            </a:r>
            <a:endParaRPr lang="en-IN" sz="2800" dirty="0">
              <a:solidFill>
                <a:schemeClr val="bg1"/>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95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1584639"/>
            <a:ext cx="10515600" cy="1329428"/>
          </a:xfrm>
        </p:spPr>
        <p:txBody>
          <a:bodyPr>
            <a:normAutofit/>
          </a:bodyPr>
          <a:lstStyle/>
          <a:p>
            <a:r>
              <a:rPr lang="en-US" sz="3600" b="1" dirty="0">
                <a:solidFill>
                  <a:schemeClr val="bg1"/>
                </a:solidFill>
                <a:latin typeface="+mn-lt"/>
                <a:ea typeface="Times New Roman" panose="02020603050405020304" pitchFamily="18" charset="0"/>
                <a:cs typeface="Calibri" panose="020F0502020204030204" pitchFamily="34" charset="0"/>
              </a:rPr>
              <a:t>Four Responses:</a:t>
            </a:r>
            <a:endParaRPr lang="en-IN" sz="3200" dirty="0">
              <a:solidFill>
                <a:schemeClr val="bg1"/>
              </a:solidFill>
              <a:latin typeface="+mn-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F146CA4-F5F9-5445-BE31-4908C06ADF91}"/>
              </a:ext>
            </a:extLst>
          </p:cNvPr>
          <p:cNvSpPr txBox="1"/>
          <p:nvPr/>
        </p:nvSpPr>
        <p:spPr>
          <a:xfrm>
            <a:off x="844296" y="2743200"/>
            <a:ext cx="10509504" cy="2554545"/>
          </a:xfrm>
          <a:prstGeom prst="rect">
            <a:avLst/>
          </a:prstGeom>
          <a:noFill/>
        </p:spPr>
        <p:txBody>
          <a:bodyPr wrap="square" rtlCol="0">
            <a:spAutoFit/>
          </a:bodyPr>
          <a:lstStyle/>
          <a:p>
            <a:pPr marL="285750" lvl="0" indent="-285750">
              <a:buFont typeface="Arial" panose="020B0604020202020204" pitchFamily="34" charset="0"/>
              <a:buChar char="•"/>
            </a:pPr>
            <a:r>
              <a:rPr lang="en-US" sz="3200" dirty="0">
                <a:solidFill>
                  <a:schemeClr val="bg1"/>
                </a:solidFill>
              </a:rPr>
              <a:t>Be patient, know that the Lord is coming to judge.</a:t>
            </a:r>
            <a:endParaRPr lang="en-IN" sz="3200" dirty="0">
              <a:solidFill>
                <a:schemeClr val="bg1"/>
              </a:solidFill>
            </a:endParaRPr>
          </a:p>
          <a:p>
            <a:pPr marL="285750" lvl="0" indent="-285750">
              <a:buFont typeface="Arial" panose="020B0604020202020204" pitchFamily="34" charset="0"/>
              <a:buChar char="•"/>
            </a:pPr>
            <a:r>
              <a:rPr lang="en-US" sz="3200" dirty="0">
                <a:solidFill>
                  <a:schemeClr val="bg1"/>
                </a:solidFill>
              </a:rPr>
              <a:t>Do not murmur, knowing that brings judgment.</a:t>
            </a:r>
            <a:endParaRPr lang="en-IN" sz="3200" dirty="0">
              <a:solidFill>
                <a:schemeClr val="bg1"/>
              </a:solidFill>
            </a:endParaRPr>
          </a:p>
          <a:p>
            <a:pPr marL="285750" lvl="0" indent="-285750">
              <a:buFont typeface="Arial" panose="020B0604020202020204" pitchFamily="34" charset="0"/>
              <a:buChar char="•"/>
            </a:pPr>
            <a:r>
              <a:rPr lang="en-US" sz="3200" dirty="0">
                <a:solidFill>
                  <a:schemeClr val="bg1"/>
                </a:solidFill>
              </a:rPr>
              <a:t>Persevere, know that the end will be good, filled with His compassion and mercy.</a:t>
            </a:r>
            <a:endParaRPr lang="en-IN" sz="3200" dirty="0">
              <a:solidFill>
                <a:schemeClr val="bg1"/>
              </a:solidFill>
            </a:endParaRPr>
          </a:p>
          <a:p>
            <a:pPr marL="285750" lvl="0" indent="-285750">
              <a:buFont typeface="Arial" panose="020B0604020202020204" pitchFamily="34" charset="0"/>
              <a:buChar char="•"/>
            </a:pPr>
            <a:r>
              <a:rPr lang="en-US" sz="3200" dirty="0">
                <a:solidFill>
                  <a:schemeClr val="bg1"/>
                </a:solidFill>
              </a:rPr>
              <a:t>Do not swear, so you do not become hypocritical.</a:t>
            </a:r>
            <a:endParaRPr lang="en-IN" sz="3200" dirty="0">
              <a:solidFill>
                <a:schemeClr val="bg1"/>
              </a:solidFill>
            </a:endParaRPr>
          </a:p>
        </p:txBody>
      </p:sp>
    </p:spTree>
    <p:extLst>
      <p:ext uri="{BB962C8B-B14F-4D97-AF65-F5344CB8AC3E}">
        <p14:creationId xmlns:p14="http://schemas.microsoft.com/office/powerpoint/2010/main" val="174042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71386E-CF0C-714B-AB6C-3CCC707B3FD3}"/>
              </a:ext>
            </a:extLst>
          </p:cNvPr>
          <p:cNvSpPr>
            <a:spLocks noGrp="1"/>
          </p:cNvSpPr>
          <p:nvPr>
            <p:ph type="title"/>
          </p:nvPr>
        </p:nvSpPr>
        <p:spPr>
          <a:xfrm>
            <a:off x="838200" y="438412"/>
            <a:ext cx="10515600" cy="6087648"/>
          </a:xfrm>
        </p:spPr>
        <p:txBody>
          <a:bodyPr>
            <a:normAutofit/>
          </a:bodyPr>
          <a:lstStyle/>
          <a:p>
            <a:r>
              <a:rPr lang="en-US" sz="3600" dirty="0">
                <a:solidFill>
                  <a:schemeClr val="bg1"/>
                </a:solidFill>
                <a:latin typeface="+mn-lt"/>
                <a:ea typeface="Times New Roman" panose="02020603050405020304" pitchFamily="18" charset="0"/>
                <a:cs typeface="Times New Roman" panose="02020603050405020304" pitchFamily="18" charset="0"/>
              </a:rPr>
              <a:t>1 Corinthians 10:10  </a:t>
            </a:r>
            <a:br>
              <a:rPr lang="en-US" sz="3600" dirty="0">
                <a:solidFill>
                  <a:schemeClr val="bg1"/>
                </a:solidFill>
                <a:latin typeface="+mn-lt"/>
                <a:ea typeface="Times New Roman" panose="02020603050405020304" pitchFamily="18" charset="0"/>
                <a:cs typeface="Times New Roman" panose="02020603050405020304" pitchFamily="18" charset="0"/>
              </a:rPr>
            </a:br>
            <a:r>
              <a:rPr lang="en-US" sz="3200" dirty="0">
                <a:solidFill>
                  <a:schemeClr val="bg1"/>
                </a:solidFill>
                <a:latin typeface="+mn-lt"/>
                <a:ea typeface="Times New Roman" panose="02020603050405020304" pitchFamily="18" charset="0"/>
                <a:cs typeface="Calibri" panose="020F0502020204030204" pitchFamily="34" charset="0"/>
              </a:rPr>
              <a:t>nor complain, as some of them also complained, and were destroyed by the destroyer. </a:t>
            </a:r>
            <a:br>
              <a:rPr lang="en-US" sz="3200" dirty="0">
                <a:solidFill>
                  <a:schemeClr val="bg1"/>
                </a:solidFill>
                <a:latin typeface="+mn-lt"/>
                <a:ea typeface="Times New Roman" panose="02020603050405020304" pitchFamily="18" charset="0"/>
                <a:cs typeface="Calibri" panose="020F0502020204030204" pitchFamily="34" charset="0"/>
              </a:rPr>
            </a:br>
            <a:endParaRPr lang="en-IN" sz="1800" dirty="0">
              <a:solidFill>
                <a:schemeClr val="bg1"/>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005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865</Words>
  <Application>Microsoft Macintosh PowerPoint</Application>
  <PresentationFormat>Widescreen</PresentationFormat>
  <Paragraphs>30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The Abusive Rich (5:1-6)</vt:lpstr>
      <vt:lpstr>James 5:1-6 1 Come now, you rich, weep and howl for your miseries that are coming upon you! 2 Your riches are corrupted, and your garments are moth-eaten. 3 Your gold and silver are corroded, and their corrosion will be a witness against you and will eat your flesh like fire. You have heaped up treasure in the last days. </vt:lpstr>
      <vt:lpstr>4 Indeed the wages of the laborers who mowed your fields, which you kept back by fraud, cry out; and the cries of the reapers have reached the ears of the Lord of Sabaoth. 5 You have lived on the earth in pleasure and luxury; you have fattened your hearts as in a day of slaughter. 6 You have condemned, you have murdered the just; he does not resist you.</vt:lpstr>
      <vt:lpstr>While You Patiently Endure (5:7-12)</vt:lpstr>
      <vt:lpstr>James 5:7-12  7 Therefore be patient, brethren, until the coming of the Lord. See how the farmer waits for the precious fruit of the earth, waiting patiently for it until it receives the early and latter rain. 8 You also be patient. Establish your hearts, for the coming of the Lord is at hand. 9 Do not grumble against one another, brethren, lest you be condemned. Behold, the Judge is standing at the door!</vt:lpstr>
      <vt:lpstr>10 My brethren, take the prophets, who spoke in the name of the Lord, as an example of suffering and patience. 11 Indeed we count them blessed who endure. You have heard of the perseverance of Job and seen the end intended by the Lord—that the Lord is very compassionate and merciful. 12 But above all, my brethren, do not swear, either by heaven or by earth or with any other oath. But let your "Yes" be "Yes," and your "No," "No," lest you fall into judgment. </vt:lpstr>
      <vt:lpstr>Four Responses:</vt:lpstr>
      <vt:lpstr>1 Corinthians 10:10   nor complain, as some of them also complained, and were destroyed by the destroyer.  </vt:lpstr>
      <vt:lpstr>Philippians 2:14-15 14 Do all things without complaining and disputing,  15 that you may become blameless and harmless, children of God without fault in the midst of a crooked and perverse generation, among whom you shine as lights in the world, </vt:lpstr>
      <vt:lpstr>Praying In Different Situations (5:13-18)</vt:lpstr>
      <vt:lpstr>James 5:13-18  13 Is anyone among you suffering? Let him pray. Is anyone cheerful? Let him sing psalms. 14 Is anyone among you sick? Let him call for the elders of the church, and let them pray over him, anointing him with oil in the name of the Lord. 15 And the prayer of faith will save the sick, and the Lord will raise him up. And if he has committed sins, he will be forgiven.</vt:lpstr>
      <vt:lpstr>16 Confess your trespasses to one another, and pray for one another, that you may be healed. The effective, fervent prayer of a righteous man avails much. 17 Elijah was a man with a nature like ours, and he prayed earnestly that it would not rain; and it did not rain on the land for three years and six months. 18 And he prayed again, and the heaven gave rain, and the earth produced its fruit..</vt:lpstr>
      <vt:lpstr>PowerPoint Presentation</vt:lpstr>
      <vt:lpstr>How does praying help in suffering? </vt:lpstr>
      <vt:lpstr>James 5:16b (Amplified Bible, Classic Edition) The earnest (heartfelt, continued) prayer of a righteous man makes tremendous power available [dynamic in its working].</vt:lpstr>
      <vt:lpstr>Restoring A Wandering Believer (5:19-20)</vt:lpstr>
      <vt:lpstr>James 5:19-20 19 Brethren, if anyone among you wanders from the truth, and someone turns him back, 20 let him know that he who turns a sinner from the error of his way will save a soul from death and cover a multitude of sins.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APCWO Media License</dc:creator>
  <cp:lastModifiedBy>APCWO Media License</cp:lastModifiedBy>
  <cp:revision>40</cp:revision>
  <dcterms:created xsi:type="dcterms:W3CDTF">2022-02-11T14:32:17Z</dcterms:created>
  <dcterms:modified xsi:type="dcterms:W3CDTF">2022-04-09T16:21:39Z</dcterms:modified>
</cp:coreProperties>
</file>