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4" r:id="rId8"/>
    <p:sldId id="261"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ADC83-2439-47E3-945D-35CD426D09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8BB5F81-209C-43E4-AFB5-055AFEA27C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7B56E50-E4C8-4545-9416-EA7D5A4871CE}"/>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5" name="Footer Placeholder 4">
            <a:extLst>
              <a:ext uri="{FF2B5EF4-FFF2-40B4-BE49-F238E27FC236}">
                <a16:creationId xmlns:a16="http://schemas.microsoft.com/office/drawing/2014/main" id="{9F856FCF-8281-440B-959E-E34699ED4F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E8CAB6-3A6E-464E-A244-B874FCF7EA0F}"/>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226345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393C-8D52-45AA-83BF-87470018F6F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C34D30F-AE20-4624-8D9E-C5AAFA339F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C8730C-3A3B-4445-AEB9-938D5A382551}"/>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5" name="Footer Placeholder 4">
            <a:extLst>
              <a:ext uri="{FF2B5EF4-FFF2-40B4-BE49-F238E27FC236}">
                <a16:creationId xmlns:a16="http://schemas.microsoft.com/office/drawing/2014/main" id="{234478DB-2701-4F95-A850-80C7EDBD55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B64AE9-8577-4286-A393-8212E2B5BDCE}"/>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202673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042CB4-5610-41B9-AD11-EB275BD7ABC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D7D2642-2C4F-4BD2-8ECC-E65DE456E1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BAF3A07-A95E-460C-B7CF-FAE6E3AD7EAD}"/>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5" name="Footer Placeholder 4">
            <a:extLst>
              <a:ext uri="{FF2B5EF4-FFF2-40B4-BE49-F238E27FC236}">
                <a16:creationId xmlns:a16="http://schemas.microsoft.com/office/drawing/2014/main" id="{79CED607-18A7-44C9-81C1-A8DC0A3D01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D8101D-E036-46B8-9F0A-CA3B9361F595}"/>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122477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A picture containing outdoor, dark, night sky&#10;&#10;Description automatically generated">
            <a:extLst>
              <a:ext uri="{FF2B5EF4-FFF2-40B4-BE49-F238E27FC236}">
                <a16:creationId xmlns:a16="http://schemas.microsoft.com/office/drawing/2014/main" id="{D3D853EC-2A47-4A50-A4A2-A9B3F03E34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4667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F99D-6D9F-4450-B373-5AE9C9A76F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E132C79-4596-4A4E-9ADA-ADEB7FA0E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30AC9E-25D1-4DE6-BDBD-B8B0DE2F9A6E}"/>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5" name="Footer Placeholder 4">
            <a:extLst>
              <a:ext uri="{FF2B5EF4-FFF2-40B4-BE49-F238E27FC236}">
                <a16:creationId xmlns:a16="http://schemas.microsoft.com/office/drawing/2014/main" id="{7784450D-2B2E-432A-BE9B-8E7AEE39D0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0967BB-BE22-4804-A67D-48B07324A9AB}"/>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3768575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2E9BA-2448-43D2-8A44-49688CBF64C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606235-4CEC-4E72-9316-B9C76CF574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320A66A-8487-4993-B32B-3DCC62529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6DCC8B1-D4C0-4A54-AE6F-21D674BF551E}"/>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6" name="Footer Placeholder 5">
            <a:extLst>
              <a:ext uri="{FF2B5EF4-FFF2-40B4-BE49-F238E27FC236}">
                <a16:creationId xmlns:a16="http://schemas.microsoft.com/office/drawing/2014/main" id="{2D157892-A103-42E3-88BB-169AD03C55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D7C8D4-A540-4B51-9035-117B12791B62}"/>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192263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12232-4A16-47CB-B18E-68994EDF91F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26DB137-7432-4A13-A1E8-C69361E94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87A91E-00EF-4073-AA25-915BCCF52C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3FA9332-A0C5-4657-A4F5-8729EE465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81BC2D-1083-4266-A29C-0017AA7505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1ACD8EE-8D1F-4EBF-975F-33778801A512}"/>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8" name="Footer Placeholder 7">
            <a:extLst>
              <a:ext uri="{FF2B5EF4-FFF2-40B4-BE49-F238E27FC236}">
                <a16:creationId xmlns:a16="http://schemas.microsoft.com/office/drawing/2014/main" id="{D58A78FC-0687-4F66-9EE2-FF20A897F61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AE7CE9F-F96B-4A3A-8B95-C59731FF5D00}"/>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1266411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8EBE-6363-433A-AAFA-252ADFE1D0A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64ACD0A-243B-47BC-86B9-BF25951F4CB2}"/>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4" name="Footer Placeholder 3">
            <a:extLst>
              <a:ext uri="{FF2B5EF4-FFF2-40B4-BE49-F238E27FC236}">
                <a16:creationId xmlns:a16="http://schemas.microsoft.com/office/drawing/2014/main" id="{4E9F15AD-0CFE-4C4C-9743-6332F2CEC46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FF48D9F-CE69-413F-947B-4C3D70A2A747}"/>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395937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6F96E-31C7-4E1C-930E-A91AF63F9AD6}"/>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3" name="Footer Placeholder 2">
            <a:extLst>
              <a:ext uri="{FF2B5EF4-FFF2-40B4-BE49-F238E27FC236}">
                <a16:creationId xmlns:a16="http://schemas.microsoft.com/office/drawing/2014/main" id="{713176E4-1B6E-4C51-961B-913BB7C8422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EF2A604-8638-4129-A3B2-6F0956C6AFD3}"/>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157773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4B57-AB3B-4570-AE3E-37BB9DCAF4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3A3EE0F-4B25-42AE-879E-33F98FFD5A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368D43A-FDF0-4AFD-A3E3-2147D90AF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AD1382-F193-4108-ADFB-7F39E49E8A0B}"/>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6" name="Footer Placeholder 5">
            <a:extLst>
              <a:ext uri="{FF2B5EF4-FFF2-40B4-BE49-F238E27FC236}">
                <a16:creationId xmlns:a16="http://schemas.microsoft.com/office/drawing/2014/main" id="{14CC1417-2FE3-44B0-8939-C5CDD979A93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0898B81-5533-4945-BE91-410B03503014}"/>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275322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8A873-A7B6-4D8D-9137-050C7BAC7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5B8CB0B-967C-4FF1-A8A8-671DE48694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1858322-7CC5-438C-9F3D-7668FD253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D653B-2670-4A5E-A4E5-33D3148A8F36}"/>
              </a:ext>
            </a:extLst>
          </p:cNvPr>
          <p:cNvSpPr>
            <a:spLocks noGrp="1"/>
          </p:cNvSpPr>
          <p:nvPr>
            <p:ph type="dt" sz="half" idx="10"/>
          </p:nvPr>
        </p:nvSpPr>
        <p:spPr/>
        <p:txBody>
          <a:bodyPr/>
          <a:lstStyle/>
          <a:p>
            <a:fld id="{0C17ED19-A91D-4EB1-8A49-EB59F2FB5DC8}" type="datetimeFigureOut">
              <a:rPr lang="en-IN" smtClean="0"/>
              <a:t>31-03-2021</a:t>
            </a:fld>
            <a:endParaRPr lang="en-IN"/>
          </a:p>
        </p:txBody>
      </p:sp>
      <p:sp>
        <p:nvSpPr>
          <p:cNvPr id="6" name="Footer Placeholder 5">
            <a:extLst>
              <a:ext uri="{FF2B5EF4-FFF2-40B4-BE49-F238E27FC236}">
                <a16:creationId xmlns:a16="http://schemas.microsoft.com/office/drawing/2014/main" id="{043EBC1B-6E39-4452-B2D3-E4A63A5B3B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4D48A4-3EA6-475C-8ECB-0A328BA23ED6}"/>
              </a:ext>
            </a:extLst>
          </p:cNvPr>
          <p:cNvSpPr>
            <a:spLocks noGrp="1"/>
          </p:cNvSpPr>
          <p:nvPr>
            <p:ph type="sldNum" sz="quarter" idx="12"/>
          </p:nvPr>
        </p:nvSpPr>
        <p:spPr/>
        <p:txBody>
          <a:bodyPr/>
          <a:lstStyle/>
          <a:p>
            <a:fld id="{44005FC4-417F-4262-9BCA-0D3071F18062}" type="slidenum">
              <a:rPr lang="en-IN" smtClean="0"/>
              <a:t>‹#›</a:t>
            </a:fld>
            <a:endParaRPr lang="en-IN"/>
          </a:p>
        </p:txBody>
      </p:sp>
    </p:spTree>
    <p:extLst>
      <p:ext uri="{BB962C8B-B14F-4D97-AF65-F5344CB8AC3E}">
        <p14:creationId xmlns:p14="http://schemas.microsoft.com/office/powerpoint/2010/main" val="423415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8C7DC-FECA-4BE3-8D58-6BB5D49EC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AE6E207-A12A-46F3-B917-275C134B7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17C3F1F-8BDE-4C4B-9B03-F59604D558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7ED19-A91D-4EB1-8A49-EB59F2FB5DC8}" type="datetimeFigureOut">
              <a:rPr lang="en-IN" smtClean="0"/>
              <a:t>31-03-2021</a:t>
            </a:fld>
            <a:endParaRPr lang="en-IN"/>
          </a:p>
        </p:txBody>
      </p:sp>
      <p:sp>
        <p:nvSpPr>
          <p:cNvPr id="5" name="Footer Placeholder 4">
            <a:extLst>
              <a:ext uri="{FF2B5EF4-FFF2-40B4-BE49-F238E27FC236}">
                <a16:creationId xmlns:a16="http://schemas.microsoft.com/office/drawing/2014/main" id="{6C7F97E5-EBE6-4730-B91F-11D8DF37D1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34BBED2-C169-48A6-9A57-BA3E86886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05FC4-417F-4262-9BCA-0D3071F18062}" type="slidenum">
              <a:rPr lang="en-IN" smtClean="0"/>
              <a:t>‹#›</a:t>
            </a:fld>
            <a:endParaRPr lang="en-IN"/>
          </a:p>
        </p:txBody>
      </p:sp>
    </p:spTree>
    <p:extLst>
      <p:ext uri="{BB962C8B-B14F-4D97-AF65-F5344CB8AC3E}">
        <p14:creationId xmlns:p14="http://schemas.microsoft.com/office/powerpoint/2010/main" val="2363248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sign, night sky&#10;&#10;Description automatically generated">
            <a:extLst>
              <a:ext uri="{FF2B5EF4-FFF2-40B4-BE49-F238E27FC236}">
                <a16:creationId xmlns:a16="http://schemas.microsoft.com/office/drawing/2014/main" id="{67F52D02-5FB4-45AA-A158-9F3477777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5" y="8593"/>
            <a:ext cx="12192000" cy="6858000"/>
          </a:xfrm>
          <a:prstGeom prst="rect">
            <a:avLst/>
          </a:prstGeom>
        </p:spPr>
      </p:pic>
    </p:spTree>
    <p:extLst>
      <p:ext uri="{BB962C8B-B14F-4D97-AF65-F5344CB8AC3E}">
        <p14:creationId xmlns:p14="http://schemas.microsoft.com/office/powerpoint/2010/main" val="383877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person, dress&#10;&#10;Description automatically generated">
            <a:extLst>
              <a:ext uri="{FF2B5EF4-FFF2-40B4-BE49-F238E27FC236}">
                <a16:creationId xmlns:a16="http://schemas.microsoft.com/office/drawing/2014/main" id="{AB2F13A1-37C0-4949-817E-2680AA601E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634" y="0"/>
            <a:ext cx="4522732" cy="6858000"/>
          </a:xfrm>
          <a:prstGeom prst="rect">
            <a:avLst/>
          </a:prstGeom>
        </p:spPr>
      </p:pic>
      <p:sp>
        <p:nvSpPr>
          <p:cNvPr id="4" name="TextBox 3">
            <a:extLst>
              <a:ext uri="{FF2B5EF4-FFF2-40B4-BE49-F238E27FC236}">
                <a16:creationId xmlns:a16="http://schemas.microsoft.com/office/drawing/2014/main" id="{7CC35CEA-FFD3-4620-96C5-81E3E3C1EB1C}"/>
              </a:ext>
            </a:extLst>
          </p:cNvPr>
          <p:cNvSpPr txBox="1"/>
          <p:nvPr/>
        </p:nvSpPr>
        <p:spPr>
          <a:xfrm>
            <a:off x="0" y="6103694"/>
            <a:ext cx="3676454" cy="646331"/>
          </a:xfrm>
          <a:prstGeom prst="rect">
            <a:avLst/>
          </a:prstGeom>
          <a:noFill/>
        </p:spPr>
        <p:txBody>
          <a:bodyPr wrap="square" rtlCol="0">
            <a:spAutoFit/>
          </a:bodyPr>
          <a:lstStyle/>
          <a:p>
            <a:pPr algn="ctr"/>
            <a:r>
              <a:rPr lang="en-US" dirty="0">
                <a:solidFill>
                  <a:schemeClr val="bg1"/>
                </a:solidFill>
              </a:rPr>
              <a:t>‘Ruth in the Fields’, </a:t>
            </a:r>
          </a:p>
          <a:p>
            <a:pPr algn="ctr"/>
            <a:r>
              <a:rPr lang="en-US" dirty="0">
                <a:solidFill>
                  <a:schemeClr val="bg1"/>
                </a:solidFill>
              </a:rPr>
              <a:t>Painting: Merle Hugues, 1876</a:t>
            </a:r>
            <a:endParaRPr lang="en-IN" dirty="0">
              <a:solidFill>
                <a:schemeClr val="bg1"/>
              </a:solidFill>
            </a:endParaRPr>
          </a:p>
        </p:txBody>
      </p:sp>
    </p:spTree>
    <p:extLst>
      <p:ext uri="{BB962C8B-B14F-4D97-AF65-F5344CB8AC3E}">
        <p14:creationId xmlns:p14="http://schemas.microsoft.com/office/powerpoint/2010/main" val="88781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ky, person&#10;&#10;Description automatically generated">
            <a:extLst>
              <a:ext uri="{FF2B5EF4-FFF2-40B4-BE49-F238E27FC236}">
                <a16:creationId xmlns:a16="http://schemas.microsoft.com/office/drawing/2014/main" id="{2950A3CC-8296-4FC2-B34B-DE8F68B9D7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425384"/>
            <a:ext cx="5676900" cy="4800600"/>
          </a:xfrm>
          <a:prstGeom prst="rect">
            <a:avLst/>
          </a:prstGeom>
        </p:spPr>
      </p:pic>
      <p:sp>
        <p:nvSpPr>
          <p:cNvPr id="5" name="TextBox 4">
            <a:extLst>
              <a:ext uri="{FF2B5EF4-FFF2-40B4-BE49-F238E27FC236}">
                <a16:creationId xmlns:a16="http://schemas.microsoft.com/office/drawing/2014/main" id="{8C2D7AC9-1BF5-4113-BAE4-332ABF1CFD97}"/>
              </a:ext>
            </a:extLst>
          </p:cNvPr>
          <p:cNvSpPr txBox="1"/>
          <p:nvPr/>
        </p:nvSpPr>
        <p:spPr>
          <a:xfrm>
            <a:off x="3026004" y="5326144"/>
            <a:ext cx="6115639" cy="646331"/>
          </a:xfrm>
          <a:prstGeom prst="rect">
            <a:avLst/>
          </a:prstGeom>
          <a:noFill/>
        </p:spPr>
        <p:txBody>
          <a:bodyPr wrap="square">
            <a:spAutoFit/>
          </a:bodyPr>
          <a:lstStyle/>
          <a:p>
            <a:pPr algn="ctr"/>
            <a:r>
              <a:rPr lang="en-IN" dirty="0">
                <a:solidFill>
                  <a:schemeClr val="bg1"/>
                </a:solidFill>
              </a:rPr>
              <a:t>‘Ruth in Boaz’ Field’, </a:t>
            </a:r>
          </a:p>
          <a:p>
            <a:pPr algn="ctr"/>
            <a:r>
              <a:rPr lang="en-IN" dirty="0">
                <a:solidFill>
                  <a:schemeClr val="bg1"/>
                </a:solidFill>
              </a:rPr>
              <a:t>Painting: Julius </a:t>
            </a:r>
            <a:r>
              <a:rPr lang="en-IN" dirty="0" err="1">
                <a:solidFill>
                  <a:schemeClr val="bg1"/>
                </a:solidFill>
              </a:rPr>
              <a:t>Schnorr</a:t>
            </a:r>
            <a:r>
              <a:rPr lang="en-IN" dirty="0">
                <a:solidFill>
                  <a:schemeClr val="bg1"/>
                </a:solidFill>
              </a:rPr>
              <a:t> von </a:t>
            </a:r>
            <a:r>
              <a:rPr lang="en-IN" dirty="0" err="1">
                <a:solidFill>
                  <a:schemeClr val="bg1"/>
                </a:solidFill>
              </a:rPr>
              <a:t>Carolsfeld</a:t>
            </a:r>
            <a:r>
              <a:rPr lang="en-IN" dirty="0">
                <a:solidFill>
                  <a:schemeClr val="bg1"/>
                </a:solidFill>
              </a:rPr>
              <a:t>, 1828</a:t>
            </a:r>
          </a:p>
        </p:txBody>
      </p:sp>
    </p:spTree>
    <p:extLst>
      <p:ext uri="{BB962C8B-B14F-4D97-AF65-F5344CB8AC3E}">
        <p14:creationId xmlns:p14="http://schemas.microsoft.com/office/powerpoint/2010/main" val="122723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2308324"/>
          </a:xfrm>
          <a:prstGeom prst="rect">
            <a:avLst/>
          </a:prstGeom>
          <a:noFill/>
        </p:spPr>
        <p:txBody>
          <a:bodyPr wrap="square" rtlCol="0">
            <a:spAutoFit/>
          </a:bodyPr>
          <a:lstStyle/>
          <a:p>
            <a:r>
              <a:rPr lang="en-US" sz="3600" dirty="0">
                <a:solidFill>
                  <a:schemeClr val="bg1"/>
                </a:solidFill>
              </a:rPr>
              <a:t>Ruth 3:9  </a:t>
            </a:r>
          </a:p>
          <a:p>
            <a:r>
              <a:rPr lang="en-US" sz="3600" dirty="0">
                <a:solidFill>
                  <a:schemeClr val="bg1"/>
                </a:solidFill>
              </a:rPr>
              <a:t>And he said, "Who are you?" So she answered, "I am Ruth, your maidservant. Take your maidservant under your wing, for you are a close relative."</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THE APPEAL TO BOAZ</a:t>
            </a:r>
            <a:endParaRPr lang="en-IN" sz="3600" dirty="0">
              <a:solidFill>
                <a:schemeClr val="bg1"/>
              </a:solidFill>
            </a:endParaRPr>
          </a:p>
        </p:txBody>
      </p:sp>
    </p:spTree>
    <p:extLst>
      <p:ext uri="{BB962C8B-B14F-4D97-AF65-F5344CB8AC3E}">
        <p14:creationId xmlns:p14="http://schemas.microsoft.com/office/powerpoint/2010/main" val="375584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2308324"/>
          </a:xfrm>
          <a:prstGeom prst="rect">
            <a:avLst/>
          </a:prstGeom>
          <a:noFill/>
        </p:spPr>
        <p:txBody>
          <a:bodyPr wrap="square" rtlCol="0">
            <a:spAutoFit/>
          </a:bodyPr>
          <a:lstStyle/>
          <a:p>
            <a:r>
              <a:rPr lang="en-US" sz="3600" dirty="0">
                <a:solidFill>
                  <a:schemeClr val="bg1"/>
                </a:solidFill>
              </a:rPr>
              <a:t>Ruth 4:17  </a:t>
            </a:r>
          </a:p>
          <a:p>
            <a:r>
              <a:rPr lang="en-US" sz="3600" dirty="0">
                <a:solidFill>
                  <a:schemeClr val="bg1"/>
                </a:solidFill>
              </a:rPr>
              <a:t>Also the neighbor women gave him a name, saying, "There is a son born to Naomi." And they called his name Obed. He is the father of Jesse, the father of David. </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REDEMPTION</a:t>
            </a:r>
            <a:endParaRPr lang="en-IN" sz="3600" dirty="0">
              <a:solidFill>
                <a:schemeClr val="bg1"/>
              </a:solidFill>
            </a:endParaRPr>
          </a:p>
        </p:txBody>
      </p:sp>
    </p:spTree>
    <p:extLst>
      <p:ext uri="{BB962C8B-B14F-4D97-AF65-F5344CB8AC3E}">
        <p14:creationId xmlns:p14="http://schemas.microsoft.com/office/powerpoint/2010/main" val="88009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1754326"/>
          </a:xfrm>
          <a:prstGeom prst="rect">
            <a:avLst/>
          </a:prstGeom>
          <a:noFill/>
        </p:spPr>
        <p:txBody>
          <a:bodyPr wrap="square" rtlCol="0">
            <a:spAutoFit/>
          </a:bodyPr>
          <a:lstStyle/>
          <a:p>
            <a:r>
              <a:rPr lang="en-US" sz="3600" dirty="0">
                <a:solidFill>
                  <a:schemeClr val="bg1"/>
                </a:solidFill>
              </a:rPr>
              <a:t>Psalm 78:35</a:t>
            </a:r>
          </a:p>
          <a:p>
            <a:r>
              <a:rPr lang="en-US" sz="3600" dirty="0">
                <a:solidFill>
                  <a:schemeClr val="bg1"/>
                </a:solidFill>
              </a:rPr>
              <a:t>Then they remembered that God was their rock, And the Most High God their Redeemer </a:t>
            </a:r>
            <a:r>
              <a:rPr lang="en-US" sz="3600" i="1" dirty="0">
                <a:solidFill>
                  <a:schemeClr val="bg1"/>
                </a:solidFill>
              </a:rPr>
              <a:t>(</a:t>
            </a:r>
            <a:r>
              <a:rPr lang="en-US" sz="3600" i="1" dirty="0" err="1">
                <a:solidFill>
                  <a:schemeClr val="bg1"/>
                </a:solidFill>
              </a:rPr>
              <a:t>gaw</a:t>
            </a:r>
            <a:r>
              <a:rPr lang="en-US" sz="3600" i="1" dirty="0">
                <a:solidFill>
                  <a:schemeClr val="bg1"/>
                </a:solidFill>
              </a:rPr>
              <a:t>-al)</a:t>
            </a:r>
            <a:r>
              <a:rPr lang="en-US" sz="3600" dirty="0">
                <a:solidFill>
                  <a:schemeClr val="bg1"/>
                </a:solidFill>
              </a:rPr>
              <a:t>. </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HEBREW ‘GAW-AL’</a:t>
            </a:r>
            <a:endParaRPr lang="en-IN" sz="3600" dirty="0">
              <a:solidFill>
                <a:schemeClr val="bg1"/>
              </a:solidFill>
            </a:endParaRPr>
          </a:p>
        </p:txBody>
      </p:sp>
    </p:spTree>
    <p:extLst>
      <p:ext uri="{BB962C8B-B14F-4D97-AF65-F5344CB8AC3E}">
        <p14:creationId xmlns:p14="http://schemas.microsoft.com/office/powerpoint/2010/main" val="52638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1754326"/>
          </a:xfrm>
          <a:prstGeom prst="rect">
            <a:avLst/>
          </a:prstGeom>
          <a:noFill/>
        </p:spPr>
        <p:txBody>
          <a:bodyPr wrap="square" rtlCol="0">
            <a:spAutoFit/>
          </a:bodyPr>
          <a:lstStyle/>
          <a:p>
            <a:r>
              <a:rPr lang="en-US" sz="3600" dirty="0">
                <a:solidFill>
                  <a:schemeClr val="bg1"/>
                </a:solidFill>
              </a:rPr>
              <a:t>Psalm 103:4</a:t>
            </a:r>
          </a:p>
          <a:p>
            <a:r>
              <a:rPr lang="en-US" sz="3600" dirty="0">
                <a:solidFill>
                  <a:schemeClr val="bg1"/>
                </a:solidFill>
              </a:rPr>
              <a:t>Who redeems </a:t>
            </a:r>
            <a:r>
              <a:rPr lang="en-US" sz="3600" i="1" dirty="0">
                <a:solidFill>
                  <a:schemeClr val="bg1"/>
                </a:solidFill>
              </a:rPr>
              <a:t>(</a:t>
            </a:r>
            <a:r>
              <a:rPr lang="en-US" sz="3600" i="1" dirty="0" err="1">
                <a:solidFill>
                  <a:schemeClr val="bg1"/>
                </a:solidFill>
              </a:rPr>
              <a:t>gaw</a:t>
            </a:r>
            <a:r>
              <a:rPr lang="en-US" sz="3600" i="1" dirty="0">
                <a:solidFill>
                  <a:schemeClr val="bg1"/>
                </a:solidFill>
              </a:rPr>
              <a:t>-al)</a:t>
            </a:r>
            <a:r>
              <a:rPr lang="en-US" sz="3600" dirty="0">
                <a:solidFill>
                  <a:schemeClr val="bg1"/>
                </a:solidFill>
              </a:rPr>
              <a:t> your life from destruction, Who crowns you with lovingkindness and tender mercies</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HEBREW ‘GAW-AL’</a:t>
            </a:r>
            <a:endParaRPr lang="en-IN" sz="3600" dirty="0">
              <a:solidFill>
                <a:schemeClr val="bg1"/>
              </a:solidFill>
            </a:endParaRPr>
          </a:p>
        </p:txBody>
      </p:sp>
    </p:spTree>
    <p:extLst>
      <p:ext uri="{BB962C8B-B14F-4D97-AF65-F5344CB8AC3E}">
        <p14:creationId xmlns:p14="http://schemas.microsoft.com/office/powerpoint/2010/main" val="804463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2308324"/>
          </a:xfrm>
          <a:prstGeom prst="rect">
            <a:avLst/>
          </a:prstGeom>
          <a:noFill/>
        </p:spPr>
        <p:txBody>
          <a:bodyPr wrap="square" rtlCol="0">
            <a:spAutoFit/>
          </a:bodyPr>
          <a:lstStyle/>
          <a:p>
            <a:r>
              <a:rPr lang="en-US" sz="3600" dirty="0">
                <a:solidFill>
                  <a:schemeClr val="bg1"/>
                </a:solidFill>
              </a:rPr>
              <a:t>Isaiah 43:1</a:t>
            </a:r>
          </a:p>
          <a:p>
            <a:r>
              <a:rPr lang="en-US" sz="3600" dirty="0">
                <a:solidFill>
                  <a:schemeClr val="bg1"/>
                </a:solidFill>
              </a:rPr>
              <a:t>But now, thus says the LORD, who created you, O Jacob, And He who formed you, O Israel: "Fear not, for I have redeemed </a:t>
            </a:r>
            <a:r>
              <a:rPr lang="en-US" sz="3600" i="1" dirty="0">
                <a:solidFill>
                  <a:schemeClr val="bg1"/>
                </a:solidFill>
              </a:rPr>
              <a:t>(</a:t>
            </a:r>
            <a:r>
              <a:rPr lang="en-US" sz="3600" i="1" dirty="0" err="1">
                <a:solidFill>
                  <a:schemeClr val="bg1"/>
                </a:solidFill>
              </a:rPr>
              <a:t>gaw</a:t>
            </a:r>
            <a:r>
              <a:rPr lang="en-US" sz="3600" i="1" dirty="0">
                <a:solidFill>
                  <a:schemeClr val="bg1"/>
                </a:solidFill>
              </a:rPr>
              <a:t>-al) </a:t>
            </a:r>
            <a:r>
              <a:rPr lang="en-US" sz="3600" dirty="0">
                <a:solidFill>
                  <a:schemeClr val="bg1"/>
                </a:solidFill>
              </a:rPr>
              <a:t>you; I have called you by your name; You are Mine. </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HEBREW ‘GAW-AL’</a:t>
            </a:r>
            <a:endParaRPr lang="en-IN" sz="3600" dirty="0">
              <a:solidFill>
                <a:schemeClr val="bg1"/>
              </a:solidFill>
            </a:endParaRPr>
          </a:p>
        </p:txBody>
      </p:sp>
    </p:spTree>
    <p:extLst>
      <p:ext uri="{BB962C8B-B14F-4D97-AF65-F5344CB8AC3E}">
        <p14:creationId xmlns:p14="http://schemas.microsoft.com/office/powerpoint/2010/main" val="1167523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C80DB3-5CD5-4025-B838-BE40BCCAB14E}"/>
              </a:ext>
            </a:extLst>
          </p:cNvPr>
          <p:cNvSpPr txBox="1"/>
          <p:nvPr/>
        </p:nvSpPr>
        <p:spPr>
          <a:xfrm>
            <a:off x="0" y="2865750"/>
            <a:ext cx="12192000" cy="646331"/>
          </a:xfrm>
          <a:prstGeom prst="rect">
            <a:avLst/>
          </a:prstGeom>
          <a:noFill/>
        </p:spPr>
        <p:txBody>
          <a:bodyPr wrap="square" rtlCol="0">
            <a:spAutoFit/>
          </a:bodyPr>
          <a:lstStyle/>
          <a:p>
            <a:pPr algn="ctr"/>
            <a:r>
              <a:rPr lang="en-US" sz="3600" dirty="0">
                <a:solidFill>
                  <a:schemeClr val="bg1"/>
                </a:solidFill>
              </a:rPr>
              <a:t>JESUS OUR KINSMAN REDEEMER</a:t>
            </a:r>
            <a:endParaRPr lang="en-IN" sz="3600" dirty="0">
              <a:solidFill>
                <a:schemeClr val="bg1"/>
              </a:solidFill>
            </a:endParaRPr>
          </a:p>
        </p:txBody>
      </p:sp>
    </p:spTree>
    <p:extLst>
      <p:ext uri="{BB962C8B-B14F-4D97-AF65-F5344CB8AC3E}">
        <p14:creationId xmlns:p14="http://schemas.microsoft.com/office/powerpoint/2010/main" val="3741516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5078313"/>
          </a:xfrm>
          <a:prstGeom prst="rect">
            <a:avLst/>
          </a:prstGeom>
          <a:noFill/>
        </p:spPr>
        <p:txBody>
          <a:bodyPr wrap="square" rtlCol="0">
            <a:spAutoFit/>
          </a:bodyPr>
          <a:lstStyle/>
          <a:p>
            <a:r>
              <a:rPr lang="en-US" sz="3600" dirty="0">
                <a:solidFill>
                  <a:schemeClr val="bg1"/>
                </a:solidFill>
              </a:rPr>
              <a:t>Hebrews 2:14-16</a:t>
            </a:r>
          </a:p>
          <a:p>
            <a:r>
              <a:rPr lang="en-US" sz="3600" dirty="0">
                <a:solidFill>
                  <a:schemeClr val="bg1"/>
                </a:solidFill>
              </a:rPr>
              <a:t>14 Inasmuch then as the children have partaken of flesh and blood, He Himself likewise shared in the same, that through death He might destroy him who had the power of death, that is, the devil, </a:t>
            </a:r>
          </a:p>
          <a:p>
            <a:r>
              <a:rPr lang="en-US" sz="3600" dirty="0">
                <a:solidFill>
                  <a:schemeClr val="bg1"/>
                </a:solidFill>
              </a:rPr>
              <a:t>15 and release those who through fear of death were all their lifetime subject to bondage. </a:t>
            </a:r>
          </a:p>
          <a:p>
            <a:r>
              <a:rPr lang="en-US" sz="3600" dirty="0">
                <a:solidFill>
                  <a:schemeClr val="bg1"/>
                </a:solidFill>
              </a:rPr>
              <a:t>16 For indeed He does not give aid to angels, but He does give aid to the seed of Abraham. </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29939"/>
            <a:ext cx="12192000" cy="646331"/>
          </a:xfrm>
          <a:prstGeom prst="rect">
            <a:avLst/>
          </a:prstGeom>
          <a:noFill/>
        </p:spPr>
        <p:txBody>
          <a:bodyPr wrap="square" rtlCol="0">
            <a:spAutoFit/>
          </a:bodyPr>
          <a:lstStyle/>
          <a:p>
            <a:pPr algn="ctr"/>
            <a:r>
              <a:rPr lang="en-US" sz="3600" dirty="0">
                <a:solidFill>
                  <a:schemeClr val="bg1"/>
                </a:solidFill>
              </a:rPr>
              <a:t>JESUS OUR KINSMAN REDEEMER</a:t>
            </a:r>
            <a:endParaRPr lang="en-IN" sz="3600" dirty="0">
              <a:solidFill>
                <a:schemeClr val="bg1"/>
              </a:solidFill>
            </a:endParaRPr>
          </a:p>
        </p:txBody>
      </p:sp>
    </p:spTree>
    <p:extLst>
      <p:ext uri="{BB962C8B-B14F-4D97-AF65-F5344CB8AC3E}">
        <p14:creationId xmlns:p14="http://schemas.microsoft.com/office/powerpoint/2010/main" val="170736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6FD23C-7024-4B51-8CD7-4A35D28E34C1}"/>
              </a:ext>
            </a:extLst>
          </p:cNvPr>
          <p:cNvSpPr txBox="1"/>
          <p:nvPr/>
        </p:nvSpPr>
        <p:spPr>
          <a:xfrm>
            <a:off x="56560" y="3525625"/>
            <a:ext cx="12135439" cy="646331"/>
          </a:xfrm>
          <a:prstGeom prst="rect">
            <a:avLst/>
          </a:prstGeom>
          <a:noFill/>
        </p:spPr>
        <p:txBody>
          <a:bodyPr wrap="square" rtlCol="0">
            <a:spAutoFit/>
          </a:bodyPr>
          <a:lstStyle/>
          <a:p>
            <a:pPr algn="ctr"/>
            <a:r>
              <a:rPr lang="en-IN" sz="3600">
                <a:solidFill>
                  <a:schemeClr val="bg1"/>
                </a:solidFill>
              </a:rPr>
              <a:t>KINSMAN REDEEMER</a:t>
            </a:r>
            <a:endParaRPr lang="en-IN" sz="3600" dirty="0">
              <a:solidFill>
                <a:schemeClr val="bg1"/>
              </a:solidFill>
            </a:endParaRPr>
          </a:p>
        </p:txBody>
      </p:sp>
    </p:spTree>
    <p:extLst>
      <p:ext uri="{BB962C8B-B14F-4D97-AF65-F5344CB8AC3E}">
        <p14:creationId xmlns:p14="http://schemas.microsoft.com/office/powerpoint/2010/main" val="39809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6FD23C-7024-4B51-8CD7-4A35D28E34C1}"/>
              </a:ext>
            </a:extLst>
          </p:cNvPr>
          <p:cNvSpPr txBox="1"/>
          <p:nvPr/>
        </p:nvSpPr>
        <p:spPr>
          <a:xfrm>
            <a:off x="18856" y="2469823"/>
            <a:ext cx="12173142" cy="646331"/>
          </a:xfrm>
          <a:prstGeom prst="rect">
            <a:avLst/>
          </a:prstGeom>
          <a:noFill/>
        </p:spPr>
        <p:txBody>
          <a:bodyPr wrap="square" rtlCol="0">
            <a:spAutoFit/>
          </a:bodyPr>
          <a:lstStyle/>
          <a:p>
            <a:pPr algn="ctr"/>
            <a:r>
              <a:rPr lang="en-US" sz="3600" dirty="0">
                <a:solidFill>
                  <a:schemeClr val="bg1"/>
                </a:solidFill>
              </a:rPr>
              <a:t>THE STORY OF THE BOOK OF RUTH</a:t>
            </a:r>
            <a:endParaRPr lang="en-IN" sz="3600" dirty="0">
              <a:solidFill>
                <a:schemeClr val="bg1"/>
              </a:solidFill>
            </a:endParaRPr>
          </a:p>
        </p:txBody>
      </p:sp>
    </p:spTree>
    <p:extLst>
      <p:ext uri="{BB962C8B-B14F-4D97-AF65-F5344CB8AC3E}">
        <p14:creationId xmlns:p14="http://schemas.microsoft.com/office/powerpoint/2010/main" val="229551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0AEF88DB-C2D7-44DE-AE2D-E672FCFA7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7918" y="22603"/>
            <a:ext cx="4719880" cy="6812793"/>
          </a:xfrm>
          <a:prstGeom prst="rect">
            <a:avLst/>
          </a:prstGeom>
        </p:spPr>
      </p:pic>
      <p:sp>
        <p:nvSpPr>
          <p:cNvPr id="5" name="TextBox 4">
            <a:extLst>
              <a:ext uri="{FF2B5EF4-FFF2-40B4-BE49-F238E27FC236}">
                <a16:creationId xmlns:a16="http://schemas.microsoft.com/office/drawing/2014/main" id="{AA3F1622-BF4A-4CB3-8D2B-055F31283223}"/>
              </a:ext>
            </a:extLst>
          </p:cNvPr>
          <p:cNvSpPr txBox="1"/>
          <p:nvPr/>
        </p:nvSpPr>
        <p:spPr>
          <a:xfrm>
            <a:off x="1282048" y="3242821"/>
            <a:ext cx="1753383" cy="646331"/>
          </a:xfrm>
          <a:prstGeom prst="rect">
            <a:avLst/>
          </a:prstGeom>
          <a:noFill/>
        </p:spPr>
        <p:txBody>
          <a:bodyPr wrap="square" rtlCol="0">
            <a:spAutoFit/>
          </a:bodyPr>
          <a:lstStyle/>
          <a:p>
            <a:pPr algn="ctr"/>
            <a:r>
              <a:rPr lang="en-US" sz="3600" dirty="0">
                <a:solidFill>
                  <a:schemeClr val="bg1"/>
                </a:solidFill>
              </a:rPr>
              <a:t>MOAB</a:t>
            </a:r>
            <a:endParaRPr lang="en-IN" sz="3600" dirty="0">
              <a:solidFill>
                <a:schemeClr val="bg1"/>
              </a:solidFill>
            </a:endParaRPr>
          </a:p>
        </p:txBody>
      </p:sp>
    </p:spTree>
    <p:extLst>
      <p:ext uri="{BB962C8B-B14F-4D97-AF65-F5344CB8AC3E}">
        <p14:creationId xmlns:p14="http://schemas.microsoft.com/office/powerpoint/2010/main" val="376286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AFF978-D81C-46B3-B6FE-B13B2190B77F}"/>
              </a:ext>
            </a:extLst>
          </p:cNvPr>
          <p:cNvSpPr txBox="1"/>
          <p:nvPr/>
        </p:nvSpPr>
        <p:spPr>
          <a:xfrm flipH="1">
            <a:off x="377071" y="2469823"/>
            <a:ext cx="11510128" cy="2308324"/>
          </a:xfrm>
          <a:prstGeom prst="rect">
            <a:avLst/>
          </a:prstGeom>
          <a:noFill/>
        </p:spPr>
        <p:txBody>
          <a:bodyPr wrap="square" rtlCol="0">
            <a:spAutoFit/>
          </a:bodyPr>
          <a:lstStyle/>
          <a:p>
            <a:r>
              <a:rPr lang="en-US" sz="3600" dirty="0">
                <a:solidFill>
                  <a:schemeClr val="bg1"/>
                </a:solidFill>
              </a:rPr>
              <a:t>Deuteronomy 23:3  </a:t>
            </a:r>
          </a:p>
          <a:p>
            <a:r>
              <a:rPr lang="en-US" sz="3600" dirty="0">
                <a:solidFill>
                  <a:schemeClr val="bg1"/>
                </a:solidFill>
              </a:rPr>
              <a:t>An Ammonite or Moabite shall not enter the assembly of the LORD; even to the tenth generation none of his descendants shall enter the assembly of the LORD forever, </a:t>
            </a:r>
          </a:p>
        </p:txBody>
      </p:sp>
      <p:sp>
        <p:nvSpPr>
          <p:cNvPr id="3" name="TextBox 2">
            <a:extLst>
              <a:ext uri="{FF2B5EF4-FFF2-40B4-BE49-F238E27FC236}">
                <a16:creationId xmlns:a16="http://schemas.microsoft.com/office/drawing/2014/main" id="{FA04FE6D-3A18-4699-B466-6B964B300B5E}"/>
              </a:ext>
            </a:extLst>
          </p:cNvPr>
          <p:cNvSpPr txBox="1"/>
          <p:nvPr/>
        </p:nvSpPr>
        <p:spPr>
          <a:xfrm>
            <a:off x="0" y="1168924"/>
            <a:ext cx="12192000" cy="646331"/>
          </a:xfrm>
          <a:prstGeom prst="rect">
            <a:avLst/>
          </a:prstGeom>
          <a:noFill/>
        </p:spPr>
        <p:txBody>
          <a:bodyPr wrap="square" rtlCol="0">
            <a:spAutoFit/>
          </a:bodyPr>
          <a:lstStyle/>
          <a:p>
            <a:pPr algn="ctr"/>
            <a:r>
              <a:rPr lang="en-US" sz="3600" dirty="0">
                <a:solidFill>
                  <a:schemeClr val="bg1"/>
                </a:solidFill>
              </a:rPr>
              <a:t>MOAB</a:t>
            </a:r>
            <a:endParaRPr lang="en-IN" sz="3600" dirty="0">
              <a:solidFill>
                <a:schemeClr val="bg1"/>
              </a:solidFill>
            </a:endParaRPr>
          </a:p>
        </p:txBody>
      </p:sp>
    </p:spTree>
    <p:extLst>
      <p:ext uri="{BB962C8B-B14F-4D97-AF65-F5344CB8AC3E}">
        <p14:creationId xmlns:p14="http://schemas.microsoft.com/office/powerpoint/2010/main" val="408546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person&#10;&#10;Description automatically generated">
            <a:extLst>
              <a:ext uri="{FF2B5EF4-FFF2-40B4-BE49-F238E27FC236}">
                <a16:creationId xmlns:a16="http://schemas.microsoft.com/office/drawing/2014/main" id="{441F764D-52CE-49AF-9107-3AC887F39E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4981" y="856860"/>
            <a:ext cx="7703667" cy="5322050"/>
          </a:xfrm>
          <a:prstGeom prst="rect">
            <a:avLst/>
          </a:prstGeom>
        </p:spPr>
      </p:pic>
      <p:sp>
        <p:nvSpPr>
          <p:cNvPr id="4" name="TextBox 3">
            <a:extLst>
              <a:ext uri="{FF2B5EF4-FFF2-40B4-BE49-F238E27FC236}">
                <a16:creationId xmlns:a16="http://schemas.microsoft.com/office/drawing/2014/main" id="{737122EA-39CB-4221-8A55-96763E17920D}"/>
              </a:ext>
            </a:extLst>
          </p:cNvPr>
          <p:cNvSpPr txBox="1"/>
          <p:nvPr/>
        </p:nvSpPr>
        <p:spPr>
          <a:xfrm>
            <a:off x="3015574" y="6216816"/>
            <a:ext cx="6989853" cy="369332"/>
          </a:xfrm>
          <a:prstGeom prst="rect">
            <a:avLst/>
          </a:prstGeom>
          <a:noFill/>
        </p:spPr>
        <p:txBody>
          <a:bodyPr wrap="square" rtlCol="0">
            <a:spAutoFit/>
          </a:bodyPr>
          <a:lstStyle/>
          <a:p>
            <a:pPr algn="ctr"/>
            <a:r>
              <a:rPr lang="en-US">
                <a:solidFill>
                  <a:schemeClr val="bg1"/>
                </a:solidFill>
              </a:rPr>
              <a:t>‘Whither thou goest’, Painting: Sandy Freckleton Gagan</a:t>
            </a:r>
            <a:endParaRPr lang="en-IN" dirty="0">
              <a:solidFill>
                <a:schemeClr val="bg1"/>
              </a:solidFill>
            </a:endParaRPr>
          </a:p>
        </p:txBody>
      </p:sp>
      <p:sp>
        <p:nvSpPr>
          <p:cNvPr id="5" name="TextBox 4">
            <a:extLst>
              <a:ext uri="{FF2B5EF4-FFF2-40B4-BE49-F238E27FC236}">
                <a16:creationId xmlns:a16="http://schemas.microsoft.com/office/drawing/2014/main" id="{67299A43-0C7F-4FC4-8EB6-83D09711892A}"/>
              </a:ext>
            </a:extLst>
          </p:cNvPr>
          <p:cNvSpPr txBox="1"/>
          <p:nvPr/>
        </p:nvSpPr>
        <p:spPr>
          <a:xfrm>
            <a:off x="3838280" y="273378"/>
            <a:ext cx="4515441" cy="646331"/>
          </a:xfrm>
          <a:prstGeom prst="rect">
            <a:avLst/>
          </a:prstGeom>
          <a:noFill/>
        </p:spPr>
        <p:txBody>
          <a:bodyPr wrap="square" rtlCol="0">
            <a:spAutoFit/>
          </a:bodyPr>
          <a:lstStyle/>
          <a:p>
            <a:pPr algn="ctr"/>
            <a:r>
              <a:rPr lang="en-IN" sz="3600" dirty="0">
                <a:solidFill>
                  <a:schemeClr val="bg1"/>
                </a:solidFill>
              </a:rPr>
              <a:t>RUTH, THE MOABITE</a:t>
            </a:r>
          </a:p>
        </p:txBody>
      </p:sp>
    </p:spTree>
    <p:extLst>
      <p:ext uri="{BB962C8B-B14F-4D97-AF65-F5344CB8AC3E}">
        <p14:creationId xmlns:p14="http://schemas.microsoft.com/office/powerpoint/2010/main" val="293761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4524315"/>
          </a:xfrm>
          <a:prstGeom prst="rect">
            <a:avLst/>
          </a:prstGeom>
          <a:noFill/>
        </p:spPr>
        <p:txBody>
          <a:bodyPr wrap="square" rtlCol="0">
            <a:spAutoFit/>
          </a:bodyPr>
          <a:lstStyle/>
          <a:p>
            <a:r>
              <a:rPr lang="en-US" sz="3600" dirty="0">
                <a:solidFill>
                  <a:schemeClr val="bg1"/>
                </a:solidFill>
              </a:rPr>
              <a:t>Ruth 1:16-17</a:t>
            </a:r>
          </a:p>
          <a:p>
            <a:r>
              <a:rPr lang="en-US" sz="3600" dirty="0">
                <a:solidFill>
                  <a:schemeClr val="bg1"/>
                </a:solidFill>
              </a:rPr>
              <a:t>16 But Ruth said: "Entreat me not to leave you, Or to turn back from following after you; For wherever you go, I will go; And wherever you lodge, I will lodge; Your people shall be my people, And your God, my God. </a:t>
            </a:r>
          </a:p>
          <a:p>
            <a:r>
              <a:rPr lang="en-US" sz="3600" dirty="0">
                <a:solidFill>
                  <a:schemeClr val="bg1"/>
                </a:solidFill>
              </a:rPr>
              <a:t>17 Where you die, I will die, And there will I be buried. The LORD do so to me, and more also, If anything but death parts you and me." </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RUTH, THE MOABITE</a:t>
            </a:r>
            <a:endParaRPr lang="en-IN" sz="3600" dirty="0">
              <a:solidFill>
                <a:schemeClr val="bg1"/>
              </a:solidFill>
            </a:endParaRPr>
          </a:p>
        </p:txBody>
      </p:sp>
    </p:spTree>
    <p:extLst>
      <p:ext uri="{BB962C8B-B14F-4D97-AF65-F5344CB8AC3E}">
        <p14:creationId xmlns:p14="http://schemas.microsoft.com/office/powerpoint/2010/main" val="424709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2CDCCE-5159-4499-A898-06426A08911A}"/>
              </a:ext>
            </a:extLst>
          </p:cNvPr>
          <p:cNvSpPr txBox="1"/>
          <p:nvPr/>
        </p:nvSpPr>
        <p:spPr>
          <a:xfrm flipH="1">
            <a:off x="377071" y="1197204"/>
            <a:ext cx="11510128" cy="5078313"/>
          </a:xfrm>
          <a:prstGeom prst="rect">
            <a:avLst/>
          </a:prstGeom>
          <a:noFill/>
        </p:spPr>
        <p:txBody>
          <a:bodyPr wrap="square" rtlCol="0">
            <a:spAutoFit/>
          </a:bodyPr>
          <a:lstStyle/>
          <a:p>
            <a:r>
              <a:rPr lang="en-US" sz="3600" dirty="0">
                <a:solidFill>
                  <a:schemeClr val="bg1"/>
                </a:solidFill>
              </a:rPr>
              <a:t>Isaiah 56:6-7</a:t>
            </a:r>
          </a:p>
          <a:p>
            <a:r>
              <a:rPr lang="en-US" sz="3600" dirty="0">
                <a:solidFill>
                  <a:schemeClr val="bg1"/>
                </a:solidFill>
              </a:rPr>
              <a:t>6 "Also the sons of the foreigner Who join themselves to the LORD, to serve Him, And to love the name of the LORD, to be His servants—Everyone who keeps from defiling the Sabbath, And holds fast My covenant— </a:t>
            </a:r>
          </a:p>
          <a:p>
            <a:r>
              <a:rPr lang="en-US" sz="3600" dirty="0">
                <a:solidFill>
                  <a:schemeClr val="bg1"/>
                </a:solidFill>
              </a:rPr>
              <a:t>7 Even them I will bring to My holy mountain, And make them joyful in My house of prayer. Their burnt offerings and their sacrifices Will be accepted on My altar; For My house shall be called a house of prayer for all nations."</a:t>
            </a:r>
          </a:p>
        </p:txBody>
      </p:sp>
      <p:sp>
        <p:nvSpPr>
          <p:cNvPr id="3" name="TextBox 2">
            <a:extLst>
              <a:ext uri="{FF2B5EF4-FFF2-40B4-BE49-F238E27FC236}">
                <a16:creationId xmlns:a16="http://schemas.microsoft.com/office/drawing/2014/main" id="{3AC80DB3-5CD5-4025-B838-BE40BCCAB14E}"/>
              </a:ext>
            </a:extLst>
          </p:cNvPr>
          <p:cNvSpPr txBox="1"/>
          <p:nvPr/>
        </p:nvSpPr>
        <p:spPr>
          <a:xfrm>
            <a:off x="0" y="348792"/>
            <a:ext cx="12192000" cy="646331"/>
          </a:xfrm>
          <a:prstGeom prst="rect">
            <a:avLst/>
          </a:prstGeom>
          <a:noFill/>
        </p:spPr>
        <p:txBody>
          <a:bodyPr wrap="square" rtlCol="0">
            <a:spAutoFit/>
          </a:bodyPr>
          <a:lstStyle/>
          <a:p>
            <a:pPr algn="ctr"/>
            <a:r>
              <a:rPr lang="en-US" sz="3600" dirty="0">
                <a:solidFill>
                  <a:schemeClr val="bg1"/>
                </a:solidFill>
              </a:rPr>
              <a:t>RUTH, THE MOABITE</a:t>
            </a:r>
            <a:endParaRPr lang="en-IN" sz="3600" dirty="0">
              <a:solidFill>
                <a:schemeClr val="bg1"/>
              </a:solidFill>
            </a:endParaRPr>
          </a:p>
        </p:txBody>
      </p:sp>
    </p:spTree>
    <p:extLst>
      <p:ext uri="{BB962C8B-B14F-4D97-AF65-F5344CB8AC3E}">
        <p14:creationId xmlns:p14="http://schemas.microsoft.com/office/powerpoint/2010/main" val="20493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C80DB3-5CD5-4025-B838-BE40BCCAB14E}"/>
              </a:ext>
            </a:extLst>
          </p:cNvPr>
          <p:cNvSpPr txBox="1"/>
          <p:nvPr/>
        </p:nvSpPr>
        <p:spPr>
          <a:xfrm>
            <a:off x="0" y="2290713"/>
            <a:ext cx="12192000" cy="1754326"/>
          </a:xfrm>
          <a:prstGeom prst="rect">
            <a:avLst/>
          </a:prstGeom>
          <a:noFill/>
        </p:spPr>
        <p:txBody>
          <a:bodyPr wrap="square" rtlCol="0">
            <a:spAutoFit/>
          </a:bodyPr>
          <a:lstStyle/>
          <a:p>
            <a:pPr algn="ctr"/>
            <a:r>
              <a:rPr lang="en-US" sz="3600" dirty="0">
                <a:solidFill>
                  <a:schemeClr val="bg1"/>
                </a:solidFill>
              </a:rPr>
              <a:t>THE CURSE IS REMOVED </a:t>
            </a:r>
          </a:p>
          <a:p>
            <a:pPr algn="ctr"/>
            <a:r>
              <a:rPr lang="en-US" sz="3600" dirty="0">
                <a:solidFill>
                  <a:schemeClr val="bg1"/>
                </a:solidFill>
              </a:rPr>
              <a:t>WHEN A PERSON TURNS </a:t>
            </a:r>
          </a:p>
          <a:p>
            <a:pPr algn="ctr"/>
            <a:r>
              <a:rPr lang="en-US" sz="3600" dirty="0">
                <a:solidFill>
                  <a:schemeClr val="bg1"/>
                </a:solidFill>
              </a:rPr>
              <a:t>TO THE LIVING GOD</a:t>
            </a:r>
            <a:endParaRPr lang="en-IN" sz="3600" dirty="0">
              <a:solidFill>
                <a:schemeClr val="bg1"/>
              </a:solidFill>
            </a:endParaRPr>
          </a:p>
        </p:txBody>
      </p:sp>
    </p:spTree>
    <p:extLst>
      <p:ext uri="{BB962C8B-B14F-4D97-AF65-F5344CB8AC3E}">
        <p14:creationId xmlns:p14="http://schemas.microsoft.com/office/powerpoint/2010/main" val="3269135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571</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29</cp:revision>
  <dcterms:created xsi:type="dcterms:W3CDTF">2021-03-30T12:02:45Z</dcterms:created>
  <dcterms:modified xsi:type="dcterms:W3CDTF">2021-03-31T07:19:25Z</dcterms:modified>
</cp:coreProperties>
</file>