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78" userDrawn="1">
          <p15:clr>
            <a:srgbClr val="A4A3A4"/>
          </p15:clr>
        </p15:guide>
        <p15:guide id="2" pos="6902" userDrawn="1">
          <p15:clr>
            <a:srgbClr val="A4A3A4"/>
          </p15:clr>
        </p15:guide>
        <p15:guide id="3" orient="horz" pos="6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01"/>
    <p:restoredTop sz="94728"/>
  </p:normalViewPr>
  <p:slideViewPr>
    <p:cSldViewPr snapToGrid="0">
      <p:cViewPr varScale="1">
        <p:scale>
          <a:sx n="207" d="100"/>
          <a:sy n="207" d="100"/>
        </p:scale>
        <p:origin x="1184" y="176"/>
      </p:cViewPr>
      <p:guideLst>
        <p:guide pos="778"/>
        <p:guide pos="6902"/>
        <p:guide orient="horz" pos="6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4BF26-46BB-4634-BB81-1796561AF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E87D35-5E82-4808-82A2-D715E0A4F9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91CE0-C91A-41B8-B69F-E59DF5302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803B7-7B9E-447E-BED5-C17AF5202BDD}" type="datetimeFigureOut">
              <a:rPr lang="en-IN" smtClean="0"/>
              <a:t>21/11/20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721C7-16E3-489B-BFFC-9CD4D0BE4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3E44B-BB08-4E66-9897-EEBB45089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E2CE-3E70-45AC-A813-A60A41C1BA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860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59522-C472-4609-8C03-66F6313CC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A85A94-BFB1-4B4F-B2A3-E4936801D7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4C0FF-1177-41AA-A077-700A3B7A4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803B7-7B9E-447E-BED5-C17AF5202BDD}" type="datetimeFigureOut">
              <a:rPr lang="en-IN" smtClean="0"/>
              <a:t>21/11/20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64619-DAE6-44CC-A0A7-55A31942E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719B3-3C5B-4BF2-88C1-D1E874C6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E2CE-3E70-45AC-A813-A60A41C1BA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BC625C-2DC8-4632-A72A-D4592BC91B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403D62-5CAD-48BF-A5C9-5F8A8A2C2A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97C63-3B7D-4FE4-85B6-8F2BF44D0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803B7-7B9E-447E-BED5-C17AF5202BDD}" type="datetimeFigureOut">
              <a:rPr lang="en-IN" smtClean="0"/>
              <a:t>21/11/20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D31DA-43A3-4944-89BA-33BBD77DC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CFC4F-1816-48A7-B620-8A396A086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E2CE-3E70-45AC-A813-A60A41C1BA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7626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81AB2B6A-F7B3-48AC-A064-854EB6752E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30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EFF81-10A7-4727-8C40-424367D2E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B35E76-B1BE-4889-83B2-75A731E79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3687E-86D7-4004-BA21-A541BB7B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803B7-7B9E-447E-BED5-C17AF5202BDD}" type="datetimeFigureOut">
              <a:rPr lang="en-IN" smtClean="0"/>
              <a:t>21/11/20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80503-B119-4AE1-A489-ABC25D9B5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05E54-1573-46EA-8D85-0299B28F7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E2CE-3E70-45AC-A813-A60A41C1BA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577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06FDD-ADB0-4335-83A1-C6D873AB5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FC59A-83B3-4A19-B6AE-E496985BDC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28E128-240C-4FC1-B64A-5C1A96DC0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BF335-3937-44BF-82B1-FBFA8DFB2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803B7-7B9E-447E-BED5-C17AF5202BDD}" type="datetimeFigureOut">
              <a:rPr lang="en-IN" smtClean="0"/>
              <a:t>21/11/20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F4DAB0-1090-4FA9-952D-149EBEDD8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9B585-EB76-4558-A848-10B86F775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E2CE-3E70-45AC-A813-A60A41C1BA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2479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99299-BF23-4647-9526-036E14921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37FA30-D572-43F3-9304-F58E95578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81FEBE-2DE9-4740-8563-123E5FA0F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D7CF8F-55AA-415F-B72C-60E5DEAB4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9D2948-6328-407E-95DC-BF5FBC03D4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8DE0C4-7982-470D-8D59-1303C8949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803B7-7B9E-447E-BED5-C17AF5202BDD}" type="datetimeFigureOut">
              <a:rPr lang="en-IN" smtClean="0"/>
              <a:t>21/11/20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CE0AAE-3CFC-4225-B17D-BB8347F44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15CE79-BCE8-434C-9300-D651CF587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E2CE-3E70-45AC-A813-A60A41C1BA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493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9B120-6C7D-4381-BF96-4B6E41B17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416920-E965-456C-9852-08C3E1F52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803B7-7B9E-447E-BED5-C17AF5202BDD}" type="datetimeFigureOut">
              <a:rPr lang="en-IN" smtClean="0"/>
              <a:t>21/11/20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B475EB-636D-43C8-97E4-2052B1650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7C1E4A-8644-4932-A256-A727E2A7D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E2CE-3E70-45AC-A813-A60A41C1BA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236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A0009-A07B-423F-AEF3-426E5090D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803B7-7B9E-447E-BED5-C17AF5202BDD}" type="datetimeFigureOut">
              <a:rPr lang="en-IN" smtClean="0"/>
              <a:t>21/11/20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5F7F18-5881-4D0B-8B60-F34136E1A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27E8E-3B0A-48AD-B35B-BC3AD0219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E2CE-3E70-45AC-A813-A60A41C1BA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386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3626C-FD1F-4560-8C71-797C31D5B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75D75-86A8-4A36-BEA5-57D32BD52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2BCB4C-95A5-4E44-9D90-EA9BF735A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8CDB3-0714-4836-B1DC-2415BB1DA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803B7-7B9E-447E-BED5-C17AF5202BDD}" type="datetimeFigureOut">
              <a:rPr lang="en-IN" smtClean="0"/>
              <a:t>21/11/20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5C1EE3-843F-457F-873E-B829A46E1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9986D5-021D-427F-B321-7C6BF3F8A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E2CE-3E70-45AC-A813-A60A41C1BA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778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71D2C-4800-43E8-BFDC-C94F6F0BD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62C847-B4E3-4E60-AF37-AA0E05693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FFD47C-CF09-4292-9FAF-C6BA9A3402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C56B02-E7D0-4DF3-937E-DCEFBA036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803B7-7B9E-447E-BED5-C17AF5202BDD}" type="datetimeFigureOut">
              <a:rPr lang="en-IN" smtClean="0"/>
              <a:t>21/11/20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37618-5A39-4EB8-8D2B-D6F206D62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F83D47-AE16-43B5-85B8-96317ADB4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E2CE-3E70-45AC-A813-A60A41C1BA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7206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895972-BAC6-4DEC-B67E-32B692979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C9FAB-1BB9-4E80-9979-064DA2FEB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89AD1-FA64-4A1E-BE45-C4DEA822AD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803B7-7B9E-447E-BED5-C17AF5202BDD}" type="datetimeFigureOut">
              <a:rPr lang="en-IN" smtClean="0"/>
              <a:t>21/11/20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B1438-8BFC-4B80-87D7-BBBF3015A4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B36D9-EFF0-4CB1-9E52-82878CDAEA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E2CE-3E70-45AC-A813-A60A41C1BA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8298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330ACFDA-CEFD-4867-99D1-42C2F38F8B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" y="8597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563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69F8CC-4ED4-4F54-880E-36CAE7567B5F}"/>
              </a:ext>
            </a:extLst>
          </p:cNvPr>
          <p:cNvSpPr txBox="1"/>
          <p:nvPr/>
        </p:nvSpPr>
        <p:spPr>
          <a:xfrm>
            <a:off x="1235075" y="1052513"/>
            <a:ext cx="972185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POINTERS TO CHRIST’S WORK</a:t>
            </a:r>
          </a:p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ON THE CROSS</a:t>
            </a: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The Day of Atonement (Leviticus 16)</a:t>
            </a:r>
            <a:endParaRPr lang="en-IN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391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69F8CC-4ED4-4F54-880E-36CAE7567B5F}"/>
              </a:ext>
            </a:extLst>
          </p:cNvPr>
          <p:cNvSpPr txBox="1"/>
          <p:nvPr/>
        </p:nvSpPr>
        <p:spPr>
          <a:xfrm>
            <a:off x="1235075" y="1052513"/>
            <a:ext cx="97218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POINTERS TO CHRIST’S WORK</a:t>
            </a:r>
          </a:p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ON THE CROSS</a:t>
            </a: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The Bronze Serpent in the Wilderness </a:t>
            </a:r>
          </a:p>
          <a:p>
            <a:pPr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(Numbers 21:4-9, John 3:14-18)</a:t>
            </a:r>
            <a:endParaRPr lang="en-IN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773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69F8CC-4ED4-4F54-880E-36CAE7567B5F}"/>
              </a:ext>
            </a:extLst>
          </p:cNvPr>
          <p:cNvSpPr txBox="1"/>
          <p:nvPr/>
        </p:nvSpPr>
        <p:spPr>
          <a:xfrm>
            <a:off x="1235075" y="1052513"/>
            <a:ext cx="97218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POINTERS TO CHRIST’S WORK</a:t>
            </a:r>
          </a:p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ON THE CROSS</a:t>
            </a: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The One Who Hangs on A Tree </a:t>
            </a:r>
          </a:p>
          <a:p>
            <a:pPr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(Deuteronomy 21:22-23)</a:t>
            </a:r>
            <a:endParaRPr lang="en-IN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043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69F8CC-4ED4-4F54-880E-36CAE7567B5F}"/>
              </a:ext>
            </a:extLst>
          </p:cNvPr>
          <p:cNvSpPr txBox="1"/>
          <p:nvPr/>
        </p:nvSpPr>
        <p:spPr>
          <a:xfrm>
            <a:off x="1235075" y="1052513"/>
            <a:ext cx="97218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POINTERS TO CHRIST’S WORK</a:t>
            </a:r>
          </a:p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ON THE CROSS</a:t>
            </a: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The Lord’s Anointed</a:t>
            </a:r>
          </a:p>
          <a:p>
            <a:pPr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(Psalm 2:1-9, Acts 13:33)</a:t>
            </a:r>
            <a:endParaRPr lang="en-IN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224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69F8CC-4ED4-4F54-880E-36CAE7567B5F}"/>
              </a:ext>
            </a:extLst>
          </p:cNvPr>
          <p:cNvSpPr txBox="1"/>
          <p:nvPr/>
        </p:nvSpPr>
        <p:spPr>
          <a:xfrm>
            <a:off x="1235075" y="1052513"/>
            <a:ext cx="972185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POINTERS TO CHRIST’S WORK</a:t>
            </a:r>
          </a:p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ON THE CROSS</a:t>
            </a: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The One Whose Garments Were Divided by Lots (Psalm 22:16-18, Matthew 27:35, John 19:24)</a:t>
            </a:r>
            <a:endParaRPr lang="en-IN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8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69F8CC-4ED4-4F54-880E-36CAE7567B5F}"/>
              </a:ext>
            </a:extLst>
          </p:cNvPr>
          <p:cNvSpPr txBox="1"/>
          <p:nvPr/>
        </p:nvSpPr>
        <p:spPr>
          <a:xfrm>
            <a:off x="1235075" y="1052513"/>
            <a:ext cx="97218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POINTERS TO CHRIST’S WORK</a:t>
            </a:r>
          </a:p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ON THE CROSS</a:t>
            </a: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The One Whose Bones Were Not Broken</a:t>
            </a:r>
          </a:p>
          <a:p>
            <a:pPr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(Psalm 34:20, John 19:32-37)</a:t>
            </a:r>
            <a:endParaRPr lang="en-IN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643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69F8CC-4ED4-4F54-880E-36CAE7567B5F}"/>
              </a:ext>
            </a:extLst>
          </p:cNvPr>
          <p:cNvSpPr txBox="1"/>
          <p:nvPr/>
        </p:nvSpPr>
        <p:spPr>
          <a:xfrm>
            <a:off x="1235075" y="1052513"/>
            <a:ext cx="97218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POINTERS TO CHRIST’S WORK</a:t>
            </a:r>
          </a:p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ON THE CROSS</a:t>
            </a: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The One Against Whom Fierce Witnesses Have Risen (Psalm 35:11, Mark 14:57-58)</a:t>
            </a:r>
            <a:endParaRPr lang="en-IN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347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69F8CC-4ED4-4F54-880E-36CAE7567B5F}"/>
              </a:ext>
            </a:extLst>
          </p:cNvPr>
          <p:cNvSpPr txBox="1"/>
          <p:nvPr/>
        </p:nvSpPr>
        <p:spPr>
          <a:xfrm>
            <a:off x="1235075" y="1052513"/>
            <a:ext cx="97218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POINTERS TO CHRIST’S WORK</a:t>
            </a:r>
          </a:p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ON THE CROSS</a:t>
            </a: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The One Betrayed by His Own Familiar Friend (Psalm 41:9, Luke 22:47-48)</a:t>
            </a:r>
            <a:endParaRPr lang="en-IN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936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69F8CC-4ED4-4F54-880E-36CAE7567B5F}"/>
              </a:ext>
            </a:extLst>
          </p:cNvPr>
          <p:cNvSpPr txBox="1"/>
          <p:nvPr/>
        </p:nvSpPr>
        <p:spPr>
          <a:xfrm>
            <a:off x="1235075" y="1052513"/>
            <a:ext cx="97218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POINTERS TO CHRIST’S WORK</a:t>
            </a:r>
          </a:p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ON THE CROSS</a:t>
            </a: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The Servant Who Will Justify Many </a:t>
            </a:r>
          </a:p>
          <a:p>
            <a:pPr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(Isaiah 53)</a:t>
            </a:r>
            <a:endParaRPr lang="en-IN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266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69F8CC-4ED4-4F54-880E-36CAE7567B5F}"/>
              </a:ext>
            </a:extLst>
          </p:cNvPr>
          <p:cNvSpPr txBox="1"/>
          <p:nvPr/>
        </p:nvSpPr>
        <p:spPr>
          <a:xfrm>
            <a:off x="1235075" y="1052513"/>
            <a:ext cx="97218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POINTERS TO CHRIST’S WORK</a:t>
            </a:r>
          </a:p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ON THE CROSS</a:t>
            </a: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The One Wounded in the House of His Friends (Zechariah 13:6, Matthew 26:31)</a:t>
            </a:r>
            <a:endParaRPr lang="en-IN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537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69F8CC-4ED4-4F54-880E-36CAE7567B5F}"/>
              </a:ext>
            </a:extLst>
          </p:cNvPr>
          <p:cNvSpPr txBox="1"/>
          <p:nvPr/>
        </p:nvSpPr>
        <p:spPr>
          <a:xfrm>
            <a:off x="1235075" y="1052513"/>
            <a:ext cx="972185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1 Corinthians 1:17-18</a:t>
            </a:r>
            <a:endParaRPr lang="en-IN" sz="4000" b="1" dirty="0">
              <a:solidFill>
                <a:srgbClr val="FFC000"/>
              </a:solidFill>
              <a:effectLst/>
              <a:latin typeface="Helvetica" pitchFamily="2" charset="0"/>
              <a:ea typeface="Times New Roman" panose="02020603050405020304" pitchFamily="18" charset="0"/>
            </a:endParaRPr>
          </a:p>
          <a:p>
            <a:pPr algn="just">
              <a:tabLst>
                <a:tab pos="3743325" algn="l"/>
              </a:tabLst>
            </a:pPr>
            <a:r>
              <a:rPr lang="en-US" sz="28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17. For Christ did not send me to baptize, but to preach the gospel, not with wisdom of words, lest the cross of Christ should be made of no effect.</a:t>
            </a:r>
          </a:p>
          <a:p>
            <a:pPr algn="just">
              <a:tabLst>
                <a:tab pos="3743325" algn="l"/>
              </a:tabLst>
            </a:pPr>
            <a:endParaRPr lang="en-IN" sz="28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 algn="just">
              <a:tabLst>
                <a:tab pos="3743325" algn="l"/>
              </a:tabLst>
            </a:pPr>
            <a:r>
              <a:rPr lang="en-US" sz="28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18. For the message of the cross is foolishness to those who are perishing, but to us who are being saved it is the power of God. </a:t>
            </a:r>
            <a:endParaRPr lang="en-IN" sz="28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9324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69F8CC-4ED4-4F54-880E-36CAE7567B5F}"/>
              </a:ext>
            </a:extLst>
          </p:cNvPr>
          <p:cNvSpPr txBox="1"/>
          <p:nvPr/>
        </p:nvSpPr>
        <p:spPr>
          <a:xfrm>
            <a:off x="1235075" y="1052513"/>
            <a:ext cx="97218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POINTERS TO CHRIST’S WORK</a:t>
            </a:r>
          </a:p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ON THE CROSS</a:t>
            </a: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The One Whom They Have Pierced </a:t>
            </a:r>
          </a:p>
          <a:p>
            <a:pPr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(Zechariah 12:10, Revelation 1:7)</a:t>
            </a:r>
            <a:endParaRPr lang="en-IN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5800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69F8CC-4ED4-4F54-880E-36CAE7567B5F}"/>
              </a:ext>
            </a:extLst>
          </p:cNvPr>
          <p:cNvSpPr txBox="1"/>
          <p:nvPr/>
        </p:nvSpPr>
        <p:spPr>
          <a:xfrm>
            <a:off x="1235075" y="1052513"/>
            <a:ext cx="97218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POINTERS TO CHRIST’S WORK</a:t>
            </a:r>
          </a:p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ON THE CROSS</a:t>
            </a: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The Messenger of the Covenant in Whom God Delights (Malachi 3:1-3)</a:t>
            </a:r>
            <a:endParaRPr lang="en-IN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306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69F8CC-4ED4-4F54-880E-36CAE7567B5F}"/>
              </a:ext>
            </a:extLst>
          </p:cNvPr>
          <p:cNvSpPr txBox="1"/>
          <p:nvPr/>
        </p:nvSpPr>
        <p:spPr>
          <a:xfrm>
            <a:off x="1235075" y="1052513"/>
            <a:ext cx="97218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POINTERS TO CHRIST’S WORK</a:t>
            </a:r>
          </a:p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ON THE CROSS</a:t>
            </a: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The Sun of Righteousness with Healing in His Wings (Malachi 4:2)</a:t>
            </a:r>
            <a:endParaRPr lang="en-IN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9669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69F8CC-4ED4-4F54-880E-36CAE7567B5F}"/>
              </a:ext>
            </a:extLst>
          </p:cNvPr>
          <p:cNvSpPr txBox="1"/>
          <p:nvPr/>
        </p:nvSpPr>
        <p:spPr>
          <a:xfrm>
            <a:off x="1235075" y="1052513"/>
            <a:ext cx="97218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LIVING IN THE LIGHT OF THE CROSS</a:t>
            </a:r>
          </a:p>
          <a:p>
            <a:pPr algn="ctr"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 algn="ctr"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1</a:t>
            </a:r>
            <a:r>
              <a:rPr lang="en-US" sz="3600" b="1" dirty="0">
                <a:solidFill>
                  <a:schemeClr val="bg1"/>
                </a:solidFill>
                <a:latin typeface="Helvetica" panose="020B0604020202020204" pitchFamily="2" charset="0"/>
                <a:ea typeface="Times New Roman" panose="02020603050405020304" pitchFamily="18" charset="0"/>
              </a:rPr>
              <a:t>.</a:t>
            </a: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 FORGIVEN</a:t>
            </a:r>
            <a:endParaRPr lang="en-IN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5109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69F8CC-4ED4-4F54-880E-36CAE7567B5F}"/>
              </a:ext>
            </a:extLst>
          </p:cNvPr>
          <p:cNvSpPr txBox="1"/>
          <p:nvPr/>
        </p:nvSpPr>
        <p:spPr>
          <a:xfrm>
            <a:off x="1235075" y="1052513"/>
            <a:ext cx="972185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latin typeface="Helvetica" panose="020B0604020202020204" pitchFamily="2" charset="0"/>
                <a:ea typeface="Times New Roman" panose="02020603050405020304" pitchFamily="18" charset="0"/>
              </a:rPr>
              <a:t>LIVING IN THE LIGHT OF THE CROSS</a:t>
            </a:r>
          </a:p>
          <a:p>
            <a:pPr algn="ctr"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 algn="ctr"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latin typeface="Helvetica" panose="020B0604020202020204" pitchFamily="2" charset="0"/>
                <a:ea typeface="Times New Roman" panose="02020603050405020304" pitchFamily="18" charset="0"/>
              </a:rPr>
              <a:t>1. FORGIVEN</a:t>
            </a:r>
            <a:endParaRPr lang="en-IN" sz="3600" b="1" dirty="0">
              <a:solidFill>
                <a:schemeClr val="bg1"/>
              </a:solidFill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 algn="ctr"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2</a:t>
            </a:r>
            <a:r>
              <a:rPr lang="en-US" sz="3600" b="1" dirty="0">
                <a:solidFill>
                  <a:schemeClr val="bg1"/>
                </a:solidFill>
                <a:latin typeface="Helvetica" panose="020B0604020202020204" pitchFamily="2" charset="0"/>
                <a:ea typeface="Times New Roman" panose="02020603050405020304" pitchFamily="18" charset="0"/>
              </a:rPr>
              <a:t>. </a:t>
            </a: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REDEEMED</a:t>
            </a:r>
            <a:endParaRPr lang="en-IN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5499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69F8CC-4ED4-4F54-880E-36CAE7567B5F}"/>
              </a:ext>
            </a:extLst>
          </p:cNvPr>
          <p:cNvSpPr txBox="1"/>
          <p:nvPr/>
        </p:nvSpPr>
        <p:spPr>
          <a:xfrm>
            <a:off x="1235075" y="1052513"/>
            <a:ext cx="972185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latin typeface="Helvetica" panose="020B0604020202020204" pitchFamily="2" charset="0"/>
                <a:ea typeface="Times New Roman" panose="02020603050405020304" pitchFamily="18" charset="0"/>
              </a:rPr>
              <a:t>LIVING IN THE LIGHT OF THE CROSS</a:t>
            </a:r>
          </a:p>
          <a:p>
            <a:pPr algn="ctr"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 algn="ctr"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latin typeface="Helvetica" panose="020B0604020202020204" pitchFamily="2" charset="0"/>
                <a:ea typeface="Times New Roman" panose="02020603050405020304" pitchFamily="18" charset="0"/>
              </a:rPr>
              <a:t>1. FORGIVEN</a:t>
            </a:r>
            <a:endParaRPr lang="en-IN" sz="3600" b="1" dirty="0">
              <a:solidFill>
                <a:schemeClr val="bg1"/>
              </a:solidFill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 algn="ctr"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latin typeface="Helvetica" panose="020B0604020202020204" pitchFamily="2" charset="0"/>
                <a:ea typeface="Times New Roman" panose="02020603050405020304" pitchFamily="18" charset="0"/>
              </a:rPr>
              <a:t>2. REDEEMED</a:t>
            </a:r>
            <a:endParaRPr lang="en-IN" sz="3600" b="1" dirty="0">
              <a:solidFill>
                <a:schemeClr val="bg1"/>
              </a:solidFill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 algn="ctr"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3</a:t>
            </a:r>
            <a:r>
              <a:rPr lang="en-US" sz="3600" b="1" dirty="0">
                <a:solidFill>
                  <a:schemeClr val="bg1"/>
                </a:solidFill>
                <a:latin typeface="Helvetica" panose="020B0604020202020204" pitchFamily="2" charset="0"/>
                <a:ea typeface="Times New Roman" panose="02020603050405020304" pitchFamily="18" charset="0"/>
              </a:rPr>
              <a:t>. </a:t>
            </a: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HEALED</a:t>
            </a:r>
            <a:endParaRPr lang="en-IN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8411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B89A54F-FF2C-1245-BCF0-7645E0B2CBB6}"/>
              </a:ext>
            </a:extLst>
          </p:cNvPr>
          <p:cNvSpPr txBox="1"/>
          <p:nvPr/>
        </p:nvSpPr>
        <p:spPr>
          <a:xfrm>
            <a:off x="1235075" y="1052513"/>
            <a:ext cx="972185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latin typeface="Helvetica" panose="020B0604020202020204" pitchFamily="2" charset="0"/>
                <a:ea typeface="Times New Roman" panose="02020603050405020304" pitchFamily="18" charset="0"/>
              </a:rPr>
              <a:t>LIVING IN THE LIGHT OF THE CROSS</a:t>
            </a:r>
          </a:p>
          <a:p>
            <a:pPr algn="ctr"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 algn="ctr"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latin typeface="Helvetica" panose="020B0604020202020204" pitchFamily="2" charset="0"/>
                <a:ea typeface="Times New Roman" panose="02020603050405020304" pitchFamily="18" charset="0"/>
              </a:rPr>
              <a:t>1. FORGIVEN</a:t>
            </a:r>
            <a:endParaRPr lang="en-IN" sz="3600" b="1" dirty="0">
              <a:solidFill>
                <a:schemeClr val="bg1"/>
              </a:solidFill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 algn="ctr"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latin typeface="Helvetica" panose="020B0604020202020204" pitchFamily="2" charset="0"/>
                <a:ea typeface="Times New Roman" panose="02020603050405020304" pitchFamily="18" charset="0"/>
              </a:rPr>
              <a:t>2. REDEEMED</a:t>
            </a:r>
            <a:endParaRPr lang="en-IN" sz="3600" b="1" dirty="0">
              <a:solidFill>
                <a:schemeClr val="bg1"/>
              </a:solidFill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 algn="ctr"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3</a:t>
            </a:r>
            <a:r>
              <a:rPr lang="en-US" sz="3600" b="1" dirty="0">
                <a:solidFill>
                  <a:schemeClr val="bg1"/>
                </a:solidFill>
                <a:latin typeface="Helvetica" panose="020B0604020202020204" pitchFamily="2" charset="0"/>
                <a:ea typeface="Times New Roman" panose="02020603050405020304" pitchFamily="18" charset="0"/>
              </a:rPr>
              <a:t>. </a:t>
            </a: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HEALED</a:t>
            </a:r>
          </a:p>
          <a:p>
            <a:pPr algn="ctr"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latin typeface="Helvetica" panose="020B0604020202020204" pitchFamily="2" charset="0"/>
                <a:ea typeface="Times New Roman" panose="02020603050405020304" pitchFamily="18" charset="0"/>
              </a:rPr>
              <a:t>4. BLESSED</a:t>
            </a:r>
            <a:endParaRPr lang="en-IN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0381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28E4489-17EC-1F46-BF74-28E82B836972}"/>
              </a:ext>
            </a:extLst>
          </p:cNvPr>
          <p:cNvSpPr txBox="1"/>
          <p:nvPr/>
        </p:nvSpPr>
        <p:spPr>
          <a:xfrm>
            <a:off x="1235075" y="1052513"/>
            <a:ext cx="972185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latin typeface="Helvetica" panose="020B0604020202020204" pitchFamily="2" charset="0"/>
                <a:ea typeface="Times New Roman" panose="02020603050405020304" pitchFamily="18" charset="0"/>
              </a:rPr>
              <a:t>LIVING IN THE LIGHT OF THE CROSS</a:t>
            </a:r>
          </a:p>
          <a:p>
            <a:pPr algn="ctr"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 algn="ctr"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latin typeface="Helvetica" panose="020B0604020202020204" pitchFamily="2" charset="0"/>
                <a:ea typeface="Times New Roman" panose="02020603050405020304" pitchFamily="18" charset="0"/>
              </a:rPr>
              <a:t>1. FORGIVEN</a:t>
            </a:r>
            <a:endParaRPr lang="en-IN" sz="3600" b="1" dirty="0">
              <a:solidFill>
                <a:schemeClr val="bg1"/>
              </a:solidFill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 algn="ctr"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latin typeface="Helvetica" panose="020B0604020202020204" pitchFamily="2" charset="0"/>
                <a:ea typeface="Times New Roman" panose="02020603050405020304" pitchFamily="18" charset="0"/>
              </a:rPr>
              <a:t>2. REDEEMED</a:t>
            </a:r>
            <a:endParaRPr lang="en-IN" sz="3600" b="1" dirty="0">
              <a:solidFill>
                <a:schemeClr val="bg1"/>
              </a:solidFill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 algn="ctr"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3</a:t>
            </a:r>
            <a:r>
              <a:rPr lang="en-US" sz="3600" b="1" dirty="0">
                <a:solidFill>
                  <a:schemeClr val="bg1"/>
                </a:solidFill>
                <a:latin typeface="Helvetica" panose="020B0604020202020204" pitchFamily="2" charset="0"/>
                <a:ea typeface="Times New Roman" panose="02020603050405020304" pitchFamily="18" charset="0"/>
              </a:rPr>
              <a:t>. </a:t>
            </a: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HEALED</a:t>
            </a:r>
          </a:p>
          <a:p>
            <a:pPr algn="ctr"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latin typeface="Helvetica" panose="020B0604020202020204" pitchFamily="2" charset="0"/>
                <a:ea typeface="Times New Roman" panose="02020603050405020304" pitchFamily="18" charset="0"/>
              </a:rPr>
              <a:t>4. BLESSED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5. </a:t>
            </a:r>
            <a:r>
              <a:rPr lang="en-IN" sz="3600" b="1" dirty="0">
                <a:solidFill>
                  <a:schemeClr val="bg1"/>
                </a:solidFill>
                <a:latin typeface="Helvetica" pitchFamily="2" charset="0"/>
              </a:rPr>
              <a:t>VICTORIOUS</a:t>
            </a:r>
          </a:p>
        </p:txBody>
      </p:sp>
    </p:spTree>
    <p:extLst>
      <p:ext uri="{BB962C8B-B14F-4D97-AF65-F5344CB8AC3E}">
        <p14:creationId xmlns:p14="http://schemas.microsoft.com/office/powerpoint/2010/main" val="6753857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69F8CC-4ED4-4F54-880E-36CAE7567B5F}"/>
              </a:ext>
            </a:extLst>
          </p:cNvPr>
          <p:cNvSpPr txBox="1"/>
          <p:nvPr/>
        </p:nvSpPr>
        <p:spPr>
          <a:xfrm>
            <a:off x="1235075" y="1052513"/>
            <a:ext cx="972185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THE MESSAGE OF THE CROSS</a:t>
            </a:r>
          </a:p>
          <a:p>
            <a:pPr algn="ctr"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 algn="ctr"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 algn="ctr"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Believe in the message of the Cross</a:t>
            </a:r>
          </a:p>
          <a:p>
            <a:pPr algn="ctr"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Live by the message of the Cross</a:t>
            </a:r>
          </a:p>
          <a:p>
            <a:pPr algn="ctr"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Share the message of the Cross</a:t>
            </a:r>
          </a:p>
        </p:txBody>
      </p:sp>
    </p:spTree>
    <p:extLst>
      <p:ext uri="{BB962C8B-B14F-4D97-AF65-F5344CB8AC3E}">
        <p14:creationId xmlns:p14="http://schemas.microsoft.com/office/powerpoint/2010/main" val="3568305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69F8CC-4ED4-4F54-880E-36CAE7567B5F}"/>
              </a:ext>
            </a:extLst>
          </p:cNvPr>
          <p:cNvSpPr txBox="1"/>
          <p:nvPr/>
        </p:nvSpPr>
        <p:spPr>
          <a:xfrm>
            <a:off x="1235075" y="1052513"/>
            <a:ext cx="972185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POINTERS TO CHRIST’S WORK</a:t>
            </a:r>
          </a:p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ON THE CROSS</a:t>
            </a: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The Seed of The Woman (Genesis 3:15)</a:t>
            </a:r>
            <a:endParaRPr lang="en-IN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294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69F8CC-4ED4-4F54-880E-36CAE7567B5F}"/>
              </a:ext>
            </a:extLst>
          </p:cNvPr>
          <p:cNvSpPr txBox="1"/>
          <p:nvPr/>
        </p:nvSpPr>
        <p:spPr>
          <a:xfrm>
            <a:off x="1235075" y="1052513"/>
            <a:ext cx="97218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POINTERS TO CHRIST’S WORK</a:t>
            </a:r>
          </a:p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ON THE CROSS</a:t>
            </a: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The First Clothing Made of Animal Skin </a:t>
            </a:r>
          </a:p>
          <a:p>
            <a:pPr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(Genesis 3:21)</a:t>
            </a:r>
            <a:endParaRPr lang="en-IN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98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69F8CC-4ED4-4F54-880E-36CAE7567B5F}"/>
              </a:ext>
            </a:extLst>
          </p:cNvPr>
          <p:cNvSpPr txBox="1"/>
          <p:nvPr/>
        </p:nvSpPr>
        <p:spPr>
          <a:xfrm>
            <a:off x="1235075" y="1052513"/>
            <a:ext cx="97218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POINTERS TO CHRIST’S WORK</a:t>
            </a:r>
          </a:p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ON THE CROSS</a:t>
            </a: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Abel’s Sacrifice of Firstborn Sheep </a:t>
            </a:r>
          </a:p>
          <a:p>
            <a:pPr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(Genesis 4:1-5)</a:t>
            </a:r>
            <a:endParaRPr lang="en-IN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587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69F8CC-4ED4-4F54-880E-36CAE7567B5F}"/>
              </a:ext>
            </a:extLst>
          </p:cNvPr>
          <p:cNvSpPr txBox="1"/>
          <p:nvPr/>
        </p:nvSpPr>
        <p:spPr>
          <a:xfrm>
            <a:off x="1235075" y="1052513"/>
            <a:ext cx="97218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POINTERS TO CHRIST’S WORK</a:t>
            </a:r>
          </a:p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ON THE CROSS</a:t>
            </a: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God’s Provision for Abraham’s Sacrifice </a:t>
            </a:r>
          </a:p>
          <a:p>
            <a:pPr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(Genesis 22:8,14)</a:t>
            </a:r>
            <a:endParaRPr lang="en-IN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286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69F8CC-4ED4-4F54-880E-36CAE7567B5F}"/>
              </a:ext>
            </a:extLst>
          </p:cNvPr>
          <p:cNvSpPr txBox="1"/>
          <p:nvPr/>
        </p:nvSpPr>
        <p:spPr>
          <a:xfrm>
            <a:off x="1235075" y="1052513"/>
            <a:ext cx="972185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POINTERS TO CHRIST’S WORK</a:t>
            </a:r>
          </a:p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ON THE CROSS</a:t>
            </a: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The Passover Lamb (Exodus 12:1-13)</a:t>
            </a:r>
            <a:endParaRPr lang="en-IN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243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69F8CC-4ED4-4F54-880E-36CAE7567B5F}"/>
              </a:ext>
            </a:extLst>
          </p:cNvPr>
          <p:cNvSpPr txBox="1"/>
          <p:nvPr/>
        </p:nvSpPr>
        <p:spPr>
          <a:xfrm>
            <a:off x="1235075" y="1052513"/>
            <a:ext cx="972185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POINTERS TO CHRIST’S WORK</a:t>
            </a:r>
          </a:p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ON THE CROSS</a:t>
            </a: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The Rock from Which Water Flowed </a:t>
            </a:r>
          </a:p>
          <a:p>
            <a:pPr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(Exodus 17:1-6; Numbers 20:1-12; </a:t>
            </a:r>
          </a:p>
          <a:p>
            <a:pPr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1 Corinthians 10:4)</a:t>
            </a:r>
            <a:endParaRPr lang="en-IN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672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69F8CC-4ED4-4F54-880E-36CAE7567B5F}"/>
              </a:ext>
            </a:extLst>
          </p:cNvPr>
          <p:cNvSpPr txBox="1"/>
          <p:nvPr/>
        </p:nvSpPr>
        <p:spPr>
          <a:xfrm>
            <a:off x="1235075" y="1052513"/>
            <a:ext cx="97218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POINTERS TO CHRIST’S WORK</a:t>
            </a:r>
          </a:p>
          <a:p>
            <a:pPr>
              <a:tabLst>
                <a:tab pos="3743325" algn="l"/>
              </a:tabLst>
            </a:pPr>
            <a:r>
              <a:rPr lang="en-US" sz="4000" b="1" dirty="0">
                <a:solidFill>
                  <a:srgbClr val="FFC000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ON THE CROSS</a:t>
            </a: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  <a:p>
            <a:pPr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The Offering in the Levitical Sacrifices </a:t>
            </a:r>
          </a:p>
          <a:p>
            <a:pPr>
              <a:tabLst>
                <a:tab pos="3743325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(Leviticus </a:t>
            </a:r>
            <a:r>
              <a:rPr lang="en-US" sz="3600" b="1" dirty="0" err="1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chs</a:t>
            </a:r>
            <a:r>
              <a:rPr lang="en-US" sz="3600" b="1" dirty="0">
                <a:solidFill>
                  <a:schemeClr val="bg1"/>
                </a:solidFill>
                <a:effectLst/>
                <a:latin typeface="Helvetica" panose="020B0604020202020204" pitchFamily="2" charset="0"/>
                <a:ea typeface="Times New Roman" panose="02020603050405020304" pitchFamily="18" charset="0"/>
              </a:rPr>
              <a:t> 1,4,5,7)</a:t>
            </a:r>
            <a:endParaRPr lang="en-IN" sz="3600" b="1" dirty="0">
              <a:solidFill>
                <a:schemeClr val="bg1"/>
              </a:solidFill>
              <a:effectLst/>
              <a:latin typeface="Helvetica" panose="020B0604020202020204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910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555</Words>
  <Application>Microsoft Macintosh PowerPoint</Application>
  <PresentationFormat>Widescreen</PresentationFormat>
  <Paragraphs>147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Ashish Raichur</dc:creator>
  <cp:lastModifiedBy>APCWO Media License</cp:lastModifiedBy>
  <cp:revision>39</cp:revision>
  <dcterms:created xsi:type="dcterms:W3CDTF">2020-11-21T06:56:18Z</dcterms:created>
  <dcterms:modified xsi:type="dcterms:W3CDTF">2020-11-21T11:31:54Z</dcterms:modified>
</cp:coreProperties>
</file>