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79733-BD67-4EAC-BD95-008CC87FFE7C}" type="datetimeFigureOut">
              <a:rPr lang="en-IN" smtClean="0"/>
              <a:t>11-06-2020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C9C13-5EE7-40AF-9EA7-7AB6145A2AAC}" type="slidenum">
              <a:rPr lang="en-IN" smtClean="0"/>
              <a:t>‹#›</a:t>
            </a:fld>
            <a:endParaRPr lang="en-IN"/>
          </a:p>
        </p:txBody>
      </p:sp>
    </p:spTree>
    <p:extLst>
      <p:ext uri="{BB962C8B-B14F-4D97-AF65-F5344CB8AC3E}">
        <p14:creationId xmlns:p14="http://schemas.microsoft.com/office/powerpoint/2010/main" val="163925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9C9C13-5EE7-40AF-9EA7-7AB6145A2AAC}" type="slidenum">
              <a:rPr lang="en-IN" smtClean="0"/>
              <a:t>31</a:t>
            </a:fld>
            <a:endParaRPr lang="en-IN"/>
          </a:p>
        </p:txBody>
      </p:sp>
    </p:spTree>
    <p:extLst>
      <p:ext uri="{BB962C8B-B14F-4D97-AF65-F5344CB8AC3E}">
        <p14:creationId xmlns:p14="http://schemas.microsoft.com/office/powerpoint/2010/main" val="242050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45975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539430"/>
          </a:xfrm>
          <a:prstGeom prst="rect">
            <a:avLst/>
          </a:prstGeom>
          <a:noFill/>
        </p:spPr>
        <p:txBody>
          <a:bodyPr wrap="square" rtlCol="0">
            <a:spAutoFit/>
          </a:bodyPr>
          <a:lstStyle/>
          <a:p>
            <a:pPr marL="514350" indent="-514350">
              <a:buAutoNum type="arabicPeriod"/>
            </a:pPr>
            <a:r>
              <a:rPr lang="en-IN" sz="3200" b="1" dirty="0" smtClean="0">
                <a:solidFill>
                  <a:schemeClr val="bg1"/>
                </a:solidFill>
              </a:rPr>
              <a:t>The Word, Worship &amp; Prayer Check</a:t>
            </a:r>
          </a:p>
          <a:p>
            <a:endParaRPr lang="en-IN" sz="3200" dirty="0" smtClean="0">
              <a:solidFill>
                <a:schemeClr val="bg1"/>
              </a:solidFill>
            </a:endParaRPr>
          </a:p>
          <a:p>
            <a:r>
              <a:rPr lang="en-IN" sz="3200" b="1" i="1" dirty="0" smtClean="0">
                <a:solidFill>
                  <a:schemeClr val="bg1"/>
                </a:solidFill>
              </a:rPr>
              <a:t>Is personal worship a priority?</a:t>
            </a:r>
          </a:p>
          <a:p>
            <a:endParaRPr lang="en-IN" sz="3200" b="1" i="1" dirty="0">
              <a:solidFill>
                <a:schemeClr val="bg1"/>
              </a:solidFill>
            </a:endParaRPr>
          </a:p>
          <a:p>
            <a:r>
              <a:rPr lang="en-IN" sz="3200" b="1" i="1" dirty="0" smtClean="0">
                <a:solidFill>
                  <a:schemeClr val="bg1"/>
                </a:solidFill>
              </a:rPr>
              <a:t>Is communing with the Lord in prayer a priority?</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379944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046988"/>
          </a:xfrm>
          <a:prstGeom prst="rect">
            <a:avLst/>
          </a:prstGeom>
          <a:noFill/>
        </p:spPr>
        <p:txBody>
          <a:bodyPr wrap="square" rtlCol="0">
            <a:spAutoFit/>
          </a:bodyPr>
          <a:lstStyle/>
          <a:p>
            <a:r>
              <a:rPr lang="en-IN" sz="3200" b="1" dirty="0" smtClean="0">
                <a:solidFill>
                  <a:schemeClr val="bg1"/>
                </a:solidFill>
              </a:rPr>
              <a:t>2.  The Faith Level Check</a:t>
            </a:r>
          </a:p>
          <a:p>
            <a:endParaRPr lang="en-IN" sz="3200" dirty="0" smtClean="0">
              <a:solidFill>
                <a:schemeClr val="bg1"/>
              </a:solidFill>
            </a:endParaRPr>
          </a:p>
          <a:p>
            <a:r>
              <a:rPr lang="en-IN" sz="3200" b="1" i="1" dirty="0" smtClean="0">
                <a:solidFill>
                  <a:schemeClr val="bg1"/>
                </a:solidFill>
              </a:rPr>
              <a:t>Have I allowed fear, unbelief &amp; hopelessness to drown out the voice of truth &amp; faith?</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2332317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4031873"/>
          </a:xfrm>
          <a:prstGeom prst="rect">
            <a:avLst/>
          </a:prstGeom>
          <a:noFill/>
        </p:spPr>
        <p:txBody>
          <a:bodyPr wrap="square" rtlCol="0">
            <a:spAutoFit/>
          </a:bodyPr>
          <a:lstStyle/>
          <a:p>
            <a:r>
              <a:rPr lang="en-IN" sz="3200" b="1" dirty="0" smtClean="0">
                <a:solidFill>
                  <a:schemeClr val="bg1"/>
                </a:solidFill>
              </a:rPr>
              <a:t>2.  The Faith Level Check</a:t>
            </a:r>
          </a:p>
          <a:p>
            <a:endParaRPr lang="en-IN" sz="3200" dirty="0" smtClean="0">
              <a:solidFill>
                <a:schemeClr val="bg1"/>
              </a:solidFill>
            </a:endParaRPr>
          </a:p>
          <a:p>
            <a:r>
              <a:rPr lang="en-US" sz="3200" b="1" i="1" dirty="0">
                <a:solidFill>
                  <a:schemeClr val="bg1"/>
                </a:solidFill>
              </a:rPr>
              <a:t>Fear</a:t>
            </a:r>
            <a:r>
              <a:rPr lang="en-US" sz="3200" i="1" dirty="0">
                <a:solidFill>
                  <a:schemeClr val="bg1"/>
                </a:solidFill>
              </a:rPr>
              <a:t> esteems God’s Word </a:t>
            </a:r>
            <a:r>
              <a:rPr lang="en-US" sz="3200" i="1" dirty="0" smtClean="0">
                <a:solidFill>
                  <a:schemeClr val="bg1"/>
                </a:solidFill>
              </a:rPr>
              <a:t>&amp; His </a:t>
            </a:r>
            <a:r>
              <a:rPr lang="en-US" sz="3200" i="1" dirty="0">
                <a:solidFill>
                  <a:schemeClr val="bg1"/>
                </a:solidFill>
              </a:rPr>
              <a:t>promises </a:t>
            </a:r>
            <a:r>
              <a:rPr lang="en-US" sz="3200" i="1" u="sng" dirty="0">
                <a:solidFill>
                  <a:schemeClr val="bg1"/>
                </a:solidFill>
              </a:rPr>
              <a:t>lower</a:t>
            </a:r>
            <a:r>
              <a:rPr lang="en-US" sz="3200" i="1" dirty="0">
                <a:solidFill>
                  <a:schemeClr val="bg1"/>
                </a:solidFill>
              </a:rPr>
              <a:t> than our circumstances.</a:t>
            </a:r>
            <a:endParaRPr lang="en-IN" sz="3200" dirty="0">
              <a:solidFill>
                <a:schemeClr val="bg1"/>
              </a:solidFill>
            </a:endParaRPr>
          </a:p>
          <a:p>
            <a:endParaRPr lang="en-US" sz="3200" b="1" i="1" dirty="0" smtClean="0">
              <a:solidFill>
                <a:schemeClr val="bg1"/>
              </a:solidFill>
            </a:endParaRPr>
          </a:p>
          <a:p>
            <a:r>
              <a:rPr lang="en-US" sz="3200" b="1" i="1" dirty="0" smtClean="0">
                <a:solidFill>
                  <a:schemeClr val="bg1"/>
                </a:solidFill>
              </a:rPr>
              <a:t>Faith</a:t>
            </a:r>
            <a:r>
              <a:rPr lang="en-US" sz="3200" i="1" dirty="0" smtClean="0">
                <a:solidFill>
                  <a:schemeClr val="bg1"/>
                </a:solidFill>
              </a:rPr>
              <a:t> </a:t>
            </a:r>
            <a:r>
              <a:rPr lang="en-US" sz="3200" i="1" dirty="0">
                <a:solidFill>
                  <a:schemeClr val="bg1"/>
                </a:solidFill>
              </a:rPr>
              <a:t>esteems God’s Word &amp; His promises </a:t>
            </a:r>
            <a:r>
              <a:rPr lang="en-US" sz="3200" i="1" u="sng" dirty="0">
                <a:solidFill>
                  <a:schemeClr val="bg1"/>
                </a:solidFill>
              </a:rPr>
              <a:t>higher</a:t>
            </a:r>
            <a:r>
              <a:rPr lang="en-US" sz="3200" i="1" dirty="0">
                <a:solidFill>
                  <a:schemeClr val="bg1"/>
                </a:solidFill>
              </a:rPr>
              <a:t> than our </a:t>
            </a:r>
            <a:r>
              <a:rPr lang="en-US" sz="3200" i="1" dirty="0" smtClean="0">
                <a:solidFill>
                  <a:schemeClr val="bg1"/>
                </a:solidFill>
              </a:rPr>
              <a:t>circumstances. </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867109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4031873"/>
          </a:xfrm>
          <a:prstGeom prst="rect">
            <a:avLst/>
          </a:prstGeom>
          <a:noFill/>
        </p:spPr>
        <p:txBody>
          <a:bodyPr wrap="square" rtlCol="0">
            <a:spAutoFit/>
          </a:bodyPr>
          <a:lstStyle/>
          <a:p>
            <a:r>
              <a:rPr lang="en-IN" sz="3200" b="1" dirty="0" smtClean="0">
                <a:solidFill>
                  <a:schemeClr val="bg1"/>
                </a:solidFill>
              </a:rPr>
              <a:t>2.  The Faith Level Check</a:t>
            </a:r>
          </a:p>
          <a:p>
            <a:endParaRPr lang="en-IN" sz="3200" dirty="0" smtClean="0">
              <a:solidFill>
                <a:schemeClr val="bg1"/>
              </a:solidFill>
            </a:endParaRPr>
          </a:p>
          <a:p>
            <a:r>
              <a:rPr lang="en-US" sz="3200" i="1" dirty="0" smtClean="0">
                <a:solidFill>
                  <a:schemeClr val="bg1"/>
                </a:solidFill>
              </a:rPr>
              <a:t>What is our confession of faith?</a:t>
            </a:r>
          </a:p>
          <a:p>
            <a:endParaRPr lang="en-US" sz="3200" i="1" dirty="0">
              <a:solidFill>
                <a:schemeClr val="bg1"/>
              </a:solidFill>
            </a:endParaRPr>
          </a:p>
          <a:p>
            <a:r>
              <a:rPr lang="en-US" sz="3200" i="1" dirty="0" smtClean="0">
                <a:solidFill>
                  <a:schemeClr val="bg1"/>
                </a:solidFill>
              </a:rPr>
              <a:t>If </a:t>
            </a:r>
            <a:r>
              <a:rPr lang="en-US" sz="3200" i="1" dirty="0">
                <a:solidFill>
                  <a:schemeClr val="bg1"/>
                </a:solidFill>
              </a:rPr>
              <a:t>we confess fear and hopelessness </a:t>
            </a:r>
            <a:endParaRPr lang="en-US" sz="3200" i="1" dirty="0" smtClean="0">
              <a:solidFill>
                <a:schemeClr val="bg1"/>
              </a:solidFill>
            </a:endParaRPr>
          </a:p>
          <a:p>
            <a:r>
              <a:rPr lang="en-US" sz="3200" i="1" dirty="0" smtClean="0">
                <a:solidFill>
                  <a:schemeClr val="bg1"/>
                </a:solidFill>
              </a:rPr>
              <a:t>instead </a:t>
            </a:r>
            <a:r>
              <a:rPr lang="en-US" sz="3200" i="1" dirty="0">
                <a:solidFill>
                  <a:schemeClr val="bg1"/>
                </a:solidFill>
              </a:rPr>
              <a:t>of God’s Word over circumstances, then our faith level goes </a:t>
            </a:r>
            <a:r>
              <a:rPr lang="en-US" sz="3200" i="1" dirty="0" smtClean="0">
                <a:solidFill>
                  <a:schemeClr val="bg1"/>
                </a:solidFill>
              </a:rPr>
              <a:t>down.</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1888371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539430"/>
          </a:xfrm>
          <a:prstGeom prst="rect">
            <a:avLst/>
          </a:prstGeom>
          <a:noFill/>
        </p:spPr>
        <p:txBody>
          <a:bodyPr wrap="square" rtlCol="0">
            <a:spAutoFit/>
          </a:bodyPr>
          <a:lstStyle/>
          <a:p>
            <a:r>
              <a:rPr lang="en-IN" sz="3200" b="1" dirty="0" smtClean="0">
                <a:solidFill>
                  <a:schemeClr val="bg1"/>
                </a:solidFill>
              </a:rPr>
              <a:t>3.  The Heart Check</a:t>
            </a:r>
          </a:p>
          <a:p>
            <a:endParaRPr lang="en-IN" sz="3200" dirty="0" smtClean="0">
              <a:solidFill>
                <a:schemeClr val="bg1"/>
              </a:solidFill>
            </a:endParaRPr>
          </a:p>
          <a:p>
            <a:r>
              <a:rPr lang="en-IN" sz="3200" i="1" dirty="0" smtClean="0">
                <a:solidFill>
                  <a:schemeClr val="bg1"/>
                </a:solidFill>
              </a:rPr>
              <a:t>Is my heart brimming with gratitude &amp; thanksgiving?</a:t>
            </a:r>
          </a:p>
          <a:p>
            <a:endParaRPr lang="en-IN" sz="3200" i="1" dirty="0">
              <a:solidFill>
                <a:schemeClr val="bg1"/>
              </a:solidFill>
            </a:endParaRPr>
          </a:p>
          <a:p>
            <a:r>
              <a:rPr lang="en-IN" sz="3200" i="1" dirty="0" smtClean="0">
                <a:solidFill>
                  <a:schemeClr val="bg1"/>
                </a:solidFill>
              </a:rPr>
              <a:t>Is there offense, bitterness &amp; anger inside?</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1158834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539430"/>
          </a:xfrm>
          <a:prstGeom prst="rect">
            <a:avLst/>
          </a:prstGeom>
          <a:noFill/>
        </p:spPr>
        <p:txBody>
          <a:bodyPr wrap="square" rtlCol="0">
            <a:spAutoFit/>
          </a:bodyPr>
          <a:lstStyle/>
          <a:p>
            <a:r>
              <a:rPr lang="en-IN" sz="3200" b="1" dirty="0" smtClean="0">
                <a:solidFill>
                  <a:schemeClr val="bg1"/>
                </a:solidFill>
              </a:rPr>
              <a:t>3.  The Heart Check</a:t>
            </a:r>
          </a:p>
          <a:p>
            <a:endParaRPr lang="en-IN" sz="3200" dirty="0" smtClean="0">
              <a:solidFill>
                <a:schemeClr val="bg1"/>
              </a:solidFill>
            </a:endParaRPr>
          </a:p>
          <a:p>
            <a:r>
              <a:rPr lang="en-US" sz="3200" b="1" dirty="0">
                <a:solidFill>
                  <a:schemeClr val="bg1"/>
                </a:solidFill>
              </a:rPr>
              <a:t>Acts 24:16  </a:t>
            </a:r>
            <a:endParaRPr lang="en-IN" sz="3200" dirty="0">
              <a:solidFill>
                <a:schemeClr val="bg1"/>
              </a:solidFill>
            </a:endParaRPr>
          </a:p>
          <a:p>
            <a:r>
              <a:rPr lang="en-US" sz="3200" b="1" dirty="0">
                <a:solidFill>
                  <a:schemeClr val="bg1"/>
                </a:solidFill>
              </a:rPr>
              <a:t>16 This being so, I myself always strive to have a conscience without offense toward God and men.</a:t>
            </a:r>
            <a:endParaRPr lang="en-IN" sz="3200" dirty="0">
              <a:solidFill>
                <a:schemeClr val="bg1"/>
              </a:solidFill>
            </a:endParaRPr>
          </a:p>
          <a:p>
            <a:r>
              <a:rPr lang="en-IN" sz="3200" i="1" dirty="0" smtClean="0">
                <a:solidFill>
                  <a:schemeClr val="bg1"/>
                </a:solidFill>
              </a:rPr>
              <a:t> </a:t>
            </a:r>
            <a:endParaRPr lang="en-IN" sz="3200" dirty="0">
              <a:solidFill>
                <a:schemeClr val="bg1"/>
              </a:solidFill>
            </a:endParaRPr>
          </a:p>
        </p:txBody>
      </p:sp>
    </p:spTree>
    <p:extLst>
      <p:ext uri="{BB962C8B-B14F-4D97-AF65-F5344CB8AC3E}">
        <p14:creationId xmlns:p14="http://schemas.microsoft.com/office/powerpoint/2010/main" val="1507838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046988"/>
          </a:xfrm>
          <a:prstGeom prst="rect">
            <a:avLst/>
          </a:prstGeom>
          <a:noFill/>
        </p:spPr>
        <p:txBody>
          <a:bodyPr wrap="square" rtlCol="0">
            <a:spAutoFit/>
          </a:bodyPr>
          <a:lstStyle/>
          <a:p>
            <a:r>
              <a:rPr lang="en-IN" sz="3200" b="1" dirty="0" smtClean="0">
                <a:solidFill>
                  <a:schemeClr val="bg1"/>
                </a:solidFill>
              </a:rPr>
              <a:t>3.  The Heart Check</a:t>
            </a:r>
          </a:p>
          <a:p>
            <a:endParaRPr lang="en-IN" sz="3200" dirty="0" smtClean="0">
              <a:solidFill>
                <a:schemeClr val="bg1"/>
              </a:solidFill>
            </a:endParaRPr>
          </a:p>
          <a:p>
            <a:r>
              <a:rPr lang="en-IN" sz="3200" i="1" dirty="0" smtClean="0">
                <a:solidFill>
                  <a:schemeClr val="bg1"/>
                </a:solidFill>
              </a:rPr>
              <a:t>Am I offended with God? With people?</a:t>
            </a:r>
            <a:endParaRPr lang="en-IN" sz="3200" i="1" dirty="0">
              <a:solidFill>
                <a:schemeClr val="bg1"/>
              </a:solidFill>
            </a:endParaRPr>
          </a:p>
          <a:p>
            <a:endParaRPr lang="en-IN" sz="3200" i="1" dirty="0" smtClean="0">
              <a:solidFill>
                <a:schemeClr val="bg1"/>
              </a:solidFill>
            </a:endParaRPr>
          </a:p>
          <a:p>
            <a:r>
              <a:rPr lang="en-IN" sz="3200" i="1" dirty="0" smtClean="0">
                <a:solidFill>
                  <a:schemeClr val="bg1"/>
                </a:solidFill>
              </a:rPr>
              <a:t>Unchecked offense leads to bitterness, anger &amp; envy. </a:t>
            </a:r>
            <a:endParaRPr lang="en-IN" sz="3200" dirty="0">
              <a:solidFill>
                <a:schemeClr val="bg1"/>
              </a:solidFill>
            </a:endParaRPr>
          </a:p>
        </p:txBody>
      </p:sp>
    </p:spTree>
    <p:extLst>
      <p:ext uri="{BB962C8B-B14F-4D97-AF65-F5344CB8AC3E}">
        <p14:creationId xmlns:p14="http://schemas.microsoft.com/office/powerpoint/2010/main" val="1744535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539430"/>
          </a:xfrm>
          <a:prstGeom prst="rect">
            <a:avLst/>
          </a:prstGeom>
          <a:noFill/>
        </p:spPr>
        <p:txBody>
          <a:bodyPr wrap="square" rtlCol="0">
            <a:spAutoFit/>
          </a:bodyPr>
          <a:lstStyle/>
          <a:p>
            <a:r>
              <a:rPr lang="en-IN" sz="3200" b="1" dirty="0" smtClean="0">
                <a:solidFill>
                  <a:schemeClr val="bg1"/>
                </a:solidFill>
              </a:rPr>
              <a:t>3.  The Heart Check</a:t>
            </a:r>
          </a:p>
          <a:p>
            <a:endParaRPr lang="en-IN" sz="3200" dirty="0" smtClean="0">
              <a:solidFill>
                <a:schemeClr val="bg1"/>
              </a:solidFill>
            </a:endParaRPr>
          </a:p>
          <a:p>
            <a:r>
              <a:rPr lang="en-US" sz="3200" b="1" i="1" dirty="0">
                <a:solidFill>
                  <a:schemeClr val="bg1"/>
                </a:solidFill>
              </a:rPr>
              <a:t>Enter </a:t>
            </a:r>
            <a:r>
              <a:rPr lang="en-US" sz="3200" b="1" i="1" dirty="0" smtClean="0">
                <a:solidFill>
                  <a:schemeClr val="bg1"/>
                </a:solidFill>
              </a:rPr>
              <a:t> 	- offense </a:t>
            </a:r>
            <a:r>
              <a:rPr lang="en-US" sz="3200" b="1" i="1" dirty="0">
                <a:solidFill>
                  <a:schemeClr val="bg1"/>
                </a:solidFill>
              </a:rPr>
              <a:t>&amp; bitterness. </a:t>
            </a:r>
            <a:endParaRPr lang="en-US" sz="3200" b="1" i="1" dirty="0" smtClean="0">
              <a:solidFill>
                <a:schemeClr val="bg1"/>
              </a:solidFill>
            </a:endParaRPr>
          </a:p>
          <a:p>
            <a:endParaRPr lang="en-US" sz="3200" b="1" i="1" dirty="0">
              <a:solidFill>
                <a:schemeClr val="bg1"/>
              </a:solidFill>
            </a:endParaRPr>
          </a:p>
          <a:p>
            <a:r>
              <a:rPr lang="en-US" sz="3200" b="1" i="1" dirty="0" smtClean="0">
                <a:solidFill>
                  <a:schemeClr val="bg1"/>
                </a:solidFill>
              </a:rPr>
              <a:t>Exit 		- thanksgiving </a:t>
            </a:r>
            <a:r>
              <a:rPr lang="en-US" sz="3200" b="1" i="1" dirty="0">
                <a:solidFill>
                  <a:schemeClr val="bg1"/>
                </a:solidFill>
              </a:rPr>
              <a:t>&amp; gratitude</a:t>
            </a:r>
            <a:r>
              <a:rPr lang="en-US" sz="3200" dirty="0" smtClean="0">
                <a:solidFill>
                  <a:schemeClr val="bg1"/>
                </a:solidFill>
              </a:rPr>
              <a:t>.</a:t>
            </a:r>
          </a:p>
          <a:p>
            <a:endParaRPr lang="en-US" sz="3200" dirty="0">
              <a:solidFill>
                <a:schemeClr val="bg1"/>
              </a:solidFill>
            </a:endParaRPr>
          </a:p>
          <a:p>
            <a:r>
              <a:rPr lang="en-US" sz="3200" dirty="0" smtClean="0">
                <a:solidFill>
                  <a:schemeClr val="bg1"/>
                </a:solidFill>
              </a:rPr>
              <a:t>Let’s reverse the process.</a:t>
            </a:r>
            <a:endParaRPr lang="en-IN" sz="3200" dirty="0">
              <a:solidFill>
                <a:schemeClr val="bg1"/>
              </a:solidFill>
            </a:endParaRPr>
          </a:p>
        </p:txBody>
      </p:sp>
    </p:spTree>
    <p:extLst>
      <p:ext uri="{BB962C8B-B14F-4D97-AF65-F5344CB8AC3E}">
        <p14:creationId xmlns:p14="http://schemas.microsoft.com/office/powerpoint/2010/main" val="3291461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2062103"/>
          </a:xfrm>
          <a:prstGeom prst="rect">
            <a:avLst/>
          </a:prstGeom>
          <a:noFill/>
        </p:spPr>
        <p:txBody>
          <a:bodyPr wrap="square" rtlCol="0">
            <a:spAutoFit/>
          </a:bodyPr>
          <a:lstStyle/>
          <a:p>
            <a:r>
              <a:rPr lang="en-IN" sz="3200" b="1" dirty="0" smtClean="0">
                <a:solidFill>
                  <a:schemeClr val="bg1"/>
                </a:solidFill>
              </a:rPr>
              <a:t>3.  The Heart Check</a:t>
            </a:r>
          </a:p>
          <a:p>
            <a:endParaRPr lang="en-IN" sz="3200" dirty="0" smtClean="0">
              <a:solidFill>
                <a:schemeClr val="bg1"/>
              </a:solidFill>
            </a:endParaRPr>
          </a:p>
          <a:p>
            <a:r>
              <a:rPr lang="en-US" sz="3200" b="1" i="1" dirty="0" smtClean="0">
                <a:solidFill>
                  <a:schemeClr val="bg1"/>
                </a:solidFill>
              </a:rPr>
              <a:t>A thankful heart cannot remain an offended and bitter heart.</a:t>
            </a:r>
            <a:endParaRPr lang="en-IN" sz="3200" dirty="0">
              <a:solidFill>
                <a:schemeClr val="bg1"/>
              </a:solidFill>
            </a:endParaRPr>
          </a:p>
        </p:txBody>
      </p:sp>
    </p:spTree>
    <p:extLst>
      <p:ext uri="{BB962C8B-B14F-4D97-AF65-F5344CB8AC3E}">
        <p14:creationId xmlns:p14="http://schemas.microsoft.com/office/powerpoint/2010/main" val="1407236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2062103"/>
          </a:xfrm>
          <a:prstGeom prst="rect">
            <a:avLst/>
          </a:prstGeom>
          <a:noFill/>
        </p:spPr>
        <p:txBody>
          <a:bodyPr wrap="square" rtlCol="0">
            <a:spAutoFit/>
          </a:bodyPr>
          <a:lstStyle/>
          <a:p>
            <a:r>
              <a:rPr lang="en-IN" sz="3200" b="1" dirty="0" smtClean="0">
                <a:solidFill>
                  <a:schemeClr val="bg1"/>
                </a:solidFill>
              </a:rPr>
              <a:t>4.  The Eyes, Ears &amp; Thoughts Check</a:t>
            </a:r>
          </a:p>
          <a:p>
            <a:endParaRPr lang="en-IN" sz="3200" dirty="0" smtClean="0">
              <a:solidFill>
                <a:schemeClr val="bg1"/>
              </a:solidFill>
            </a:endParaRPr>
          </a:p>
          <a:p>
            <a:r>
              <a:rPr lang="en-US" sz="3200" i="1" dirty="0" smtClean="0">
                <a:solidFill>
                  <a:schemeClr val="bg1"/>
                </a:solidFill>
              </a:rPr>
              <a:t>Have I been discerning in what I see, hear and think or imagine?</a:t>
            </a:r>
            <a:endParaRPr lang="en-IN" sz="3200" dirty="0">
              <a:solidFill>
                <a:schemeClr val="bg1"/>
              </a:solidFill>
            </a:endParaRPr>
          </a:p>
        </p:txBody>
      </p:sp>
    </p:spTree>
    <p:extLst>
      <p:ext uri="{BB962C8B-B14F-4D97-AF65-F5344CB8AC3E}">
        <p14:creationId xmlns:p14="http://schemas.microsoft.com/office/powerpoint/2010/main" val="136312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2554545"/>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 HOW </a:t>
            </a:r>
            <a:r>
              <a:rPr lang="en-IN" sz="3200" b="1" dirty="0" smtClean="0">
                <a:solidFill>
                  <a:schemeClr val="bg1"/>
                </a:solidFill>
              </a:rPr>
              <a:t>ARE WE DOING SPIRITUALLY?</a:t>
            </a:r>
          </a:p>
          <a:p>
            <a:endParaRPr lang="en-IN" sz="3200" dirty="0">
              <a:solidFill>
                <a:schemeClr val="bg1"/>
              </a:solidFill>
            </a:endParaRPr>
          </a:p>
        </p:txBody>
      </p:sp>
    </p:spTree>
    <p:extLst>
      <p:ext uri="{BB962C8B-B14F-4D97-AF65-F5344CB8AC3E}">
        <p14:creationId xmlns:p14="http://schemas.microsoft.com/office/powerpoint/2010/main" val="3783437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6300"/>
            <a:ext cx="9144000" cy="5143500"/>
          </a:xfrm>
          <a:prstGeom prst="rect">
            <a:avLst/>
          </a:prstGeom>
        </p:spPr>
      </p:pic>
      <p:sp>
        <p:nvSpPr>
          <p:cNvPr id="3" name="TextBox 2"/>
          <p:cNvSpPr txBox="1"/>
          <p:nvPr/>
        </p:nvSpPr>
        <p:spPr>
          <a:xfrm>
            <a:off x="533400" y="1562100"/>
            <a:ext cx="7391400" cy="2554545"/>
          </a:xfrm>
          <a:prstGeom prst="rect">
            <a:avLst/>
          </a:prstGeom>
          <a:noFill/>
        </p:spPr>
        <p:txBody>
          <a:bodyPr wrap="square" rtlCol="0">
            <a:spAutoFit/>
          </a:bodyPr>
          <a:lstStyle/>
          <a:p>
            <a:r>
              <a:rPr lang="en-IN" sz="3200" b="1" dirty="0" smtClean="0">
                <a:solidFill>
                  <a:schemeClr val="bg1"/>
                </a:solidFill>
              </a:rPr>
              <a:t>4.  The Eyes, Ears &amp; Thoughts Check</a:t>
            </a:r>
          </a:p>
          <a:p>
            <a:endParaRPr lang="en-IN" sz="3200" dirty="0" smtClean="0">
              <a:solidFill>
                <a:schemeClr val="bg1"/>
              </a:solidFill>
            </a:endParaRPr>
          </a:p>
          <a:p>
            <a:r>
              <a:rPr lang="en-US" sz="3200" i="1" dirty="0" smtClean="0">
                <a:solidFill>
                  <a:schemeClr val="bg1"/>
                </a:solidFill>
              </a:rPr>
              <a:t>What we see &amp; hear, influences what we think &amp; imagine which stirs up our emotions!</a:t>
            </a:r>
            <a:endParaRPr lang="en-IN" sz="3200" dirty="0">
              <a:solidFill>
                <a:schemeClr val="bg1"/>
              </a:solidFill>
            </a:endParaRPr>
          </a:p>
        </p:txBody>
      </p:sp>
    </p:spTree>
    <p:extLst>
      <p:ext uri="{BB962C8B-B14F-4D97-AF65-F5344CB8AC3E}">
        <p14:creationId xmlns:p14="http://schemas.microsoft.com/office/powerpoint/2010/main" val="1206745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2062103"/>
          </a:xfrm>
          <a:prstGeom prst="rect">
            <a:avLst/>
          </a:prstGeom>
          <a:noFill/>
        </p:spPr>
        <p:txBody>
          <a:bodyPr wrap="square" rtlCol="0">
            <a:spAutoFit/>
          </a:bodyPr>
          <a:lstStyle/>
          <a:p>
            <a:r>
              <a:rPr lang="en-IN" sz="3200" b="1" dirty="0" smtClean="0">
                <a:solidFill>
                  <a:schemeClr val="bg1"/>
                </a:solidFill>
              </a:rPr>
              <a:t>4.  The Eyes, Ears &amp; Thoughts Check</a:t>
            </a:r>
          </a:p>
          <a:p>
            <a:endParaRPr lang="en-IN" sz="3200" dirty="0" smtClean="0">
              <a:solidFill>
                <a:schemeClr val="bg1"/>
              </a:solidFill>
            </a:endParaRPr>
          </a:p>
          <a:p>
            <a:r>
              <a:rPr lang="en-US" sz="3200" i="1" dirty="0" smtClean="0">
                <a:solidFill>
                  <a:schemeClr val="bg1"/>
                </a:solidFill>
              </a:rPr>
              <a:t>What we think, imagine &amp; feel influences (drives) our choices, our actions &amp; our life! </a:t>
            </a:r>
            <a:endParaRPr lang="en-IN" sz="3200" dirty="0">
              <a:solidFill>
                <a:schemeClr val="bg1"/>
              </a:solidFill>
            </a:endParaRPr>
          </a:p>
        </p:txBody>
      </p:sp>
    </p:spTree>
    <p:extLst>
      <p:ext uri="{BB962C8B-B14F-4D97-AF65-F5344CB8AC3E}">
        <p14:creationId xmlns:p14="http://schemas.microsoft.com/office/powerpoint/2010/main" val="1743863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662541"/>
          </a:xfrm>
          <a:prstGeom prst="rect">
            <a:avLst/>
          </a:prstGeom>
          <a:noFill/>
        </p:spPr>
        <p:txBody>
          <a:bodyPr wrap="square" rtlCol="0">
            <a:spAutoFit/>
          </a:bodyPr>
          <a:lstStyle/>
          <a:p>
            <a:r>
              <a:rPr lang="en-IN" sz="3200" b="1" dirty="0" smtClean="0">
                <a:solidFill>
                  <a:schemeClr val="bg1"/>
                </a:solidFill>
              </a:rPr>
              <a:t>5.  The Love level Check</a:t>
            </a:r>
          </a:p>
          <a:p>
            <a:endParaRPr lang="en-IN" sz="3200" dirty="0" smtClean="0">
              <a:solidFill>
                <a:schemeClr val="bg1"/>
              </a:solidFill>
            </a:endParaRPr>
          </a:p>
          <a:p>
            <a:r>
              <a:rPr lang="en-US" sz="2800" b="1" dirty="0">
                <a:solidFill>
                  <a:schemeClr val="bg1"/>
                </a:solidFill>
              </a:rPr>
              <a:t>Matthew 22:37-39</a:t>
            </a:r>
            <a:endParaRPr lang="en-IN" sz="2800" dirty="0">
              <a:solidFill>
                <a:schemeClr val="bg1"/>
              </a:solidFill>
            </a:endParaRPr>
          </a:p>
          <a:p>
            <a:r>
              <a:rPr lang="en-US" sz="2800" b="1" dirty="0">
                <a:solidFill>
                  <a:schemeClr val="bg1"/>
                </a:solidFill>
              </a:rPr>
              <a:t>37 Jesus said to him, “‘You shall love the Lord your God with all your heart, with all your soul, and with all your mind.’ 38 This is the first and great commandment. 39 And the second is like it: ‘You shall love your neighbor as yourself.’</a:t>
            </a:r>
            <a:endParaRPr lang="en-IN" sz="2800" dirty="0">
              <a:solidFill>
                <a:schemeClr val="bg1"/>
              </a:solidFill>
            </a:endParaRPr>
          </a:p>
        </p:txBody>
      </p:sp>
    </p:spTree>
    <p:extLst>
      <p:ext uri="{BB962C8B-B14F-4D97-AF65-F5344CB8AC3E}">
        <p14:creationId xmlns:p14="http://schemas.microsoft.com/office/powerpoint/2010/main" val="3878761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4031873"/>
          </a:xfrm>
          <a:prstGeom prst="rect">
            <a:avLst/>
          </a:prstGeom>
          <a:noFill/>
        </p:spPr>
        <p:txBody>
          <a:bodyPr wrap="square" rtlCol="0">
            <a:spAutoFit/>
          </a:bodyPr>
          <a:lstStyle/>
          <a:p>
            <a:r>
              <a:rPr lang="en-IN" sz="3200" b="1" dirty="0" smtClean="0">
                <a:solidFill>
                  <a:schemeClr val="bg1"/>
                </a:solidFill>
              </a:rPr>
              <a:t>5.  The Love level Check</a:t>
            </a:r>
          </a:p>
          <a:p>
            <a:endParaRPr lang="en-IN" sz="2800" dirty="0" smtClean="0">
              <a:solidFill>
                <a:schemeClr val="bg1"/>
              </a:solidFill>
            </a:endParaRPr>
          </a:p>
          <a:p>
            <a:r>
              <a:rPr lang="en-US" sz="2800" b="1" dirty="0">
                <a:solidFill>
                  <a:schemeClr val="bg1"/>
                </a:solidFill>
              </a:rPr>
              <a:t>Revelation 2:4-5 </a:t>
            </a:r>
            <a:endParaRPr lang="en-IN" sz="2800" dirty="0">
              <a:solidFill>
                <a:schemeClr val="bg1"/>
              </a:solidFill>
            </a:endParaRPr>
          </a:p>
          <a:p>
            <a:r>
              <a:rPr lang="en-US" sz="2800" b="1" dirty="0">
                <a:solidFill>
                  <a:schemeClr val="bg1"/>
                </a:solidFill>
              </a:rPr>
              <a:t>4 Nevertheless I have this against you, that you have left your first love. 5 Remember therefore from where you have fallen; repent and do the first works, or else I will come to you quickly and remove your lampstand from its place—unless you repent.</a:t>
            </a:r>
            <a:endParaRPr lang="en-IN" sz="2800" dirty="0">
              <a:solidFill>
                <a:schemeClr val="bg1"/>
              </a:solidFill>
            </a:endParaRPr>
          </a:p>
        </p:txBody>
      </p:sp>
    </p:spTree>
    <p:extLst>
      <p:ext uri="{BB962C8B-B14F-4D97-AF65-F5344CB8AC3E}">
        <p14:creationId xmlns:p14="http://schemas.microsoft.com/office/powerpoint/2010/main" val="273927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4462760"/>
          </a:xfrm>
          <a:prstGeom prst="rect">
            <a:avLst/>
          </a:prstGeom>
          <a:noFill/>
        </p:spPr>
        <p:txBody>
          <a:bodyPr wrap="square" rtlCol="0">
            <a:spAutoFit/>
          </a:bodyPr>
          <a:lstStyle/>
          <a:p>
            <a:r>
              <a:rPr lang="en-IN" sz="3200" b="1" dirty="0" smtClean="0">
                <a:solidFill>
                  <a:schemeClr val="bg1"/>
                </a:solidFill>
              </a:rPr>
              <a:t>Some Symptoms Of Unconfessed Sin:</a:t>
            </a:r>
          </a:p>
          <a:p>
            <a:endParaRPr lang="en-IN" sz="2800" dirty="0" smtClean="0">
              <a:solidFill>
                <a:schemeClr val="bg1"/>
              </a:solidFill>
            </a:endParaRPr>
          </a:p>
          <a:p>
            <a:r>
              <a:rPr lang="en-US" sz="2800" b="1" dirty="0" smtClean="0">
                <a:solidFill>
                  <a:schemeClr val="bg1"/>
                </a:solidFill>
              </a:rPr>
              <a:t>1. Heaviness in spirit, no freshness </a:t>
            </a:r>
            <a:endParaRPr lang="en-IN" sz="2800" dirty="0">
              <a:solidFill>
                <a:schemeClr val="bg1"/>
              </a:solidFill>
            </a:endParaRPr>
          </a:p>
          <a:p>
            <a:endParaRPr lang="en-US" sz="2800" b="1" dirty="0" smtClean="0">
              <a:solidFill>
                <a:schemeClr val="bg1"/>
              </a:solidFill>
            </a:endParaRPr>
          </a:p>
          <a:p>
            <a:r>
              <a:rPr lang="en-US" sz="2800" b="1" dirty="0" smtClean="0">
                <a:solidFill>
                  <a:schemeClr val="bg1"/>
                </a:solidFill>
              </a:rPr>
              <a:t>Psalm </a:t>
            </a:r>
            <a:r>
              <a:rPr lang="en-US" sz="2800" b="1" dirty="0">
                <a:solidFill>
                  <a:schemeClr val="bg1"/>
                </a:solidFill>
              </a:rPr>
              <a:t>32:3,4 </a:t>
            </a:r>
            <a:endParaRPr lang="en-IN" sz="2800" dirty="0">
              <a:solidFill>
                <a:schemeClr val="bg1"/>
              </a:solidFill>
            </a:endParaRPr>
          </a:p>
          <a:p>
            <a:r>
              <a:rPr lang="en-US" sz="2800" b="1" dirty="0">
                <a:solidFill>
                  <a:schemeClr val="bg1"/>
                </a:solidFill>
              </a:rPr>
              <a:t>3 When I kept silent, my bones grew old Through my groaning all the day long.</a:t>
            </a:r>
            <a:endParaRPr lang="en-IN" sz="2800" dirty="0">
              <a:solidFill>
                <a:schemeClr val="bg1"/>
              </a:solidFill>
            </a:endParaRPr>
          </a:p>
          <a:p>
            <a:r>
              <a:rPr lang="en-US" sz="2800" b="1" dirty="0">
                <a:solidFill>
                  <a:schemeClr val="bg1"/>
                </a:solidFill>
              </a:rPr>
              <a:t>4 For day and night Your hand was </a:t>
            </a:r>
            <a:r>
              <a:rPr lang="en-US" sz="2800" b="1" u="sng" dirty="0">
                <a:solidFill>
                  <a:schemeClr val="bg1"/>
                </a:solidFill>
              </a:rPr>
              <a:t>heavy</a:t>
            </a:r>
            <a:r>
              <a:rPr lang="en-US" sz="2800" b="1" dirty="0">
                <a:solidFill>
                  <a:schemeClr val="bg1"/>
                </a:solidFill>
              </a:rPr>
              <a:t> upon me; My </a:t>
            </a:r>
            <a:r>
              <a:rPr lang="en-US" sz="2800" b="1" u="sng" dirty="0">
                <a:solidFill>
                  <a:schemeClr val="bg1"/>
                </a:solidFill>
              </a:rPr>
              <a:t>vitality was turned into the drought of summer</a:t>
            </a:r>
            <a:r>
              <a:rPr lang="en-US" sz="2800" b="1" dirty="0">
                <a:solidFill>
                  <a:schemeClr val="bg1"/>
                </a:solidFill>
              </a:rPr>
              <a:t>. Selah</a:t>
            </a:r>
            <a:endParaRPr lang="en-IN" sz="2800" dirty="0">
              <a:solidFill>
                <a:schemeClr val="bg1"/>
              </a:solidFill>
            </a:endParaRPr>
          </a:p>
        </p:txBody>
      </p:sp>
    </p:spTree>
    <p:extLst>
      <p:ext uri="{BB962C8B-B14F-4D97-AF65-F5344CB8AC3E}">
        <p14:creationId xmlns:p14="http://schemas.microsoft.com/office/powerpoint/2010/main" val="3724200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600986"/>
          </a:xfrm>
          <a:prstGeom prst="rect">
            <a:avLst/>
          </a:prstGeom>
          <a:noFill/>
        </p:spPr>
        <p:txBody>
          <a:bodyPr wrap="square" rtlCol="0">
            <a:spAutoFit/>
          </a:bodyPr>
          <a:lstStyle/>
          <a:p>
            <a:r>
              <a:rPr lang="en-IN" sz="3200" b="1" dirty="0" smtClean="0">
                <a:solidFill>
                  <a:schemeClr val="bg1"/>
                </a:solidFill>
              </a:rPr>
              <a:t>Some Symptoms Of Unconfessed Sin:</a:t>
            </a:r>
          </a:p>
          <a:p>
            <a:endParaRPr lang="en-IN" sz="2800" dirty="0" smtClean="0">
              <a:solidFill>
                <a:schemeClr val="bg1"/>
              </a:solidFill>
            </a:endParaRPr>
          </a:p>
          <a:p>
            <a:r>
              <a:rPr lang="en-US" sz="2800" b="1" dirty="0" smtClean="0">
                <a:solidFill>
                  <a:schemeClr val="bg1"/>
                </a:solidFill>
              </a:rPr>
              <a:t>2. Recurring oppressive thoughts of the sinful act </a:t>
            </a:r>
            <a:endParaRPr lang="en-IN" sz="2800" dirty="0">
              <a:solidFill>
                <a:schemeClr val="bg1"/>
              </a:solidFill>
            </a:endParaRPr>
          </a:p>
          <a:p>
            <a:endParaRPr lang="en-US" sz="2800" b="1" dirty="0" smtClean="0">
              <a:solidFill>
                <a:schemeClr val="bg1"/>
              </a:solidFill>
            </a:endParaRPr>
          </a:p>
          <a:p>
            <a:r>
              <a:rPr lang="en-US" sz="2800" b="1" dirty="0">
                <a:solidFill>
                  <a:schemeClr val="bg1"/>
                </a:solidFill>
              </a:rPr>
              <a:t>Psalm 51:3 </a:t>
            </a:r>
            <a:endParaRPr lang="en-IN" sz="2800" dirty="0">
              <a:solidFill>
                <a:schemeClr val="bg1"/>
              </a:solidFill>
            </a:endParaRPr>
          </a:p>
          <a:p>
            <a:r>
              <a:rPr lang="en-US" sz="2800" b="1" dirty="0">
                <a:solidFill>
                  <a:schemeClr val="bg1"/>
                </a:solidFill>
              </a:rPr>
              <a:t>3 For I acknowledge my transgressions, And </a:t>
            </a:r>
            <a:r>
              <a:rPr lang="en-US" sz="2800" b="1" u="sng" dirty="0">
                <a:solidFill>
                  <a:schemeClr val="bg1"/>
                </a:solidFill>
              </a:rPr>
              <a:t>my sin is always before me</a:t>
            </a:r>
            <a:r>
              <a:rPr lang="en-US" sz="2800" b="1" dirty="0">
                <a:solidFill>
                  <a:schemeClr val="bg1"/>
                </a:solidFill>
              </a:rPr>
              <a:t>.</a:t>
            </a:r>
            <a:endParaRPr lang="en-IN" sz="2800" dirty="0">
              <a:solidFill>
                <a:schemeClr val="bg1"/>
              </a:solidFill>
            </a:endParaRPr>
          </a:p>
        </p:txBody>
      </p:sp>
    </p:spTree>
    <p:extLst>
      <p:ext uri="{BB962C8B-B14F-4D97-AF65-F5344CB8AC3E}">
        <p14:creationId xmlns:p14="http://schemas.microsoft.com/office/powerpoint/2010/main" val="1744505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170099"/>
          </a:xfrm>
          <a:prstGeom prst="rect">
            <a:avLst/>
          </a:prstGeom>
          <a:noFill/>
        </p:spPr>
        <p:txBody>
          <a:bodyPr wrap="square" rtlCol="0">
            <a:spAutoFit/>
          </a:bodyPr>
          <a:lstStyle/>
          <a:p>
            <a:r>
              <a:rPr lang="en-IN" sz="3200" b="1" dirty="0" smtClean="0">
                <a:solidFill>
                  <a:schemeClr val="bg1"/>
                </a:solidFill>
              </a:rPr>
              <a:t>Some Symptoms Of Unconfessed Sin:</a:t>
            </a:r>
          </a:p>
          <a:p>
            <a:endParaRPr lang="en-IN" sz="2800" dirty="0" smtClean="0">
              <a:solidFill>
                <a:schemeClr val="bg1"/>
              </a:solidFill>
            </a:endParaRPr>
          </a:p>
          <a:p>
            <a:r>
              <a:rPr lang="en-US" sz="2800" b="1" dirty="0" smtClean="0">
                <a:solidFill>
                  <a:schemeClr val="bg1"/>
                </a:solidFill>
              </a:rPr>
              <a:t>3. Loss of Joy </a:t>
            </a:r>
            <a:endParaRPr lang="en-IN" sz="2800" dirty="0">
              <a:solidFill>
                <a:schemeClr val="bg1"/>
              </a:solidFill>
            </a:endParaRPr>
          </a:p>
          <a:p>
            <a:endParaRPr lang="en-US" sz="2800" b="1" dirty="0" smtClean="0">
              <a:solidFill>
                <a:schemeClr val="bg1"/>
              </a:solidFill>
            </a:endParaRPr>
          </a:p>
          <a:p>
            <a:r>
              <a:rPr lang="en-US" sz="2800" b="1" dirty="0">
                <a:solidFill>
                  <a:schemeClr val="bg1"/>
                </a:solidFill>
              </a:rPr>
              <a:t>Psalm 51:12</a:t>
            </a:r>
            <a:endParaRPr lang="en-IN" sz="2800" dirty="0">
              <a:solidFill>
                <a:schemeClr val="bg1"/>
              </a:solidFill>
            </a:endParaRPr>
          </a:p>
          <a:p>
            <a:r>
              <a:rPr lang="en-US" sz="2800" b="1" u="sng" dirty="0">
                <a:solidFill>
                  <a:schemeClr val="bg1"/>
                </a:solidFill>
              </a:rPr>
              <a:t>Restore to me the joy of Your salvation</a:t>
            </a:r>
            <a:r>
              <a:rPr lang="en-US" sz="2800" b="1" dirty="0">
                <a:solidFill>
                  <a:schemeClr val="bg1"/>
                </a:solidFill>
              </a:rPr>
              <a:t> And </a:t>
            </a:r>
            <a:r>
              <a:rPr lang="en-US" sz="2800" b="1" u="sng" dirty="0">
                <a:solidFill>
                  <a:schemeClr val="bg1"/>
                </a:solidFill>
              </a:rPr>
              <a:t>uphold me</a:t>
            </a:r>
            <a:r>
              <a:rPr lang="en-US" sz="2800" b="1" dirty="0">
                <a:solidFill>
                  <a:schemeClr val="bg1"/>
                </a:solidFill>
              </a:rPr>
              <a:t> by Your generous Spirit.</a:t>
            </a:r>
            <a:endParaRPr lang="en-IN" sz="2800" dirty="0">
              <a:solidFill>
                <a:schemeClr val="bg1"/>
              </a:solidFill>
            </a:endParaRPr>
          </a:p>
        </p:txBody>
      </p:sp>
    </p:spTree>
    <p:extLst>
      <p:ext uri="{BB962C8B-B14F-4D97-AF65-F5344CB8AC3E}">
        <p14:creationId xmlns:p14="http://schemas.microsoft.com/office/powerpoint/2010/main" val="2121775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4031873"/>
          </a:xfrm>
          <a:prstGeom prst="rect">
            <a:avLst/>
          </a:prstGeom>
          <a:noFill/>
        </p:spPr>
        <p:txBody>
          <a:bodyPr wrap="square" rtlCol="0">
            <a:spAutoFit/>
          </a:bodyPr>
          <a:lstStyle/>
          <a:p>
            <a:r>
              <a:rPr lang="en-IN" sz="3200" b="1" dirty="0" smtClean="0">
                <a:solidFill>
                  <a:schemeClr val="bg1"/>
                </a:solidFill>
              </a:rPr>
              <a:t>Some Symptoms Of Unconfessed Sin:</a:t>
            </a:r>
          </a:p>
          <a:p>
            <a:endParaRPr lang="en-IN" sz="2800" dirty="0" smtClean="0">
              <a:solidFill>
                <a:schemeClr val="bg1"/>
              </a:solidFill>
            </a:endParaRPr>
          </a:p>
          <a:p>
            <a:r>
              <a:rPr lang="en-US" sz="2800" b="1" dirty="0">
                <a:solidFill>
                  <a:schemeClr val="bg1"/>
                </a:solidFill>
              </a:rPr>
              <a:t>4</a:t>
            </a:r>
            <a:r>
              <a:rPr lang="en-US" sz="2800" b="1" dirty="0" smtClean="0">
                <a:solidFill>
                  <a:schemeClr val="bg1"/>
                </a:solidFill>
              </a:rPr>
              <a:t>. </a:t>
            </a:r>
            <a:r>
              <a:rPr lang="en-IN" sz="2800" b="1" dirty="0" smtClean="0">
                <a:solidFill>
                  <a:schemeClr val="bg1"/>
                </a:solidFill>
              </a:rPr>
              <a:t>Constant guilt &amp; inability to sing wholeheartedly (to the Lord)</a:t>
            </a:r>
            <a:endParaRPr lang="en-IN" sz="2800" dirty="0">
              <a:solidFill>
                <a:schemeClr val="bg1"/>
              </a:solidFill>
            </a:endParaRPr>
          </a:p>
          <a:p>
            <a:endParaRPr lang="en-US" sz="2800" b="1" dirty="0" smtClean="0">
              <a:solidFill>
                <a:schemeClr val="bg1"/>
              </a:solidFill>
            </a:endParaRPr>
          </a:p>
          <a:p>
            <a:r>
              <a:rPr lang="en-US" sz="2800" b="1" dirty="0">
                <a:solidFill>
                  <a:schemeClr val="bg1"/>
                </a:solidFill>
              </a:rPr>
              <a:t>Psalm 51:14</a:t>
            </a:r>
            <a:endParaRPr lang="en-IN" sz="2800" dirty="0">
              <a:solidFill>
                <a:schemeClr val="bg1"/>
              </a:solidFill>
            </a:endParaRPr>
          </a:p>
          <a:p>
            <a:r>
              <a:rPr lang="en-US" sz="2800" b="1" dirty="0">
                <a:solidFill>
                  <a:schemeClr val="bg1"/>
                </a:solidFill>
              </a:rPr>
              <a:t>Deliver me from </a:t>
            </a:r>
            <a:r>
              <a:rPr lang="en-US" sz="2800" b="1" u="sng" dirty="0">
                <a:solidFill>
                  <a:schemeClr val="bg1"/>
                </a:solidFill>
              </a:rPr>
              <a:t>the guilt</a:t>
            </a:r>
            <a:r>
              <a:rPr lang="en-US" sz="2800" b="1" dirty="0">
                <a:solidFill>
                  <a:schemeClr val="bg1"/>
                </a:solidFill>
              </a:rPr>
              <a:t> of bloodshed O God, The God of my salvation, </a:t>
            </a:r>
            <a:r>
              <a:rPr lang="en-US" sz="2800" b="1" u="sng" dirty="0" smtClean="0">
                <a:solidFill>
                  <a:schemeClr val="bg1"/>
                </a:solidFill>
              </a:rPr>
              <a:t>And </a:t>
            </a:r>
            <a:r>
              <a:rPr lang="en-US" sz="2800" b="1" u="sng" dirty="0">
                <a:solidFill>
                  <a:schemeClr val="bg1"/>
                </a:solidFill>
              </a:rPr>
              <a:t>my tongue shall sing</a:t>
            </a:r>
            <a:r>
              <a:rPr lang="en-US" sz="2800" b="1" dirty="0">
                <a:solidFill>
                  <a:schemeClr val="bg1"/>
                </a:solidFill>
              </a:rPr>
              <a:t> aloud of Your righteousness</a:t>
            </a:r>
            <a:endParaRPr lang="en-IN" sz="2800" dirty="0">
              <a:solidFill>
                <a:schemeClr val="bg1"/>
              </a:solidFill>
            </a:endParaRPr>
          </a:p>
        </p:txBody>
      </p:sp>
    </p:spTree>
    <p:extLst>
      <p:ext uri="{BB962C8B-B14F-4D97-AF65-F5344CB8AC3E}">
        <p14:creationId xmlns:p14="http://schemas.microsoft.com/office/powerpoint/2010/main" val="3934772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170099"/>
          </a:xfrm>
          <a:prstGeom prst="rect">
            <a:avLst/>
          </a:prstGeom>
          <a:noFill/>
        </p:spPr>
        <p:txBody>
          <a:bodyPr wrap="square" rtlCol="0">
            <a:spAutoFit/>
          </a:bodyPr>
          <a:lstStyle/>
          <a:p>
            <a:r>
              <a:rPr lang="en-IN" sz="3200" b="1" dirty="0" smtClean="0">
                <a:solidFill>
                  <a:schemeClr val="bg1"/>
                </a:solidFill>
              </a:rPr>
              <a:t>God’s Invitation &amp; Solution</a:t>
            </a:r>
          </a:p>
          <a:p>
            <a:endParaRPr lang="en-IN" sz="2800" dirty="0" smtClean="0">
              <a:solidFill>
                <a:schemeClr val="bg1"/>
              </a:solidFill>
            </a:endParaRPr>
          </a:p>
          <a:p>
            <a:r>
              <a:rPr lang="en-IN" sz="2800" b="1" dirty="0" smtClean="0">
                <a:solidFill>
                  <a:schemeClr val="bg1"/>
                </a:solidFill>
              </a:rPr>
              <a:t>2-step plan - Confess &amp; Repent</a:t>
            </a:r>
          </a:p>
          <a:p>
            <a:endParaRPr lang="en-IN" sz="2800" b="1" dirty="0">
              <a:solidFill>
                <a:schemeClr val="bg1"/>
              </a:solidFill>
            </a:endParaRPr>
          </a:p>
          <a:p>
            <a:pPr lvl="0"/>
            <a:r>
              <a:rPr lang="en-US" sz="2800" b="1" i="1" dirty="0">
                <a:solidFill>
                  <a:schemeClr val="bg1"/>
                </a:solidFill>
              </a:rPr>
              <a:t>Confess</a:t>
            </a:r>
            <a:r>
              <a:rPr lang="en-US" sz="2800" dirty="0">
                <a:solidFill>
                  <a:schemeClr val="bg1"/>
                </a:solidFill>
              </a:rPr>
              <a:t> </a:t>
            </a:r>
            <a:r>
              <a:rPr lang="en-US" sz="2800" dirty="0" smtClean="0">
                <a:solidFill>
                  <a:schemeClr val="bg1"/>
                </a:solidFill>
              </a:rPr>
              <a:t>	= </a:t>
            </a:r>
            <a:r>
              <a:rPr lang="en-US" sz="2800" dirty="0">
                <a:solidFill>
                  <a:schemeClr val="bg1"/>
                </a:solidFill>
              </a:rPr>
              <a:t>admit, acknowledge, </a:t>
            </a:r>
            <a:r>
              <a:rPr lang="en-US" sz="2800" dirty="0" smtClean="0">
                <a:solidFill>
                  <a:schemeClr val="bg1"/>
                </a:solidFill>
              </a:rPr>
              <a:t>declare.</a:t>
            </a:r>
            <a:endParaRPr lang="en-IN" sz="2800" dirty="0">
              <a:solidFill>
                <a:schemeClr val="bg1"/>
              </a:solidFill>
            </a:endParaRPr>
          </a:p>
          <a:p>
            <a:pPr lvl="0"/>
            <a:r>
              <a:rPr lang="en-US" sz="2800" b="1" i="1" dirty="0">
                <a:solidFill>
                  <a:schemeClr val="bg1"/>
                </a:solidFill>
              </a:rPr>
              <a:t>Repent</a:t>
            </a:r>
            <a:r>
              <a:rPr lang="en-US" sz="2800" dirty="0">
                <a:solidFill>
                  <a:schemeClr val="bg1"/>
                </a:solidFill>
              </a:rPr>
              <a:t> </a:t>
            </a:r>
            <a:r>
              <a:rPr lang="en-US" sz="2800" dirty="0" smtClean="0">
                <a:solidFill>
                  <a:schemeClr val="bg1"/>
                </a:solidFill>
              </a:rPr>
              <a:t>	= </a:t>
            </a:r>
            <a:r>
              <a:rPr lang="en-US" sz="2800" dirty="0">
                <a:solidFill>
                  <a:schemeClr val="bg1"/>
                </a:solidFill>
              </a:rPr>
              <a:t>express remorse + change</a:t>
            </a:r>
            <a:r>
              <a:rPr lang="en-US" sz="2800" dirty="0" smtClean="0">
                <a:solidFill>
                  <a:schemeClr val="bg1"/>
                </a:solidFill>
              </a:rPr>
              <a:t>.  </a:t>
            </a:r>
            <a:endParaRPr lang="en-IN" sz="2800" dirty="0">
              <a:solidFill>
                <a:schemeClr val="bg1"/>
              </a:solidFill>
            </a:endParaRPr>
          </a:p>
          <a:p>
            <a:endParaRPr lang="en-IN" sz="2800" dirty="0">
              <a:solidFill>
                <a:schemeClr val="bg1"/>
              </a:solidFill>
            </a:endParaRPr>
          </a:p>
        </p:txBody>
      </p:sp>
    </p:spTree>
    <p:extLst>
      <p:ext uri="{BB962C8B-B14F-4D97-AF65-F5344CB8AC3E}">
        <p14:creationId xmlns:p14="http://schemas.microsoft.com/office/powerpoint/2010/main" val="1717323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170099"/>
          </a:xfrm>
          <a:prstGeom prst="rect">
            <a:avLst/>
          </a:prstGeom>
          <a:noFill/>
        </p:spPr>
        <p:txBody>
          <a:bodyPr wrap="square" rtlCol="0">
            <a:spAutoFit/>
          </a:bodyPr>
          <a:lstStyle/>
          <a:p>
            <a:r>
              <a:rPr lang="en-IN" sz="3200" b="1" dirty="0" smtClean="0">
                <a:solidFill>
                  <a:schemeClr val="bg1"/>
                </a:solidFill>
              </a:rPr>
              <a:t>God’s Invitation &amp; Solution</a:t>
            </a:r>
          </a:p>
          <a:p>
            <a:endParaRPr lang="en-IN" sz="2800" dirty="0" smtClean="0">
              <a:solidFill>
                <a:schemeClr val="bg1"/>
              </a:solidFill>
            </a:endParaRPr>
          </a:p>
          <a:p>
            <a:r>
              <a:rPr lang="en-US" sz="2800" b="1" dirty="0">
                <a:solidFill>
                  <a:schemeClr val="bg1"/>
                </a:solidFill>
              </a:rPr>
              <a:t>1 John 1:9</a:t>
            </a:r>
            <a:endParaRPr lang="en-IN" sz="2800" dirty="0">
              <a:solidFill>
                <a:schemeClr val="bg1"/>
              </a:solidFill>
            </a:endParaRPr>
          </a:p>
          <a:p>
            <a:r>
              <a:rPr lang="en-US" sz="2800" b="1" dirty="0">
                <a:solidFill>
                  <a:schemeClr val="bg1"/>
                </a:solidFill>
              </a:rPr>
              <a:t>9 If we confess our sins, He is faithful and just to forgive us our sins and to cleanse us from all unrighteousness.</a:t>
            </a:r>
            <a:endParaRPr lang="en-IN" sz="2800" dirty="0">
              <a:solidFill>
                <a:schemeClr val="bg1"/>
              </a:solidFill>
            </a:endParaRPr>
          </a:p>
          <a:p>
            <a:endParaRPr lang="en-IN" sz="2800" dirty="0">
              <a:solidFill>
                <a:schemeClr val="bg1"/>
              </a:solidFill>
            </a:endParaRPr>
          </a:p>
        </p:txBody>
      </p:sp>
    </p:spTree>
    <p:extLst>
      <p:ext uri="{BB962C8B-B14F-4D97-AF65-F5344CB8AC3E}">
        <p14:creationId xmlns:p14="http://schemas.microsoft.com/office/powerpoint/2010/main" val="1707242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539430"/>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pPr algn="ctr"/>
            <a:endParaRPr lang="en-IN" sz="3200" b="1" dirty="0" smtClean="0">
              <a:solidFill>
                <a:schemeClr val="bg1"/>
              </a:solidFill>
            </a:endParaRPr>
          </a:p>
          <a:p>
            <a:pPr algn="ctr"/>
            <a:r>
              <a:rPr lang="en-IN" sz="3200" b="1" dirty="0" smtClean="0">
                <a:solidFill>
                  <a:schemeClr val="bg1"/>
                </a:solidFill>
              </a:rPr>
              <a:t>WHAT IS OUR SPIRITUAL TEMPERATURE LIKE?</a:t>
            </a:r>
          </a:p>
          <a:p>
            <a:pPr algn="ctr"/>
            <a:endParaRPr lang="en-IN" sz="3200" b="1" dirty="0">
              <a:solidFill>
                <a:schemeClr val="bg1"/>
              </a:solidFill>
            </a:endParaRPr>
          </a:p>
          <a:p>
            <a:pPr algn="ctr"/>
            <a:r>
              <a:rPr lang="en-IN" sz="3200" b="1" dirty="0" smtClean="0">
                <a:solidFill>
                  <a:schemeClr val="bg1"/>
                </a:solidFill>
              </a:rPr>
              <a:t>COLD ?   LUKEWARM ?   HOT?</a:t>
            </a:r>
            <a:endParaRPr lang="en-IN" sz="3200" b="1" dirty="0">
              <a:solidFill>
                <a:schemeClr val="bg1"/>
              </a:solidFill>
            </a:endParaRPr>
          </a:p>
        </p:txBody>
      </p:sp>
    </p:spTree>
    <p:extLst>
      <p:ext uri="{BB962C8B-B14F-4D97-AF65-F5344CB8AC3E}">
        <p14:creationId xmlns:p14="http://schemas.microsoft.com/office/powerpoint/2010/main" val="637708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2308324"/>
          </a:xfrm>
          <a:prstGeom prst="rect">
            <a:avLst/>
          </a:prstGeom>
          <a:noFill/>
        </p:spPr>
        <p:txBody>
          <a:bodyPr wrap="square" rtlCol="0">
            <a:spAutoFit/>
          </a:bodyPr>
          <a:lstStyle/>
          <a:p>
            <a:r>
              <a:rPr lang="en-IN" sz="3200" b="1" dirty="0" smtClean="0">
                <a:solidFill>
                  <a:schemeClr val="bg1"/>
                </a:solidFill>
              </a:rPr>
              <a:t>God’s Invitation &amp; Solution</a:t>
            </a:r>
          </a:p>
          <a:p>
            <a:endParaRPr lang="en-IN" sz="2800" dirty="0" smtClean="0">
              <a:solidFill>
                <a:schemeClr val="bg1"/>
              </a:solidFill>
            </a:endParaRPr>
          </a:p>
          <a:p>
            <a:r>
              <a:rPr lang="en-US" sz="2800" dirty="0">
                <a:solidFill>
                  <a:schemeClr val="bg1"/>
                </a:solidFill>
              </a:rPr>
              <a:t>If we will </a:t>
            </a:r>
            <a:r>
              <a:rPr lang="en-US" sz="2800" b="1" i="1" dirty="0">
                <a:solidFill>
                  <a:schemeClr val="bg1"/>
                </a:solidFill>
              </a:rPr>
              <a:t>Confess</a:t>
            </a:r>
            <a:r>
              <a:rPr lang="en-US" sz="2800" dirty="0">
                <a:solidFill>
                  <a:schemeClr val="bg1"/>
                </a:solidFill>
              </a:rPr>
              <a:t> &amp; </a:t>
            </a:r>
            <a:r>
              <a:rPr lang="en-US" sz="2800" b="1" i="1" dirty="0">
                <a:solidFill>
                  <a:schemeClr val="bg1"/>
                </a:solidFill>
              </a:rPr>
              <a:t>Repent</a:t>
            </a:r>
            <a:r>
              <a:rPr lang="en-US" sz="2800" dirty="0">
                <a:solidFill>
                  <a:schemeClr val="bg1"/>
                </a:solidFill>
              </a:rPr>
              <a:t>,</a:t>
            </a:r>
            <a:endParaRPr lang="en-IN" sz="2800" dirty="0">
              <a:solidFill>
                <a:schemeClr val="bg1"/>
              </a:solidFill>
            </a:endParaRPr>
          </a:p>
          <a:p>
            <a:r>
              <a:rPr lang="en-US" sz="2800" dirty="0" smtClean="0">
                <a:solidFill>
                  <a:schemeClr val="bg1"/>
                </a:solidFill>
              </a:rPr>
              <a:t>    ...then God </a:t>
            </a:r>
            <a:r>
              <a:rPr lang="en-US" sz="2800" dirty="0">
                <a:solidFill>
                  <a:schemeClr val="bg1"/>
                </a:solidFill>
              </a:rPr>
              <a:t>will </a:t>
            </a:r>
            <a:r>
              <a:rPr lang="en-US" sz="2800" b="1" i="1" dirty="0">
                <a:solidFill>
                  <a:schemeClr val="bg1"/>
                </a:solidFill>
              </a:rPr>
              <a:t>Forgive</a:t>
            </a:r>
            <a:r>
              <a:rPr lang="en-US" sz="2800" dirty="0">
                <a:solidFill>
                  <a:schemeClr val="bg1"/>
                </a:solidFill>
              </a:rPr>
              <a:t>, </a:t>
            </a:r>
            <a:r>
              <a:rPr lang="en-US" sz="2800" b="1" i="1" dirty="0">
                <a:solidFill>
                  <a:schemeClr val="bg1"/>
                </a:solidFill>
              </a:rPr>
              <a:t>Cleanse</a:t>
            </a:r>
            <a:r>
              <a:rPr lang="en-US" sz="2800" dirty="0">
                <a:solidFill>
                  <a:schemeClr val="bg1"/>
                </a:solidFill>
              </a:rPr>
              <a:t> &amp; </a:t>
            </a:r>
            <a:r>
              <a:rPr lang="en-US" sz="2800" b="1" i="1" dirty="0">
                <a:solidFill>
                  <a:schemeClr val="bg1"/>
                </a:solidFill>
              </a:rPr>
              <a:t>Restore</a:t>
            </a:r>
            <a:r>
              <a:rPr lang="en-US" sz="2800" dirty="0">
                <a:solidFill>
                  <a:schemeClr val="bg1"/>
                </a:solidFill>
              </a:rPr>
              <a:t> us.</a:t>
            </a:r>
            <a:endParaRPr lang="en-IN" sz="2800" dirty="0">
              <a:solidFill>
                <a:schemeClr val="bg1"/>
              </a:solidFill>
            </a:endParaRPr>
          </a:p>
          <a:p>
            <a:endParaRPr lang="en-IN" sz="2800" dirty="0">
              <a:solidFill>
                <a:schemeClr val="bg1"/>
              </a:solidFill>
            </a:endParaRPr>
          </a:p>
        </p:txBody>
      </p:sp>
    </p:spTree>
    <p:extLst>
      <p:ext uri="{BB962C8B-B14F-4D97-AF65-F5344CB8AC3E}">
        <p14:creationId xmlns:p14="http://schemas.microsoft.com/office/powerpoint/2010/main" val="3239771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2739211"/>
          </a:xfrm>
          <a:prstGeom prst="rect">
            <a:avLst/>
          </a:prstGeom>
          <a:noFill/>
        </p:spPr>
        <p:txBody>
          <a:bodyPr wrap="square" rtlCol="0">
            <a:spAutoFit/>
          </a:bodyPr>
          <a:lstStyle/>
          <a:p>
            <a:r>
              <a:rPr lang="en-IN" sz="3200" b="1" dirty="0" smtClean="0">
                <a:solidFill>
                  <a:schemeClr val="bg1"/>
                </a:solidFill>
              </a:rPr>
              <a:t>God’s Invitation &amp; Solution</a:t>
            </a:r>
          </a:p>
          <a:p>
            <a:endParaRPr lang="en-IN" sz="2800" dirty="0" smtClean="0">
              <a:solidFill>
                <a:schemeClr val="bg1"/>
              </a:solidFill>
            </a:endParaRPr>
          </a:p>
          <a:p>
            <a:r>
              <a:rPr lang="en-US" sz="2800" dirty="0">
                <a:solidFill>
                  <a:schemeClr val="bg1"/>
                </a:solidFill>
              </a:rPr>
              <a:t>Let us get right with God. </a:t>
            </a:r>
            <a:endParaRPr lang="en-IN" sz="2800" dirty="0">
              <a:solidFill>
                <a:schemeClr val="bg1"/>
              </a:solidFill>
            </a:endParaRPr>
          </a:p>
          <a:p>
            <a:endParaRPr lang="en-US" sz="2800" dirty="0" smtClean="0">
              <a:solidFill>
                <a:schemeClr val="bg1"/>
              </a:solidFill>
            </a:endParaRPr>
          </a:p>
          <a:p>
            <a:r>
              <a:rPr lang="en-US" sz="2800" dirty="0" smtClean="0">
                <a:solidFill>
                  <a:schemeClr val="bg1"/>
                </a:solidFill>
              </a:rPr>
              <a:t>He will </a:t>
            </a:r>
            <a:r>
              <a:rPr lang="en-US" sz="2800" b="1" u="sng" dirty="0">
                <a:solidFill>
                  <a:schemeClr val="bg1"/>
                </a:solidFill>
              </a:rPr>
              <a:t>restore</a:t>
            </a:r>
            <a:r>
              <a:rPr lang="en-US" sz="2800" dirty="0">
                <a:solidFill>
                  <a:schemeClr val="bg1"/>
                </a:solidFill>
              </a:rPr>
              <a:t> us </a:t>
            </a:r>
            <a:r>
              <a:rPr lang="en-US" sz="2800" dirty="0" smtClean="0">
                <a:solidFill>
                  <a:schemeClr val="bg1"/>
                </a:solidFill>
              </a:rPr>
              <a:t>&amp; cause us to </a:t>
            </a:r>
            <a:r>
              <a:rPr lang="en-US" sz="2800" b="1" u="sng" dirty="0">
                <a:solidFill>
                  <a:schemeClr val="bg1"/>
                </a:solidFill>
              </a:rPr>
              <a:t>thrive</a:t>
            </a:r>
            <a:r>
              <a:rPr lang="en-US" sz="2800" dirty="0">
                <a:solidFill>
                  <a:schemeClr val="bg1"/>
                </a:solidFill>
              </a:rPr>
              <a:t> </a:t>
            </a:r>
            <a:r>
              <a:rPr lang="en-US" sz="2800" dirty="0" smtClean="0">
                <a:solidFill>
                  <a:schemeClr val="bg1"/>
                </a:solidFill>
              </a:rPr>
              <a:t>spiritually.</a:t>
            </a:r>
            <a:endParaRPr lang="en-IN" sz="2800" dirty="0">
              <a:solidFill>
                <a:schemeClr val="bg1"/>
              </a:solidFill>
            </a:endParaRPr>
          </a:p>
          <a:p>
            <a:endParaRPr lang="en-IN" sz="2800" dirty="0">
              <a:solidFill>
                <a:schemeClr val="bg1"/>
              </a:solidFill>
            </a:endParaRPr>
          </a:p>
        </p:txBody>
      </p:sp>
    </p:spTree>
    <p:extLst>
      <p:ext uri="{BB962C8B-B14F-4D97-AF65-F5344CB8AC3E}">
        <p14:creationId xmlns:p14="http://schemas.microsoft.com/office/powerpoint/2010/main" val="40656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4031873"/>
          </a:xfrm>
          <a:prstGeom prst="rect">
            <a:avLst/>
          </a:prstGeom>
          <a:noFill/>
        </p:spPr>
        <p:txBody>
          <a:bodyPr wrap="square" rtlCol="0">
            <a:spAutoFit/>
          </a:bodyPr>
          <a:lstStyle/>
          <a:p>
            <a:pPr algn="ctr"/>
            <a:endParaRPr lang="en-IN" sz="3200" b="1" dirty="0">
              <a:solidFill>
                <a:schemeClr val="bg1"/>
              </a:solidFill>
            </a:endParaRPr>
          </a:p>
          <a:p>
            <a:pPr algn="ctr"/>
            <a:endParaRPr lang="en-IN" sz="3200" b="1" dirty="0" smtClean="0">
              <a:solidFill>
                <a:schemeClr val="bg1"/>
              </a:solidFill>
            </a:endParaRPr>
          </a:p>
          <a:p>
            <a:r>
              <a:rPr lang="en-US" sz="3200" b="1" dirty="0">
                <a:solidFill>
                  <a:schemeClr val="bg1"/>
                </a:solidFill>
              </a:rPr>
              <a:t>Revelation 3:15-16 </a:t>
            </a:r>
            <a:endParaRPr lang="en-IN" sz="3200" dirty="0">
              <a:solidFill>
                <a:schemeClr val="bg1"/>
              </a:solidFill>
            </a:endParaRPr>
          </a:p>
          <a:p>
            <a:r>
              <a:rPr lang="en-US" sz="3200" b="1" dirty="0">
                <a:solidFill>
                  <a:schemeClr val="bg1"/>
                </a:solidFill>
              </a:rPr>
              <a:t>15 “I know your works, that you are neither cold nor hot. I could wish you were cold or hot. 16 So then, because you are lukewarm, and neither cold nor hot, I will vomit you out of My mouth.</a:t>
            </a:r>
            <a:endParaRPr lang="en-IN" sz="3200" dirty="0">
              <a:solidFill>
                <a:schemeClr val="bg1"/>
              </a:solidFill>
            </a:endParaRPr>
          </a:p>
        </p:txBody>
      </p:sp>
    </p:spTree>
    <p:extLst>
      <p:ext uri="{BB962C8B-B14F-4D97-AF65-F5344CB8AC3E}">
        <p14:creationId xmlns:p14="http://schemas.microsoft.com/office/powerpoint/2010/main" val="2453167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2554545"/>
          </a:xfrm>
          <a:prstGeom prst="rect">
            <a:avLst/>
          </a:prstGeom>
          <a:noFill/>
        </p:spPr>
        <p:txBody>
          <a:bodyPr wrap="square" rtlCol="0">
            <a:spAutoFit/>
          </a:bodyPr>
          <a:lstStyle/>
          <a:p>
            <a:r>
              <a:rPr lang="en-IN" sz="3200" b="1" dirty="0" smtClean="0">
                <a:solidFill>
                  <a:schemeClr val="bg1"/>
                </a:solidFill>
              </a:rPr>
              <a:t>Some tests that reveal what affects our spiritual temperature:</a:t>
            </a:r>
          </a:p>
          <a:p>
            <a:endParaRPr lang="en-IN" sz="3200" b="1" dirty="0">
              <a:solidFill>
                <a:schemeClr val="bg1"/>
              </a:solidFill>
            </a:endParaRPr>
          </a:p>
          <a:p>
            <a:pPr marL="514350" indent="-514350">
              <a:buAutoNum type="arabicPeriod"/>
            </a:pPr>
            <a:r>
              <a:rPr lang="en-IN" sz="3200" b="1" dirty="0" smtClean="0">
                <a:solidFill>
                  <a:schemeClr val="bg1"/>
                </a:solidFill>
              </a:rPr>
              <a:t>The Word, Worship &amp; Prayer Check</a:t>
            </a:r>
          </a:p>
          <a:p>
            <a:endParaRPr lang="en-IN" sz="3200" dirty="0">
              <a:solidFill>
                <a:schemeClr val="bg1"/>
              </a:solidFill>
            </a:endParaRPr>
          </a:p>
        </p:txBody>
      </p:sp>
    </p:spTree>
    <p:extLst>
      <p:ext uri="{BB962C8B-B14F-4D97-AF65-F5344CB8AC3E}">
        <p14:creationId xmlns:p14="http://schemas.microsoft.com/office/powerpoint/2010/main" val="418296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539430"/>
          </a:xfrm>
          <a:prstGeom prst="rect">
            <a:avLst/>
          </a:prstGeom>
          <a:noFill/>
        </p:spPr>
        <p:txBody>
          <a:bodyPr wrap="square" rtlCol="0">
            <a:spAutoFit/>
          </a:bodyPr>
          <a:lstStyle/>
          <a:p>
            <a:pPr marL="514350" indent="-514350">
              <a:buAutoNum type="arabicPeriod"/>
            </a:pPr>
            <a:r>
              <a:rPr lang="en-IN" sz="3200" b="1" dirty="0" smtClean="0">
                <a:solidFill>
                  <a:schemeClr val="bg1"/>
                </a:solidFill>
              </a:rPr>
              <a:t>The Word, Worship &amp; Prayer Check</a:t>
            </a:r>
          </a:p>
          <a:p>
            <a:endParaRPr lang="en-IN" sz="3200" dirty="0" smtClean="0">
              <a:solidFill>
                <a:schemeClr val="bg1"/>
              </a:solidFill>
            </a:endParaRPr>
          </a:p>
          <a:p>
            <a:r>
              <a:rPr lang="en-IN" sz="3200" i="1" dirty="0" smtClean="0">
                <a:solidFill>
                  <a:schemeClr val="bg1"/>
                </a:solidFill>
              </a:rPr>
              <a:t>Am I spending enough time in the Word of God?</a:t>
            </a:r>
          </a:p>
          <a:p>
            <a:endParaRPr lang="en-IN" sz="3200" dirty="0" smtClean="0">
              <a:solidFill>
                <a:schemeClr val="bg1"/>
              </a:solidFill>
            </a:endParaRPr>
          </a:p>
          <a:p>
            <a:pPr algn="ctr"/>
            <a:r>
              <a:rPr lang="en-IN" sz="3200" dirty="0" smtClean="0">
                <a:solidFill>
                  <a:schemeClr val="bg1"/>
                </a:solidFill>
              </a:rPr>
              <a:t>Reading  |  Meditating  | Confessing</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3344784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4524315"/>
          </a:xfrm>
          <a:prstGeom prst="rect">
            <a:avLst/>
          </a:prstGeom>
          <a:noFill/>
        </p:spPr>
        <p:txBody>
          <a:bodyPr wrap="square" rtlCol="0">
            <a:spAutoFit/>
          </a:bodyPr>
          <a:lstStyle/>
          <a:p>
            <a:pPr marL="514350" indent="-514350">
              <a:buAutoNum type="arabicPeriod"/>
            </a:pPr>
            <a:r>
              <a:rPr lang="en-IN" sz="3200" b="1" dirty="0" smtClean="0">
                <a:solidFill>
                  <a:schemeClr val="bg1"/>
                </a:solidFill>
              </a:rPr>
              <a:t>The Word, Worship &amp; Prayer Check</a:t>
            </a:r>
          </a:p>
          <a:p>
            <a:endParaRPr lang="en-IN" sz="3200" dirty="0" smtClean="0">
              <a:solidFill>
                <a:schemeClr val="bg1"/>
              </a:solidFill>
            </a:endParaRPr>
          </a:p>
          <a:p>
            <a:r>
              <a:rPr lang="en-US" sz="3200" b="1" dirty="0">
                <a:solidFill>
                  <a:schemeClr val="bg1"/>
                </a:solidFill>
              </a:rPr>
              <a:t>Colossians 3:16</a:t>
            </a:r>
            <a:endParaRPr lang="en-IN" sz="3200" dirty="0">
              <a:solidFill>
                <a:schemeClr val="bg1"/>
              </a:solidFill>
            </a:endParaRPr>
          </a:p>
          <a:p>
            <a:r>
              <a:rPr lang="en-US" sz="3200" b="1" dirty="0">
                <a:solidFill>
                  <a:schemeClr val="bg1"/>
                </a:solidFill>
              </a:rPr>
              <a:t>16 Let the word of Christ dwell in you richly in all wisdom, teaching and admonishing one another in psalms and hymns and spiritual songs, singing with grace in your hearts to the Lord.</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44430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3046988"/>
          </a:xfrm>
          <a:prstGeom prst="rect">
            <a:avLst/>
          </a:prstGeom>
          <a:noFill/>
        </p:spPr>
        <p:txBody>
          <a:bodyPr wrap="square" rtlCol="0">
            <a:spAutoFit/>
          </a:bodyPr>
          <a:lstStyle/>
          <a:p>
            <a:pPr marL="514350" indent="-514350">
              <a:buAutoNum type="arabicPeriod"/>
            </a:pPr>
            <a:r>
              <a:rPr lang="en-IN" sz="3200" b="1" dirty="0" smtClean="0">
                <a:solidFill>
                  <a:schemeClr val="bg1"/>
                </a:solidFill>
              </a:rPr>
              <a:t>The Word, Worship &amp; Prayer Check</a:t>
            </a:r>
          </a:p>
          <a:p>
            <a:endParaRPr lang="en-IN" sz="3200" dirty="0" smtClean="0">
              <a:solidFill>
                <a:schemeClr val="bg1"/>
              </a:solidFill>
            </a:endParaRPr>
          </a:p>
          <a:p>
            <a:r>
              <a:rPr lang="en-IN" sz="3200" b="1" i="1" dirty="0" smtClean="0">
                <a:solidFill>
                  <a:schemeClr val="bg1"/>
                </a:solidFill>
              </a:rPr>
              <a:t>Dwell</a:t>
            </a:r>
            <a:r>
              <a:rPr lang="en-IN" sz="3200" b="1" dirty="0" smtClean="0">
                <a:solidFill>
                  <a:schemeClr val="bg1"/>
                </a:solidFill>
              </a:rPr>
              <a:t> – Inhabit &amp; Influence</a:t>
            </a:r>
          </a:p>
          <a:p>
            <a:endParaRPr lang="en-IN" sz="3200" b="1" dirty="0" smtClean="0">
              <a:solidFill>
                <a:schemeClr val="bg1"/>
              </a:solidFill>
            </a:endParaRPr>
          </a:p>
          <a:p>
            <a:r>
              <a:rPr lang="en-IN" sz="3200" b="1" i="1" dirty="0" smtClean="0">
                <a:solidFill>
                  <a:schemeClr val="bg1"/>
                </a:solidFill>
              </a:rPr>
              <a:t>Richly</a:t>
            </a:r>
            <a:r>
              <a:rPr lang="en-IN" sz="3200" b="1" dirty="0" smtClean="0">
                <a:solidFill>
                  <a:schemeClr val="bg1"/>
                </a:solidFill>
              </a:rPr>
              <a:t> – abundantly </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288918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533400" y="1562100"/>
            <a:ext cx="7391400" cy="4031873"/>
          </a:xfrm>
          <a:prstGeom prst="rect">
            <a:avLst/>
          </a:prstGeom>
          <a:noFill/>
        </p:spPr>
        <p:txBody>
          <a:bodyPr wrap="square" rtlCol="0">
            <a:spAutoFit/>
          </a:bodyPr>
          <a:lstStyle/>
          <a:p>
            <a:pPr marL="514350" indent="-514350">
              <a:buAutoNum type="arabicPeriod"/>
            </a:pPr>
            <a:r>
              <a:rPr lang="en-IN" sz="3200" b="1" dirty="0" smtClean="0">
                <a:solidFill>
                  <a:schemeClr val="bg1"/>
                </a:solidFill>
              </a:rPr>
              <a:t>The Word, Worship &amp; Prayer Check</a:t>
            </a:r>
          </a:p>
          <a:p>
            <a:endParaRPr lang="en-IN" sz="3200" dirty="0" smtClean="0">
              <a:solidFill>
                <a:schemeClr val="bg1"/>
              </a:solidFill>
            </a:endParaRPr>
          </a:p>
          <a:p>
            <a:r>
              <a:rPr lang="en-IN" sz="3200" b="1" i="1" dirty="0" smtClean="0">
                <a:solidFill>
                  <a:schemeClr val="bg1"/>
                </a:solidFill>
              </a:rPr>
              <a:t>If Word of God</a:t>
            </a:r>
          </a:p>
          <a:p>
            <a:r>
              <a:rPr lang="en-IN" sz="3200" b="1" i="1" dirty="0" smtClean="0">
                <a:solidFill>
                  <a:schemeClr val="bg1"/>
                </a:solidFill>
              </a:rPr>
              <a:t>    </a:t>
            </a:r>
            <a:r>
              <a:rPr lang="en-IN" sz="3200" b="1" i="1" u="sng" dirty="0" smtClean="0">
                <a:solidFill>
                  <a:schemeClr val="bg1"/>
                </a:solidFill>
              </a:rPr>
              <a:t>Inhabits</a:t>
            </a:r>
            <a:r>
              <a:rPr lang="en-IN" sz="3200" b="1" i="1" dirty="0" smtClean="0">
                <a:solidFill>
                  <a:schemeClr val="bg1"/>
                </a:solidFill>
              </a:rPr>
              <a:t> us abundantly, </a:t>
            </a:r>
          </a:p>
          <a:p>
            <a:r>
              <a:rPr lang="en-IN" sz="3200" b="1" i="1" dirty="0" smtClean="0">
                <a:solidFill>
                  <a:schemeClr val="bg1"/>
                </a:solidFill>
              </a:rPr>
              <a:t>       it will certainly </a:t>
            </a:r>
          </a:p>
          <a:p>
            <a:r>
              <a:rPr lang="en-IN" sz="3200" b="1" i="1" dirty="0" smtClean="0">
                <a:solidFill>
                  <a:schemeClr val="bg1"/>
                </a:solidFill>
              </a:rPr>
              <a:t>           </a:t>
            </a:r>
            <a:r>
              <a:rPr lang="en-IN" sz="3200" b="1" i="1" u="sng" dirty="0" smtClean="0">
                <a:solidFill>
                  <a:schemeClr val="bg1"/>
                </a:solidFill>
              </a:rPr>
              <a:t>Influence</a:t>
            </a:r>
            <a:r>
              <a:rPr lang="en-IN" sz="3200" b="1" i="1" dirty="0" smtClean="0">
                <a:solidFill>
                  <a:schemeClr val="bg1"/>
                </a:solidFill>
              </a:rPr>
              <a:t> us deeply &amp; </a:t>
            </a:r>
          </a:p>
          <a:p>
            <a:r>
              <a:rPr lang="en-IN" sz="3200" b="1" i="1" dirty="0" smtClean="0">
                <a:solidFill>
                  <a:schemeClr val="bg1"/>
                </a:solidFill>
              </a:rPr>
              <a:t>                  </a:t>
            </a:r>
            <a:r>
              <a:rPr lang="en-IN" sz="3200" b="1" i="1" u="sng" dirty="0" smtClean="0">
                <a:solidFill>
                  <a:schemeClr val="bg1"/>
                </a:solidFill>
              </a:rPr>
              <a:t>Impact</a:t>
            </a:r>
            <a:r>
              <a:rPr lang="en-IN" sz="3200" b="1" i="1" dirty="0" smtClean="0">
                <a:solidFill>
                  <a:schemeClr val="bg1"/>
                </a:solidFill>
              </a:rPr>
              <a:t> us powerfully.</a:t>
            </a:r>
            <a:endParaRPr lang="en-IN" sz="3200" dirty="0">
              <a:solidFill>
                <a:schemeClr val="bg1"/>
              </a:solidFill>
            </a:endParaRPr>
          </a:p>
          <a:p>
            <a:endParaRPr lang="en-IN" sz="3200" dirty="0">
              <a:solidFill>
                <a:schemeClr val="bg1"/>
              </a:solidFill>
            </a:endParaRPr>
          </a:p>
        </p:txBody>
      </p:sp>
    </p:spTree>
    <p:extLst>
      <p:ext uri="{BB962C8B-B14F-4D97-AF65-F5344CB8AC3E}">
        <p14:creationId xmlns:p14="http://schemas.microsoft.com/office/powerpoint/2010/main" val="1368021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864</Words>
  <Application>Microsoft Office PowerPoint</Application>
  <PresentationFormat>On-screen Show (4:3)</PresentationFormat>
  <Paragraphs>144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Jeyakumar</dc:creator>
  <cp:lastModifiedBy>Jeyakumar Isaiah</cp:lastModifiedBy>
  <cp:revision>11</cp:revision>
  <dcterms:created xsi:type="dcterms:W3CDTF">2006-08-16T00:00:00Z</dcterms:created>
  <dcterms:modified xsi:type="dcterms:W3CDTF">2020-06-11T08:18:17Z</dcterms:modified>
</cp:coreProperties>
</file>