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6" r:id="rId16"/>
    <p:sldId id="257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7" r:id="rId48"/>
    <p:sldId id="308" r:id="rId49"/>
    <p:sldId id="309" r:id="rId50"/>
    <p:sldId id="310" r:id="rId51"/>
    <p:sldId id="311" r:id="rId52"/>
    <p:sldId id="312" r:id="rId53"/>
    <p:sldId id="313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20-03-29-A-Disciple-Of-Jesus-Christ-Part-3-The-Fruits-16x9-Ppt-Background-With-Tit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563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002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THANK YOU FOR JOINING US!</a:t>
            </a: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Comment on “Live Chat”</a:t>
            </a: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Subscribe to the channel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286000"/>
            <a:ext cx="48508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THE LORD JESUS 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HAS </a:t>
            </a:r>
            <a:r>
              <a:rPr lang="en-US" sz="4000" dirty="0" smtClean="0">
                <a:solidFill>
                  <a:schemeClr val="bg1"/>
                </a:solidFill>
              </a:rPr>
              <a:t>CALLED US TO BE 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HIS </a:t>
            </a:r>
            <a:r>
              <a:rPr lang="en-US" sz="6000" dirty="0" smtClean="0">
                <a:solidFill>
                  <a:srgbClr val="FFC000"/>
                </a:solidFill>
              </a:rPr>
              <a:t>DISCIPLES, </a:t>
            </a:r>
            <a:endParaRPr lang="en-US" sz="6000" dirty="0" smtClean="0">
              <a:solidFill>
                <a:srgbClr val="FFC000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NOT </a:t>
            </a:r>
            <a:r>
              <a:rPr lang="en-US" sz="4000" dirty="0" smtClean="0">
                <a:solidFill>
                  <a:schemeClr val="bg1"/>
                </a:solidFill>
              </a:rPr>
              <a:t>JUST </a:t>
            </a:r>
            <a:r>
              <a:rPr lang="en-US" sz="4000" dirty="0" smtClean="0">
                <a:solidFill>
                  <a:schemeClr val="bg1"/>
                </a:solidFill>
              </a:rPr>
              <a:t>BELIEVERS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600" y="762000"/>
            <a:ext cx="1524000" cy="1066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REVIEW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7620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A Disciple of Jesus Christ</a:t>
            </a:r>
          </a:p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Part 1: The </a:t>
            </a:r>
            <a:r>
              <a:rPr lang="en-US" sz="3600" dirty="0" smtClean="0">
                <a:solidFill>
                  <a:srgbClr val="FFC000"/>
                </a:solidFill>
              </a:rPr>
              <a:t>Call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67600" y="762000"/>
            <a:ext cx="1524000" cy="1066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REVIEW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7620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A Disciple of Jesus Christ</a:t>
            </a:r>
          </a:p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Part 1: The </a:t>
            </a:r>
            <a:r>
              <a:rPr lang="en-US" sz="3600" dirty="0" smtClean="0">
                <a:solidFill>
                  <a:srgbClr val="FFC000"/>
                </a:solidFill>
              </a:rPr>
              <a:t>Call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6253" y="2286000"/>
            <a:ext cx="41283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DISCIPLES ARE 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IMITATORS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OF </a:t>
            </a:r>
            <a:r>
              <a:rPr lang="en-US" sz="4000" dirty="0" smtClean="0">
                <a:solidFill>
                  <a:schemeClr val="bg1"/>
                </a:solidFill>
              </a:rPr>
              <a:t>THEIR TEACHER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2784" y="2286000"/>
            <a:ext cx="58153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 DISCIPLE IS COMMITTED 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TO </a:t>
            </a:r>
            <a:r>
              <a:rPr lang="en-US" sz="4000" dirty="0" smtClean="0">
                <a:solidFill>
                  <a:schemeClr val="bg1"/>
                </a:solidFill>
              </a:rPr>
              <a:t>BECOMING 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LIKE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HIS TEACHER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600" y="762000"/>
            <a:ext cx="1524000" cy="1066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REVIEW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7620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A Disciple of Jesus Christ</a:t>
            </a:r>
          </a:p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Part 1: The </a:t>
            </a:r>
            <a:r>
              <a:rPr lang="en-US" sz="3600" dirty="0" smtClean="0">
                <a:solidFill>
                  <a:srgbClr val="FFC000"/>
                </a:solidFill>
              </a:rPr>
              <a:t>Call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3369" y="2286000"/>
            <a:ext cx="647414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WHEN WE ARE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PERFECTLY TRAINED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WE WILL BECOME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LIKE OUR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TEACHER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600" y="762000"/>
            <a:ext cx="1524000" cy="1066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REVIEW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7620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A Disciple of Jesus Christ</a:t>
            </a:r>
          </a:p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Part </a:t>
            </a:r>
            <a:r>
              <a:rPr lang="en-US" sz="3600" dirty="0" smtClean="0">
                <a:solidFill>
                  <a:srgbClr val="FFC000"/>
                </a:solidFill>
              </a:rPr>
              <a:t>2: </a:t>
            </a:r>
            <a:r>
              <a:rPr lang="en-US" sz="3600" dirty="0" smtClean="0">
                <a:solidFill>
                  <a:srgbClr val="FFC000"/>
                </a:solidFill>
              </a:rPr>
              <a:t>The </a:t>
            </a:r>
            <a:r>
              <a:rPr lang="en-US" sz="3600" dirty="0" smtClean="0">
                <a:solidFill>
                  <a:srgbClr val="FFC000"/>
                </a:solidFill>
              </a:rPr>
              <a:t>Process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2209800"/>
            <a:ext cx="610737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#1, Training </a:t>
            </a:r>
            <a:r>
              <a:rPr lang="en-US" sz="3600" dirty="0" smtClean="0">
                <a:solidFill>
                  <a:schemeClr val="bg1"/>
                </a:solidFill>
              </a:rPr>
              <a:t>in </a:t>
            </a:r>
            <a:r>
              <a:rPr lang="en-US" sz="3600" dirty="0" smtClean="0">
                <a:solidFill>
                  <a:schemeClr val="bg1"/>
                </a:solidFill>
              </a:rPr>
              <a:t>His Presence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#2, Training </a:t>
            </a:r>
            <a:r>
              <a:rPr lang="en-US" sz="3600" dirty="0" smtClean="0">
                <a:solidFill>
                  <a:schemeClr val="bg1"/>
                </a:solidFill>
              </a:rPr>
              <a:t>of </a:t>
            </a:r>
            <a:r>
              <a:rPr lang="en-US" sz="3600" dirty="0" smtClean="0">
                <a:solidFill>
                  <a:schemeClr val="bg1"/>
                </a:solidFill>
              </a:rPr>
              <a:t>His Word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#3, Training </a:t>
            </a:r>
            <a:r>
              <a:rPr lang="en-US" sz="3600" dirty="0" smtClean="0">
                <a:solidFill>
                  <a:schemeClr val="bg1"/>
                </a:solidFill>
              </a:rPr>
              <a:t>of </a:t>
            </a:r>
            <a:r>
              <a:rPr lang="en-US" sz="3600" dirty="0" smtClean="0">
                <a:solidFill>
                  <a:schemeClr val="bg1"/>
                </a:solidFill>
              </a:rPr>
              <a:t>His Spirit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#4, Training Through Fellowship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#5, Training </a:t>
            </a:r>
            <a:r>
              <a:rPr lang="en-US" sz="3600" dirty="0" smtClean="0">
                <a:solidFill>
                  <a:schemeClr val="bg1"/>
                </a:solidFill>
              </a:rPr>
              <a:t>of the </a:t>
            </a:r>
            <a:r>
              <a:rPr lang="en-US" sz="3600" dirty="0" smtClean="0">
                <a:solidFill>
                  <a:schemeClr val="bg1"/>
                </a:solidFill>
              </a:rPr>
              <a:t>Cross</a:t>
            </a:r>
          </a:p>
        </p:txBody>
      </p:sp>
      <p:sp>
        <p:nvSpPr>
          <p:cNvPr id="6" name="Rectangle 5"/>
          <p:cNvSpPr/>
          <p:nvPr/>
        </p:nvSpPr>
        <p:spPr>
          <a:xfrm>
            <a:off x="7467600" y="762000"/>
            <a:ext cx="1524000" cy="1066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REVIEW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7620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A Disciple of Jesus Christ</a:t>
            </a:r>
          </a:p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Part </a:t>
            </a:r>
            <a:r>
              <a:rPr lang="en-US" sz="3600" dirty="0" smtClean="0">
                <a:solidFill>
                  <a:srgbClr val="FFC000"/>
                </a:solidFill>
              </a:rPr>
              <a:t>2: </a:t>
            </a:r>
            <a:r>
              <a:rPr lang="en-US" sz="3600" dirty="0" smtClean="0">
                <a:solidFill>
                  <a:srgbClr val="FFC000"/>
                </a:solidFill>
              </a:rPr>
              <a:t>The </a:t>
            </a:r>
            <a:r>
              <a:rPr lang="en-US" sz="3600" dirty="0" smtClean="0">
                <a:solidFill>
                  <a:srgbClr val="FFC000"/>
                </a:solidFill>
              </a:rPr>
              <a:t>Process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0-03-29-A-Disciple-Of-Jesus-Christ-Part-3-The-Fruits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676400"/>
            <a:ext cx="573233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What did Jesus say 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believers </a:t>
            </a:r>
            <a:r>
              <a:rPr lang="en-US" sz="4000" dirty="0" smtClean="0">
                <a:solidFill>
                  <a:schemeClr val="bg1"/>
                </a:solidFill>
              </a:rPr>
              <a:t>will </a:t>
            </a:r>
            <a:r>
              <a:rPr lang="en-US" sz="4000" dirty="0" smtClean="0">
                <a:solidFill>
                  <a:schemeClr val="bg1"/>
                </a:solidFill>
              </a:rPr>
              <a:t>express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through </a:t>
            </a:r>
            <a:r>
              <a:rPr lang="en-US" sz="4000" dirty="0" smtClean="0">
                <a:solidFill>
                  <a:schemeClr val="bg1"/>
                </a:solidFill>
              </a:rPr>
              <a:t>their lives, 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as </a:t>
            </a:r>
            <a:r>
              <a:rPr lang="en-US" sz="4000" dirty="0" smtClean="0">
                <a:solidFill>
                  <a:schemeClr val="bg1"/>
                </a:solidFill>
              </a:rPr>
              <a:t>evidence 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that </a:t>
            </a:r>
            <a:r>
              <a:rPr lang="en-US" sz="4000" dirty="0" smtClean="0">
                <a:solidFill>
                  <a:schemeClr val="bg1"/>
                </a:solidFill>
              </a:rPr>
              <a:t>they are His disciples?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41480"/>
            <a:ext cx="839832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Five expressions in the life of a disciple: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#1, A Disciple Walks in Love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#2, A Disciple Bears Increasing Fruit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#3, A Disciple Does the Works of the Master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#4, A Disciple Makes More Disciples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#5, A Disciple Lives and Dies for the Master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184148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John 13:34-35 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34 A new commandment I give to you, that you love one another; as I have loved you, that you also love one another.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35 By this all will know that you are My disciples, if you have love for one another.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90600"/>
            <a:ext cx="5325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#1, A Disciple Walks in Love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184148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 Corinthians 13:4-8 (TPT)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4 Love </a:t>
            </a:r>
            <a:r>
              <a:rPr lang="en-US" sz="3600" i="1" dirty="0" smtClean="0">
                <a:solidFill>
                  <a:schemeClr val="bg1"/>
                </a:solidFill>
              </a:rPr>
              <a:t>is large </a:t>
            </a:r>
            <a:r>
              <a:rPr lang="en-US" sz="3600" dirty="0" smtClean="0">
                <a:solidFill>
                  <a:schemeClr val="bg1"/>
                </a:solidFill>
              </a:rPr>
              <a:t>and incredibly patient. Love is gentle and consistently kind to all. It refuses to be jealous </a:t>
            </a:r>
            <a:r>
              <a:rPr lang="en-US" sz="3600" i="1" dirty="0" smtClean="0">
                <a:solidFill>
                  <a:schemeClr val="bg1"/>
                </a:solidFill>
              </a:rPr>
              <a:t>when blessing comes to someone else</a:t>
            </a:r>
            <a:r>
              <a:rPr lang="en-US" sz="3600" dirty="0" smtClean="0">
                <a:solidFill>
                  <a:schemeClr val="bg1"/>
                </a:solidFill>
              </a:rPr>
              <a:t>. Love does not brag about one’s achievements nor inflate its own importance.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90600"/>
            <a:ext cx="5325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#1, A Disciple Walks in Love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QUESTIONS ABOUT </a:t>
            </a:r>
            <a:r>
              <a:rPr lang="en-US" sz="4000" dirty="0" smtClean="0">
                <a:solidFill>
                  <a:srgbClr val="FFC000"/>
                </a:solidFill>
              </a:rPr>
              <a:t>CORONAVIRUS</a:t>
            </a:r>
            <a:endParaRPr lang="en-US" sz="4000" dirty="0" smtClean="0">
              <a:solidFill>
                <a:srgbClr val="FFC000"/>
              </a:solidFill>
            </a:endParaRP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Q1, Is </a:t>
            </a:r>
            <a:r>
              <a:rPr lang="en-US" sz="4000" dirty="0" smtClean="0">
                <a:solidFill>
                  <a:schemeClr val="bg1"/>
                </a:solidFill>
              </a:rPr>
              <a:t>this God's judgment?</a:t>
            </a: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Q2, Is </a:t>
            </a:r>
            <a:r>
              <a:rPr lang="en-US" sz="4000" dirty="0" smtClean="0">
                <a:solidFill>
                  <a:schemeClr val="bg1"/>
                </a:solidFill>
              </a:rPr>
              <a:t>it right for the church to 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not </a:t>
            </a:r>
            <a:r>
              <a:rPr lang="en-US" sz="4000" dirty="0" smtClean="0">
                <a:solidFill>
                  <a:schemeClr val="bg1"/>
                </a:solidFill>
              </a:rPr>
              <a:t>meet as a congregation 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and </a:t>
            </a:r>
            <a:r>
              <a:rPr lang="en-US" sz="4000" dirty="0" smtClean="0">
                <a:solidFill>
                  <a:schemeClr val="bg1"/>
                </a:solidFill>
              </a:rPr>
              <a:t>to do online services instead</a:t>
            </a:r>
            <a:r>
              <a:rPr lang="en-US" sz="4000" dirty="0" smtClean="0">
                <a:solidFill>
                  <a:schemeClr val="bg1"/>
                </a:solidFill>
              </a:rPr>
              <a:t>?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184148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 Corinthians 13:4-8 (TPT)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5 Love does not traffic in shame and disrespect, nor selfishly seek its own honor. Love is not easily irritated or quick to take offense.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90600"/>
            <a:ext cx="5325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#1, A Disciple Walks in Love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184148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 Corinthians 13:4-8 (TPT)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6 Love joyfully celebrates honesty and finds no delight in what is wrong. 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90600"/>
            <a:ext cx="5325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#1, A Disciple Walks in Love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184148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 Corinthians 13:4-8 (TPT)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7 Love is a safe place of shelter, for it never stops believing the best for others. Love never takes failure as defeat, for it never gives up. 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90600"/>
            <a:ext cx="5325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#1, A Disciple Walks in Love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184148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 Corinthians 13:4-8 (TPT)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8 Love never stops loving...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90600"/>
            <a:ext cx="5325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#1, A Disciple Walks in Love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184148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John 15:1-17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John 15:8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By this My Father is glorified, that you bear much fruit; so you will be My disciples.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681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#2, A Disciple Bears Increasing Fruit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2187476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John 15:8 (TPT) 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When your lives bear abundant fruit, you demonstrate that you are my mature disciples who glorify my Father</a:t>
            </a:r>
            <a:r>
              <a:rPr lang="en-US" sz="3600" dirty="0" smtClean="0">
                <a:solidFill>
                  <a:schemeClr val="bg1"/>
                </a:solidFill>
              </a:rPr>
              <a:t>!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681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#2, A Disciple Bears Increasing Fruit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2166878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John </a:t>
            </a:r>
            <a:r>
              <a:rPr lang="en-US" sz="3600" dirty="0" smtClean="0">
                <a:solidFill>
                  <a:schemeClr val="bg1"/>
                </a:solidFill>
              </a:rPr>
              <a:t>15:8 (AMPC) 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When you bear (produce) much fruit, My Father is honored and glorified, and you show and prove yourselves to be true followers of Mine.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681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#2, A Disciple Bears Increasing Fruit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166878"/>
            <a:ext cx="8610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fruit in John 15 is revealed in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these </a:t>
            </a:r>
            <a:r>
              <a:rPr lang="en-US" sz="3600" dirty="0" smtClean="0">
                <a:solidFill>
                  <a:schemeClr val="bg1"/>
                </a:solidFill>
              </a:rPr>
              <a:t>three ways: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A) </a:t>
            </a:r>
            <a:r>
              <a:rPr lang="en-US" sz="3600" dirty="0" smtClean="0">
                <a:solidFill>
                  <a:schemeClr val="bg1"/>
                </a:solidFill>
              </a:rPr>
              <a:t>Fruit is Christ's Character Expressed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B) </a:t>
            </a:r>
            <a:r>
              <a:rPr lang="en-US" sz="3600" dirty="0" smtClean="0">
                <a:solidFill>
                  <a:schemeClr val="bg1"/>
                </a:solidFill>
              </a:rPr>
              <a:t>Fruit is Christ's Desires Fulfilled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C) </a:t>
            </a:r>
            <a:r>
              <a:rPr lang="en-US" sz="3600" dirty="0" smtClean="0">
                <a:solidFill>
                  <a:schemeClr val="bg1"/>
                </a:solidFill>
              </a:rPr>
              <a:t>Fruit is Christ's Assignment Accomplished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681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#2, A Disciple Bears Increasing Fruit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166878"/>
            <a:ext cx="8610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A) </a:t>
            </a:r>
            <a:r>
              <a:rPr lang="en-US" sz="3600" dirty="0" smtClean="0">
                <a:solidFill>
                  <a:schemeClr val="bg1"/>
                </a:solidFill>
              </a:rPr>
              <a:t>Fruit is Christ's Character Expressed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FRUIT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BRANCHES BEAR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EXPRESS THE LIFE OF THE VINE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FLOWING IN THEM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681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#2, A Disciple Bears Increasing Fruit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86105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A) </a:t>
            </a:r>
            <a:r>
              <a:rPr lang="en-US" sz="3600" dirty="0" smtClean="0">
                <a:solidFill>
                  <a:schemeClr val="bg1"/>
                </a:solidFill>
              </a:rPr>
              <a:t>Fruit is Christ's Character Expressed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WHEN CHRIST IS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FORMED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IN ME,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CHRIST </a:t>
            </a:r>
            <a:r>
              <a:rPr lang="en-US" sz="3600" dirty="0" smtClean="0">
                <a:solidFill>
                  <a:schemeClr val="bg1"/>
                </a:solidFill>
              </a:rPr>
              <a:t>WILL BE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REVEALVED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THROUGH </a:t>
            </a:r>
            <a:r>
              <a:rPr lang="en-US" sz="3600" dirty="0" smtClean="0">
                <a:solidFill>
                  <a:schemeClr val="bg1"/>
                </a:solidFill>
              </a:rPr>
              <a:t>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681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#2, A Disciple Bears Increasing Fruit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WE ARE HERE TO HELP</a:t>
            </a: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Call our toll-free help line: 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1-800-3000-0998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(within India</a:t>
            </a:r>
            <a:r>
              <a:rPr lang="en-US" sz="40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Email: </a:t>
            </a:r>
            <a:r>
              <a:rPr lang="en-US" sz="4000" dirty="0" smtClean="0">
                <a:solidFill>
                  <a:srgbClr val="FFC000"/>
                </a:solidFill>
              </a:rPr>
              <a:t>membercare@apcwo.org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8610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A) </a:t>
            </a:r>
            <a:r>
              <a:rPr lang="en-US" sz="3600" dirty="0" smtClean="0">
                <a:solidFill>
                  <a:schemeClr val="bg1"/>
                </a:solidFill>
              </a:rPr>
              <a:t>Fruit is Christ's Character Expressed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EXPRESSION OF THE LIFE OF THE VINE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EXPRESSION OF REPRODUCTION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681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#2, A Disciple Bears Increasing Fruit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8610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B) Fruit is Christ's Desires </a:t>
            </a:r>
            <a:r>
              <a:rPr lang="en-US" sz="3600" dirty="0" smtClean="0">
                <a:solidFill>
                  <a:schemeClr val="bg1"/>
                </a:solidFill>
              </a:rPr>
              <a:t>Fulfilled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John </a:t>
            </a:r>
            <a:r>
              <a:rPr lang="en-US" sz="3600" dirty="0" smtClean="0">
                <a:solidFill>
                  <a:schemeClr val="bg1"/>
                </a:solidFill>
              </a:rPr>
              <a:t>15:7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If </a:t>
            </a:r>
            <a:r>
              <a:rPr lang="en-US" sz="3600" dirty="0" smtClean="0">
                <a:solidFill>
                  <a:schemeClr val="bg1"/>
                </a:solidFill>
              </a:rPr>
              <a:t>you abide in Me, and My words abide in you, you will </a:t>
            </a:r>
            <a:r>
              <a:rPr lang="en-US" sz="3600" u="sng" dirty="0" smtClean="0">
                <a:solidFill>
                  <a:schemeClr val="bg1"/>
                </a:solidFill>
              </a:rPr>
              <a:t>ask what you desire</a:t>
            </a:r>
            <a:r>
              <a:rPr lang="en-US" sz="3600" dirty="0" smtClean="0">
                <a:solidFill>
                  <a:schemeClr val="bg1"/>
                </a:solidFill>
              </a:rPr>
              <a:t>, and it shall be done for you.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681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#2, A Disciple Bears Increasing Fruit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8610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B) Fruit is Christ's Desires </a:t>
            </a:r>
            <a:r>
              <a:rPr lang="en-US" sz="3600" dirty="0" smtClean="0">
                <a:solidFill>
                  <a:schemeClr val="bg1"/>
                </a:solidFill>
              </a:rPr>
              <a:t>Fulfilled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John </a:t>
            </a:r>
            <a:r>
              <a:rPr lang="en-US" sz="3600" dirty="0" smtClean="0">
                <a:solidFill>
                  <a:schemeClr val="bg1"/>
                </a:solidFill>
              </a:rPr>
              <a:t>15:16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…</a:t>
            </a:r>
            <a:r>
              <a:rPr lang="en-US" sz="3600" u="sng" dirty="0" smtClean="0">
                <a:solidFill>
                  <a:schemeClr val="bg1"/>
                </a:solidFill>
              </a:rPr>
              <a:t>whatever </a:t>
            </a:r>
            <a:r>
              <a:rPr lang="en-US" sz="3600" u="sng" dirty="0" smtClean="0">
                <a:solidFill>
                  <a:schemeClr val="bg1"/>
                </a:solidFill>
              </a:rPr>
              <a:t>you ask </a:t>
            </a:r>
            <a:r>
              <a:rPr lang="en-US" sz="3600" dirty="0" smtClean="0">
                <a:solidFill>
                  <a:schemeClr val="bg1"/>
                </a:solidFill>
              </a:rPr>
              <a:t>the Father in My name He may give you.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681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#2, A Disciple Bears Increasing Fruit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8610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B) Fruit is Christ's Desires </a:t>
            </a:r>
            <a:r>
              <a:rPr lang="en-US" sz="3600" dirty="0" smtClean="0">
                <a:solidFill>
                  <a:schemeClr val="bg1"/>
                </a:solidFill>
              </a:rPr>
              <a:t>Fulfilled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John 15:14-15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14 You are My friends if you do whatever I command you. 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681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#2, A Disciple Bears Increasing Fruit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752600"/>
            <a:ext cx="8610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B) Fruit is Christ's Desires </a:t>
            </a:r>
            <a:r>
              <a:rPr lang="en-US" sz="3600" dirty="0" smtClean="0">
                <a:solidFill>
                  <a:schemeClr val="bg1"/>
                </a:solidFill>
              </a:rPr>
              <a:t>Fulfilled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John 15:14-15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15 </a:t>
            </a:r>
            <a:r>
              <a:rPr lang="en-US" sz="3600" dirty="0" smtClean="0">
                <a:solidFill>
                  <a:schemeClr val="bg1"/>
                </a:solidFill>
              </a:rPr>
              <a:t>No longer do I call you servants, for a servant does not know what his master is doing; but I have called you friends, for all things that I heard from My Father I have made known to you. 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681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#2, A Disciple Bears Increasing Fruit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752600"/>
            <a:ext cx="86105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B) Fruit is Christ's Desires </a:t>
            </a:r>
            <a:r>
              <a:rPr lang="en-US" sz="3600" dirty="0" smtClean="0">
                <a:solidFill>
                  <a:schemeClr val="bg1"/>
                </a:solidFill>
              </a:rPr>
              <a:t>Fulfilled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OUR DESIRES AND PRAYERS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BECOME AN EXPRESSION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OF CHRIST'S OWN DESIRES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AND THROUGH PRAYER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WE SEE THESE FULFILLED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681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#2, A Disciple Bears Increasing Fruit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752600"/>
            <a:ext cx="8610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C) </a:t>
            </a:r>
            <a:r>
              <a:rPr lang="en-US" sz="3600" dirty="0" smtClean="0">
                <a:solidFill>
                  <a:schemeClr val="bg1"/>
                </a:solidFill>
              </a:rPr>
              <a:t>Fruit is Christ's Assignment </a:t>
            </a:r>
            <a:r>
              <a:rPr lang="en-US" sz="3600" dirty="0" smtClean="0">
                <a:solidFill>
                  <a:schemeClr val="bg1"/>
                </a:solidFill>
              </a:rPr>
              <a:t>Accomplished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John 15:16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You did not choose Me, but I chose you and appointed you that you should go and bear fruit, and that your fruit should remain</a:t>
            </a:r>
            <a:r>
              <a:rPr lang="en-US" sz="3600" dirty="0" smtClean="0">
                <a:solidFill>
                  <a:schemeClr val="bg1"/>
                </a:solidFill>
              </a:rPr>
              <a:t>,….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681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#2, A Disciple Bears Increasing Fruit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166878"/>
            <a:ext cx="8610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As disciples this is the fruit we bear in an increasing measure: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A) </a:t>
            </a:r>
            <a:r>
              <a:rPr lang="en-US" sz="3600" dirty="0" smtClean="0">
                <a:solidFill>
                  <a:schemeClr val="bg1"/>
                </a:solidFill>
              </a:rPr>
              <a:t>Fruit is Christ's Character Expressed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B) </a:t>
            </a:r>
            <a:r>
              <a:rPr lang="en-US" sz="3600" dirty="0" smtClean="0">
                <a:solidFill>
                  <a:schemeClr val="bg1"/>
                </a:solidFill>
              </a:rPr>
              <a:t>Fruit is Christ's Desires Fulfilled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C) </a:t>
            </a:r>
            <a:r>
              <a:rPr lang="en-US" sz="3600" dirty="0" smtClean="0">
                <a:solidFill>
                  <a:schemeClr val="bg1"/>
                </a:solidFill>
              </a:rPr>
              <a:t>Fruit is Christ's Assignment Accomplished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6816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#2, A Disciple Bears Increasing Fruit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395478"/>
            <a:ext cx="8610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Mark 3:14-15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14 Then He appointed twelve, that they might be with Him and that He might send them out to preach,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15 and to have power to heal sicknesses and to cast out demons: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4564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#3, A Disciple Does the </a:t>
            </a:r>
            <a:endParaRPr lang="en-US" sz="3600" dirty="0" smtClean="0">
              <a:solidFill>
                <a:srgbClr val="FFC000"/>
              </a:solidFill>
            </a:endParaRPr>
          </a:p>
          <a:p>
            <a:r>
              <a:rPr lang="en-US" sz="3600" dirty="0" smtClean="0">
                <a:solidFill>
                  <a:srgbClr val="FFC000"/>
                </a:solidFill>
              </a:rPr>
              <a:t>Works </a:t>
            </a:r>
            <a:r>
              <a:rPr lang="en-US" sz="3600" dirty="0" smtClean="0">
                <a:solidFill>
                  <a:srgbClr val="FFC000"/>
                </a:solidFill>
              </a:rPr>
              <a:t>of the Master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057400"/>
            <a:ext cx="8610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Matthew </a:t>
            </a:r>
            <a:r>
              <a:rPr lang="en-US" sz="3600" dirty="0" smtClean="0">
                <a:solidFill>
                  <a:schemeClr val="bg1"/>
                </a:solidFill>
              </a:rPr>
              <a:t>28:19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19 Go therefore and make disciples of all the nations, </a:t>
            </a:r>
            <a:r>
              <a:rPr lang="en-US" sz="3600" dirty="0" smtClean="0">
                <a:solidFill>
                  <a:schemeClr val="bg1"/>
                </a:solidFill>
              </a:rPr>
              <a:t>…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687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#4, A Disciple Makes More Disciples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If you would like to give online </a:t>
            </a:r>
            <a:r>
              <a:rPr lang="en-US" sz="4000" dirty="0" smtClean="0">
                <a:solidFill>
                  <a:srgbClr val="FFC000"/>
                </a:solidFill>
              </a:rPr>
              <a:t>:</a:t>
            </a: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apcwo.org/give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057400"/>
            <a:ext cx="861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 Corinthians 11:1 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Imitate me, just as I also imitate Christ.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687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#4, A Disciple Makes More Disciples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057400"/>
            <a:ext cx="8610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Philippians 4:9 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The things which you learned and received and heard and saw in me, these do, and the God of peace will be with you.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687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#4, A Disciple Makes More Disciples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057400"/>
            <a:ext cx="8610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 Timothy 3:10-11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10 But you have carefully followed my doctrine, manner of life, purpose, faith, longsuffering, love, perseverance,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11 persecutions, afflictions</a:t>
            </a:r>
            <a:r>
              <a:rPr lang="en-US" sz="3600" dirty="0" smtClean="0">
                <a:solidFill>
                  <a:schemeClr val="bg1"/>
                </a:solidFill>
              </a:rPr>
              <a:t>,…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687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#4, A Disciple Makes More Disciples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574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 </a:t>
            </a:r>
            <a:r>
              <a:rPr lang="en-US" sz="3600" dirty="0" smtClean="0">
                <a:solidFill>
                  <a:schemeClr val="bg1"/>
                </a:solidFill>
              </a:rPr>
              <a:t>HANDS,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TO HEART,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TO HEAD,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APPROACH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687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#4, A Disciple Makes More Disciples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146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Matthew 10:22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And you will be hated by all for My name's sake. But he who endures to the end will be saved.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4620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#5, A Disciple Lives and </a:t>
            </a:r>
            <a:endParaRPr lang="en-US" sz="3600" dirty="0" smtClean="0">
              <a:solidFill>
                <a:srgbClr val="FFC000"/>
              </a:solidFill>
            </a:endParaRPr>
          </a:p>
          <a:p>
            <a:r>
              <a:rPr lang="en-US" sz="3600" dirty="0" smtClean="0">
                <a:solidFill>
                  <a:srgbClr val="FFC000"/>
                </a:solidFill>
              </a:rPr>
              <a:t>Dies </a:t>
            </a:r>
            <a:r>
              <a:rPr lang="en-US" sz="3600" dirty="0" smtClean="0">
                <a:solidFill>
                  <a:srgbClr val="FFC000"/>
                </a:solidFill>
              </a:rPr>
              <a:t>for the Master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NOT ALL OF US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WILL </a:t>
            </a:r>
            <a:r>
              <a:rPr lang="en-US" sz="3600" dirty="0" smtClean="0">
                <a:solidFill>
                  <a:schemeClr val="bg1"/>
                </a:solidFill>
              </a:rPr>
              <a:t>DIE AS MARTYRS,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BUT </a:t>
            </a:r>
            <a:r>
              <a:rPr lang="en-US" sz="3600" dirty="0" smtClean="0">
                <a:solidFill>
                  <a:schemeClr val="bg1"/>
                </a:solidFill>
              </a:rPr>
              <a:t>ALL OF US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CAN </a:t>
            </a:r>
            <a:r>
              <a:rPr lang="en-US" sz="3600" dirty="0" smtClean="0">
                <a:solidFill>
                  <a:schemeClr val="bg1"/>
                </a:solidFill>
              </a:rPr>
              <a:t>LAY DOWN OUR LIVES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FOR </a:t>
            </a:r>
            <a:r>
              <a:rPr lang="en-US" sz="3600" dirty="0" smtClean="0">
                <a:solidFill>
                  <a:schemeClr val="bg1"/>
                </a:solidFill>
              </a:rPr>
              <a:t>THE CAUSE OF </a:t>
            </a:r>
            <a:r>
              <a:rPr lang="en-US" sz="3600" dirty="0" smtClean="0">
                <a:solidFill>
                  <a:schemeClr val="bg1"/>
                </a:solidFill>
              </a:rPr>
              <a:t>CHRIST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4620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#5, A Disciple Lives and </a:t>
            </a:r>
            <a:endParaRPr lang="en-US" sz="3600" dirty="0" smtClean="0">
              <a:solidFill>
                <a:srgbClr val="FFC000"/>
              </a:solidFill>
            </a:endParaRPr>
          </a:p>
          <a:p>
            <a:r>
              <a:rPr lang="en-US" sz="3600" dirty="0" smtClean="0">
                <a:solidFill>
                  <a:srgbClr val="FFC000"/>
                </a:solidFill>
              </a:rPr>
              <a:t>Dies </a:t>
            </a:r>
            <a:r>
              <a:rPr lang="en-US" sz="3600" dirty="0" smtClean="0">
                <a:solidFill>
                  <a:srgbClr val="FFC000"/>
                </a:solidFill>
              </a:rPr>
              <a:t>for the Master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5146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Revelation 12:11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And they overcame him by the blood of the Lamb and by the word of their testimony, and they did not love their lives to the death.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4620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#5, A Disciple Lives and </a:t>
            </a:r>
            <a:endParaRPr lang="en-US" sz="3600" dirty="0" smtClean="0">
              <a:solidFill>
                <a:srgbClr val="FFC000"/>
              </a:solidFill>
            </a:endParaRPr>
          </a:p>
          <a:p>
            <a:r>
              <a:rPr lang="en-US" sz="3600" dirty="0" smtClean="0">
                <a:solidFill>
                  <a:srgbClr val="FFC000"/>
                </a:solidFill>
              </a:rPr>
              <a:t>Dies </a:t>
            </a:r>
            <a:r>
              <a:rPr lang="en-US" sz="3600" dirty="0" smtClean="0">
                <a:solidFill>
                  <a:srgbClr val="FFC000"/>
                </a:solidFill>
              </a:rPr>
              <a:t>for the Master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41480"/>
            <a:ext cx="839832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Five expressions in the life of a disciple: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#1, A Disciple Walks in Love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#2, A Disciple Bears Increasing Fruit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#3, A Disciple Does the Works of the Master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#4, A Disciple Makes More Disciples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#5, A Disciple Lives and Dies for the Master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92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PRAYER TIME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CORONAVIRUS </a:t>
            </a:r>
            <a:r>
              <a:rPr lang="en-US" sz="3600" dirty="0" smtClean="0">
                <a:solidFill>
                  <a:srgbClr val="FFC000"/>
                </a:solidFill>
              </a:rPr>
              <a:t>Q&amp;A</a:t>
            </a:r>
            <a:endParaRPr lang="en-US" sz="3600" dirty="0" smtClean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Q1 : Is this God’s judgment?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845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1) The result of our own doing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See "Ministering </a:t>
            </a:r>
            <a:r>
              <a:rPr lang="en-US" sz="3200" dirty="0" smtClean="0">
                <a:solidFill>
                  <a:schemeClr val="bg1"/>
                </a:solidFill>
              </a:rPr>
              <a:t>Healing &amp; Deliverance" Chapter 2, pages </a:t>
            </a:r>
            <a:r>
              <a:rPr lang="en-US" sz="3200" dirty="0" smtClean="0">
                <a:solidFill>
                  <a:schemeClr val="bg1"/>
                </a:solidFill>
              </a:rPr>
              <a:t>54-61.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We see the role of human responsibility (Psalm 115:16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There is the natural process of corruption and decay (Romans 8:19-23)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 smtClean="0">
                <a:solidFill>
                  <a:schemeClr val="bg1"/>
                </a:solidFill>
              </a:rPr>
              <a:t>ultimate source of sin, sickness and disease is </a:t>
            </a:r>
            <a:r>
              <a:rPr lang="en-US" sz="3200" dirty="0" err="1" smtClean="0">
                <a:solidFill>
                  <a:schemeClr val="bg1"/>
                </a:solidFill>
              </a:rPr>
              <a:t>satan</a:t>
            </a:r>
            <a:r>
              <a:rPr lang="en-US" sz="3200" dirty="0" smtClean="0">
                <a:solidFill>
                  <a:schemeClr val="bg1"/>
                </a:solidFill>
              </a:rPr>
              <a:t>, and so we resist it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OUR DECLARATION</a:t>
            </a: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THIS IS GOD'S WORD.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THIS IS GOD SPEAKING TO ME</a:t>
            </a:r>
            <a:r>
              <a:rPr lang="en-US" sz="4000" dirty="0" smtClean="0">
                <a:solidFill>
                  <a:srgbClr val="FFC000"/>
                </a:solidFill>
              </a:rPr>
              <a:t>.</a:t>
            </a:r>
          </a:p>
          <a:p>
            <a:pPr algn="ctr"/>
            <a:endParaRPr lang="en-US" sz="4000" dirty="0" smtClean="0">
              <a:solidFill>
                <a:srgbClr val="FFC0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I AM WHO GOD SAYS I AM. </a:t>
            </a:r>
            <a:endParaRPr lang="en-US" sz="4000" dirty="0" smtClean="0">
              <a:solidFill>
                <a:srgbClr val="FFC0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I </a:t>
            </a:r>
            <a:r>
              <a:rPr lang="en-US" sz="4000" dirty="0" smtClean="0">
                <a:solidFill>
                  <a:srgbClr val="FFC000"/>
                </a:solidFill>
              </a:rPr>
              <a:t>CAN DO WHAT GOD SAYS I CAN </a:t>
            </a:r>
            <a:r>
              <a:rPr lang="en-US" sz="4000" dirty="0" smtClean="0">
                <a:solidFill>
                  <a:srgbClr val="FFC000"/>
                </a:solidFill>
              </a:rPr>
              <a:t>DO.</a:t>
            </a:r>
            <a:endParaRPr lang="en-US" sz="40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CORONAVIRUS </a:t>
            </a:r>
            <a:r>
              <a:rPr lang="en-US" sz="3600" dirty="0" smtClean="0">
                <a:solidFill>
                  <a:srgbClr val="FFC000"/>
                </a:solidFill>
              </a:rPr>
              <a:t>Q&amp;A</a:t>
            </a:r>
            <a:endParaRPr lang="en-US" sz="3600" dirty="0" smtClean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Q1 : Is this God’s judgment?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2) A sign of the end times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Luke </a:t>
            </a:r>
            <a:r>
              <a:rPr lang="en-US" sz="3200" dirty="0" smtClean="0">
                <a:solidFill>
                  <a:schemeClr val="bg1"/>
                </a:solidFill>
              </a:rPr>
              <a:t>21:11 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And there will be great earthquakes in various places, and famines and pestilences; and there will be fearful sights and great signs from heaven.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CORONAVIRUS </a:t>
            </a:r>
            <a:r>
              <a:rPr lang="en-US" sz="3600" dirty="0" smtClean="0">
                <a:solidFill>
                  <a:srgbClr val="FFC000"/>
                </a:solidFill>
              </a:rPr>
              <a:t>Q&amp;A</a:t>
            </a:r>
            <a:endParaRPr lang="en-US" sz="3600" dirty="0" smtClean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Q1 : Is this God’s judgment?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371600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3) What </a:t>
            </a:r>
            <a:r>
              <a:rPr lang="en-US" sz="3200" i="1" dirty="0" smtClean="0">
                <a:solidFill>
                  <a:schemeClr val="bg1"/>
                </a:solidFill>
              </a:rPr>
              <a:t>God's end time </a:t>
            </a:r>
            <a:r>
              <a:rPr lang="en-US" sz="3200" i="1" dirty="0" smtClean="0">
                <a:solidFill>
                  <a:schemeClr val="bg1"/>
                </a:solidFill>
              </a:rPr>
              <a:t>judgment will look </a:t>
            </a:r>
            <a:r>
              <a:rPr lang="en-US" sz="3200" i="1" dirty="0" smtClean="0">
                <a:solidFill>
                  <a:schemeClr val="bg1"/>
                </a:solidFill>
              </a:rPr>
              <a:t>like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Revelation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8:7, </a:t>
            </a:r>
            <a:r>
              <a:rPr lang="en-US" sz="3200" dirty="0" smtClean="0">
                <a:solidFill>
                  <a:schemeClr val="bg1"/>
                </a:solidFill>
              </a:rPr>
              <a:t>	1/3rd </a:t>
            </a:r>
            <a:r>
              <a:rPr lang="en-US" sz="3200" dirty="0" smtClean="0">
                <a:solidFill>
                  <a:schemeClr val="bg1"/>
                </a:solidFill>
              </a:rPr>
              <a:t>of world's vegetation destroyed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8:8, </a:t>
            </a:r>
            <a:r>
              <a:rPr lang="en-US" sz="3200" dirty="0" smtClean="0">
                <a:solidFill>
                  <a:schemeClr val="bg1"/>
                </a:solidFill>
              </a:rPr>
              <a:t>	1/3rd </a:t>
            </a:r>
            <a:r>
              <a:rPr lang="en-US" sz="3200" dirty="0" smtClean="0">
                <a:solidFill>
                  <a:schemeClr val="bg1"/>
                </a:solidFill>
              </a:rPr>
              <a:t>of sea becomes blood, destroying </a:t>
            </a:r>
            <a:r>
              <a:rPr lang="en-US" sz="3200" dirty="0" smtClean="0">
                <a:solidFill>
                  <a:schemeClr val="bg1"/>
                </a:solidFill>
              </a:rPr>
              <a:t>	1/3rd </a:t>
            </a:r>
            <a:r>
              <a:rPr lang="en-US" sz="3200" dirty="0" smtClean="0">
                <a:solidFill>
                  <a:schemeClr val="bg1"/>
                </a:solidFill>
              </a:rPr>
              <a:t>of sea creatures and ships at </a:t>
            </a:r>
            <a:r>
              <a:rPr lang="en-US" sz="3200" dirty="0" smtClean="0">
                <a:solidFill>
                  <a:schemeClr val="bg1"/>
                </a:solidFill>
              </a:rPr>
              <a:t>sail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8:10, </a:t>
            </a:r>
            <a:r>
              <a:rPr lang="en-US" sz="3200" dirty="0" smtClean="0">
                <a:solidFill>
                  <a:schemeClr val="bg1"/>
                </a:solidFill>
              </a:rPr>
              <a:t>	1/3rd </a:t>
            </a:r>
            <a:r>
              <a:rPr lang="en-US" sz="3200" dirty="0" smtClean="0">
                <a:solidFill>
                  <a:schemeClr val="bg1"/>
                </a:solidFill>
              </a:rPr>
              <a:t>of all water bodies bitter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9:13-19, </a:t>
            </a:r>
            <a:r>
              <a:rPr lang="en-US" sz="3200" dirty="0" smtClean="0">
                <a:solidFill>
                  <a:schemeClr val="bg1"/>
                </a:solidFill>
              </a:rPr>
              <a:t>	1/3 </a:t>
            </a:r>
            <a:r>
              <a:rPr lang="en-US" sz="3200" dirty="0" smtClean="0">
                <a:solidFill>
                  <a:schemeClr val="bg1"/>
                </a:solidFill>
              </a:rPr>
              <a:t>of humans </a:t>
            </a:r>
            <a:r>
              <a:rPr lang="en-US" sz="3200" dirty="0" smtClean="0">
                <a:solidFill>
                  <a:schemeClr val="bg1"/>
                </a:solidFill>
              </a:rPr>
              <a:t>destroyed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Sermon series </a:t>
            </a:r>
            <a:r>
              <a:rPr lang="en-US" sz="3200" dirty="0" smtClean="0">
                <a:solidFill>
                  <a:schemeClr val="bg1"/>
                </a:solidFill>
              </a:rPr>
              <a:t>on "The End Times" </a:t>
            </a:r>
            <a:r>
              <a:rPr lang="en-US" sz="3200" dirty="0" smtClean="0">
                <a:solidFill>
                  <a:schemeClr val="bg1"/>
                </a:solidFill>
              </a:rPr>
              <a:t>freely available at: </a:t>
            </a:r>
            <a:r>
              <a:rPr lang="en-US" sz="3200" dirty="0" smtClean="0">
                <a:solidFill>
                  <a:srgbClr val="FFC000"/>
                </a:solidFill>
              </a:rPr>
              <a:t>apcwo.org/sermons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CORONAVIRUS </a:t>
            </a:r>
            <a:r>
              <a:rPr lang="en-US" sz="3600" dirty="0" smtClean="0">
                <a:solidFill>
                  <a:srgbClr val="FFC000"/>
                </a:solidFill>
              </a:rPr>
              <a:t>Q&amp;A</a:t>
            </a:r>
            <a:endParaRPr lang="en-US" sz="3600" dirty="0" smtClean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Q1 : Is this God’s judgment?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95497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4) Yes, as believers we have our covenant blessings of divine protection</a:t>
            </a:r>
            <a:endParaRPr lang="en-US" sz="3200" i="1" dirty="0" smtClean="0">
              <a:solidFill>
                <a:schemeClr val="bg1"/>
              </a:solidFill>
            </a:endParaRPr>
          </a:p>
          <a:p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Psalm 91:10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CORONAVIRUS </a:t>
            </a:r>
            <a:r>
              <a:rPr lang="en-US" sz="3600" dirty="0" smtClean="0">
                <a:solidFill>
                  <a:srgbClr val="FFC000"/>
                </a:solidFill>
              </a:rPr>
              <a:t>Q&amp;A</a:t>
            </a:r>
            <a:endParaRPr lang="en-US" sz="3600" dirty="0" smtClean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</a:rPr>
              <a:t>Question 2: Matthew 16:18-19 </a:t>
            </a:r>
            <a:r>
              <a:rPr lang="fr-FR" sz="3600" dirty="0" smtClean="0">
                <a:solidFill>
                  <a:schemeClr val="bg1"/>
                </a:solidFill>
              </a:rPr>
              <a:t>versus </a:t>
            </a:r>
          </a:p>
          <a:p>
            <a:pPr algn="ctr"/>
            <a:r>
              <a:rPr lang="fr-FR" sz="3600" dirty="0" smtClean="0">
                <a:solidFill>
                  <a:schemeClr val="bg1"/>
                </a:solidFill>
              </a:rPr>
              <a:t>Romans 13:1-7. </a:t>
            </a:r>
            <a:r>
              <a:rPr lang="fr-FR" sz="3600" dirty="0" err="1" smtClean="0">
                <a:solidFill>
                  <a:schemeClr val="bg1"/>
                </a:solidFill>
              </a:rPr>
              <a:t>Should</a:t>
            </a: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</a:rPr>
              <a:t>we</a:t>
            </a:r>
            <a:r>
              <a:rPr lang="fr-FR" sz="3600" dirty="0" smtClean="0">
                <a:solidFill>
                  <a:schemeClr val="bg1"/>
                </a:solidFill>
              </a:rPr>
              <a:t> not continue to assemble as </a:t>
            </a:r>
            <a:r>
              <a:rPr lang="fr-FR" sz="3600" dirty="0" err="1" smtClean="0">
                <a:solidFill>
                  <a:schemeClr val="bg1"/>
                </a:solidFill>
              </a:rPr>
              <a:t>churches</a:t>
            </a: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</a:rPr>
              <a:t>instead</a:t>
            </a:r>
            <a:r>
              <a:rPr lang="fr-FR" sz="3600" dirty="0" smtClean="0">
                <a:solidFill>
                  <a:schemeClr val="bg1"/>
                </a:solidFill>
              </a:rPr>
              <a:t> of </a:t>
            </a:r>
            <a:r>
              <a:rPr lang="fr-FR" sz="3600" dirty="0" err="1" smtClean="0">
                <a:solidFill>
                  <a:schemeClr val="bg1"/>
                </a:solidFill>
              </a:rPr>
              <a:t>having</a:t>
            </a:r>
            <a:r>
              <a:rPr lang="fr-FR" sz="3600" dirty="0" smtClean="0">
                <a:solidFill>
                  <a:schemeClr val="bg1"/>
                </a:solidFill>
              </a:rPr>
              <a:t> online services?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4290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Understand the </a:t>
            </a:r>
            <a:r>
              <a:rPr lang="en-US" sz="3200" i="1" dirty="0" smtClean="0">
                <a:solidFill>
                  <a:schemeClr val="bg1"/>
                </a:solidFill>
              </a:rPr>
              <a:t>spiritual </a:t>
            </a:r>
            <a:r>
              <a:rPr lang="en-US" sz="3200" i="1" dirty="0" smtClean="0">
                <a:solidFill>
                  <a:schemeClr val="bg1"/>
                </a:solidFill>
              </a:rPr>
              <a:t>nature of our relationship with God, the </a:t>
            </a:r>
            <a:r>
              <a:rPr lang="en-US" sz="3200" i="1" dirty="0" smtClean="0">
                <a:solidFill>
                  <a:schemeClr val="bg1"/>
                </a:solidFill>
              </a:rPr>
              <a:t>Church</a:t>
            </a:r>
            <a:r>
              <a:rPr lang="en-US" sz="3200" i="1" dirty="0" smtClean="0">
                <a:solidFill>
                  <a:schemeClr val="bg1"/>
                </a:solidFill>
              </a:rPr>
              <a:t>, and fellowship</a:t>
            </a:r>
            <a:r>
              <a:rPr lang="en-US" sz="3200" i="1" dirty="0" smtClean="0">
                <a:solidFill>
                  <a:schemeClr val="bg1"/>
                </a:solidFill>
              </a:rPr>
              <a:t>.</a:t>
            </a:r>
          </a:p>
          <a:p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Understand social and moral responsibility.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OUR DECLARATION</a:t>
            </a: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I </a:t>
            </a:r>
            <a:r>
              <a:rPr lang="en-US" sz="4000" dirty="0" smtClean="0">
                <a:solidFill>
                  <a:srgbClr val="FFC000"/>
                </a:solidFill>
              </a:rPr>
              <a:t>WILL BECOME EVERYTHING </a:t>
            </a:r>
            <a:endParaRPr lang="en-US" sz="4000" dirty="0" smtClean="0">
              <a:solidFill>
                <a:srgbClr val="FFC0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GOD </a:t>
            </a:r>
            <a:r>
              <a:rPr lang="en-US" sz="4000" dirty="0" smtClean="0">
                <a:solidFill>
                  <a:srgbClr val="FFC000"/>
                </a:solidFill>
              </a:rPr>
              <a:t>HAS PROMISED.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I AM SAVED, HEALED, </a:t>
            </a:r>
            <a:endParaRPr lang="en-US" sz="4000" dirty="0" smtClean="0">
              <a:solidFill>
                <a:srgbClr val="FFC0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DELIVERED</a:t>
            </a:r>
            <a:r>
              <a:rPr lang="en-US" sz="4000" dirty="0" smtClean="0">
                <a:solidFill>
                  <a:srgbClr val="FFC000"/>
                </a:solidFill>
              </a:rPr>
              <a:t>, REDEEMED.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I AM BLESSED, VICTORIOUS, </a:t>
            </a:r>
            <a:endParaRPr lang="en-US" sz="4000" dirty="0" smtClean="0">
              <a:solidFill>
                <a:srgbClr val="FFC0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PROSPEROUS</a:t>
            </a:r>
            <a:r>
              <a:rPr lang="en-US" sz="4000" dirty="0" smtClean="0">
                <a:solidFill>
                  <a:srgbClr val="FFC000"/>
                </a:solidFill>
              </a:rPr>
              <a:t>, TRIUMPHANT</a:t>
            </a:r>
            <a:r>
              <a:rPr lang="en-US" sz="4000" dirty="0" smtClean="0">
                <a:solidFill>
                  <a:srgbClr val="FFC000"/>
                </a:solidFill>
              </a:rPr>
              <a:t>.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OUR DECLARATION</a:t>
            </a: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I </a:t>
            </a:r>
            <a:r>
              <a:rPr lang="en-US" sz="4000" dirty="0" smtClean="0">
                <a:solidFill>
                  <a:srgbClr val="FFC000"/>
                </a:solidFill>
              </a:rPr>
              <a:t>AM A MINISTER OF GOD, </a:t>
            </a:r>
            <a:endParaRPr lang="en-US" sz="4000" dirty="0" smtClean="0">
              <a:solidFill>
                <a:srgbClr val="FFC0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A </a:t>
            </a:r>
            <a:r>
              <a:rPr lang="en-US" sz="4000" dirty="0" smtClean="0">
                <a:solidFill>
                  <a:srgbClr val="FFC000"/>
                </a:solidFill>
              </a:rPr>
              <a:t>SERVANT OF CHRIST </a:t>
            </a:r>
            <a:endParaRPr lang="en-US" sz="4000" dirty="0" smtClean="0">
              <a:solidFill>
                <a:srgbClr val="FFC0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AND </a:t>
            </a:r>
            <a:r>
              <a:rPr lang="en-US" sz="4000" dirty="0" smtClean="0">
                <a:solidFill>
                  <a:srgbClr val="FFC000"/>
                </a:solidFill>
              </a:rPr>
              <a:t>A CHANNEL OF HIS BLESSING </a:t>
            </a:r>
            <a:endParaRPr lang="en-US" sz="4000" dirty="0" smtClean="0">
              <a:solidFill>
                <a:srgbClr val="FFC0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TO </a:t>
            </a:r>
            <a:r>
              <a:rPr lang="en-US" sz="4000" dirty="0" smtClean="0">
                <a:solidFill>
                  <a:srgbClr val="FFC000"/>
                </a:solidFill>
              </a:rPr>
              <a:t>MANY PEOPLE</a:t>
            </a:r>
            <a:r>
              <a:rPr lang="en-US" sz="4000" dirty="0" smtClean="0">
                <a:solidFill>
                  <a:srgbClr val="FFC000"/>
                </a:solidFill>
              </a:rPr>
              <a:t>.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OUR DECLARATION</a:t>
            </a: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I </a:t>
            </a:r>
            <a:r>
              <a:rPr lang="en-US" sz="4000" dirty="0" smtClean="0">
                <a:solidFill>
                  <a:srgbClr val="FFC000"/>
                </a:solidFill>
              </a:rPr>
              <a:t>RECEIVE HIS WORD, </a:t>
            </a:r>
            <a:endParaRPr lang="en-US" sz="4000" dirty="0" smtClean="0">
              <a:solidFill>
                <a:srgbClr val="FFC0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I </a:t>
            </a:r>
            <a:r>
              <a:rPr lang="en-US" sz="4000" dirty="0" smtClean="0">
                <a:solidFill>
                  <a:srgbClr val="FFC000"/>
                </a:solidFill>
              </a:rPr>
              <a:t>BELIEVE HIS WORD </a:t>
            </a:r>
            <a:endParaRPr lang="en-US" sz="4000" dirty="0" smtClean="0">
              <a:solidFill>
                <a:srgbClr val="FFC0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AND </a:t>
            </a:r>
            <a:r>
              <a:rPr lang="en-US" sz="4000" dirty="0" smtClean="0">
                <a:solidFill>
                  <a:srgbClr val="FFC000"/>
                </a:solidFill>
              </a:rPr>
              <a:t>I LIVE BY HIS WORD</a:t>
            </a:r>
            <a:r>
              <a:rPr lang="en-US" sz="4000" dirty="0" smtClean="0">
                <a:solidFill>
                  <a:srgbClr val="FFC000"/>
                </a:solidFill>
              </a:rPr>
              <a:t>.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OUR DECLARATION</a:t>
            </a: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CHRIST </a:t>
            </a:r>
            <a:r>
              <a:rPr lang="en-US" sz="4000" dirty="0" smtClean="0">
                <a:solidFill>
                  <a:srgbClr val="FFC000"/>
                </a:solidFill>
              </a:rPr>
              <a:t>IS MY MASTER, </a:t>
            </a:r>
            <a:endParaRPr lang="en-US" sz="4000" dirty="0" smtClean="0">
              <a:solidFill>
                <a:srgbClr val="FFC0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TO </a:t>
            </a:r>
            <a:r>
              <a:rPr lang="en-US" sz="4000" dirty="0" smtClean="0">
                <a:solidFill>
                  <a:srgbClr val="FFC000"/>
                </a:solidFill>
              </a:rPr>
              <a:t>HIM I AM </a:t>
            </a:r>
            <a:endParaRPr lang="en-US" sz="4000" dirty="0" smtClean="0">
              <a:solidFill>
                <a:srgbClr val="FFC000"/>
              </a:solidFill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IN </a:t>
            </a:r>
            <a:r>
              <a:rPr lang="en-US" sz="4000" dirty="0" smtClean="0">
                <a:solidFill>
                  <a:srgbClr val="FFC000"/>
                </a:solidFill>
              </a:rPr>
              <a:t>ABSOLUTE SURRENDER.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IN JESUS NAME. AMEN.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1736</Words>
  <Application>Microsoft Office PowerPoint</Application>
  <PresentationFormat>On-screen Show (4:3)</PresentationFormat>
  <Paragraphs>276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Ashish Raichur</cp:lastModifiedBy>
  <cp:revision>70</cp:revision>
  <dcterms:created xsi:type="dcterms:W3CDTF">2006-08-16T00:00:00Z</dcterms:created>
  <dcterms:modified xsi:type="dcterms:W3CDTF">2020-03-26T09:03:07Z</dcterms:modified>
</cp:coreProperties>
</file>