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05" r:id="rId27"/>
    <p:sldId id="283" r:id="rId28"/>
    <p:sldId id="284" r:id="rId29"/>
    <p:sldId id="285" r:id="rId30"/>
    <p:sldId id="286" r:id="rId31"/>
    <p:sldId id="287" r:id="rId32"/>
    <p:sldId id="288" r:id="rId33"/>
    <p:sldId id="289" r:id="rId34"/>
    <p:sldId id="306" r:id="rId35"/>
    <p:sldId id="290" r:id="rId36"/>
    <p:sldId id="291" r:id="rId37"/>
    <p:sldId id="292" r:id="rId38"/>
    <p:sldId id="293" r:id="rId39"/>
    <p:sldId id="294" r:id="rId40"/>
    <p:sldId id="295" r:id="rId41"/>
    <p:sldId id="296" r:id="rId42"/>
    <p:sldId id="297" r:id="rId43"/>
    <p:sldId id="307" r:id="rId44"/>
    <p:sldId id="258" r:id="rId45"/>
    <p:sldId id="259" r:id="rId46"/>
    <p:sldId id="298" r:id="rId47"/>
    <p:sldId id="299" r:id="rId48"/>
    <p:sldId id="300" r:id="rId49"/>
    <p:sldId id="301" r:id="rId50"/>
    <p:sldId id="302" r:id="rId51"/>
    <p:sldId id="303" r:id="rId52"/>
    <p:sldId id="304" r:id="rId53"/>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08" y="-78"/>
      </p:cViewPr>
      <p:guideLst>
        <p:guide orient="horz" pos="2592"/>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20-02-16-16x9-Overcoming-Anxiety-Ppt-Background-With-Title.jpg"/>
          <p:cNvPicPr>
            <a:picLocks noChangeAspect="1"/>
          </p:cNvPicPr>
          <p:nvPr userDrawn="1"/>
        </p:nvPicPr>
        <p:blipFill>
          <a:blip r:embed="rId2" cstate="print"/>
          <a:stretch>
            <a:fillRect/>
          </a:stretch>
        </p:blipFill>
        <p:spPr>
          <a:xfrm>
            <a:off x="0" y="0"/>
            <a:ext cx="14630400" cy="822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1D8BD707-D9CF-40AE-B4C6-C98DA3205C09}" type="datetimeFigureOut">
              <a:rPr lang="en-US" smtClean="0"/>
              <a:pPr/>
              <a:t>2/15/2020</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0-02-16-16x9-Overcoming-Anxiety-Ppt-Cover.jpg"/>
          <p:cNvPicPr>
            <a:picLocks noChangeAspect="1"/>
          </p:cNvPicPr>
          <p:nvPr/>
        </p:nvPicPr>
        <p:blipFill>
          <a:blip r:embed="rId2" cstate="print"/>
          <a:stretch>
            <a:fillRect/>
          </a:stretch>
        </p:blipFill>
        <p:spPr>
          <a:xfrm>
            <a:off x="0" y="0"/>
            <a:ext cx="14630400" cy="822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676400"/>
            <a:ext cx="13792200" cy="3416320"/>
          </a:xfrm>
          <a:prstGeom prst="rect">
            <a:avLst/>
          </a:prstGeom>
          <a:noFill/>
        </p:spPr>
        <p:txBody>
          <a:bodyPr wrap="square" rtlCol="0">
            <a:spAutoFit/>
          </a:bodyPr>
          <a:lstStyle/>
          <a:p>
            <a:pPr algn="ctr"/>
            <a:r>
              <a:rPr lang="en-US" sz="5400" dirty="0" smtClean="0">
                <a:solidFill>
                  <a:schemeClr val="bg1"/>
                </a:solidFill>
              </a:rPr>
              <a:t>IMPORTANT </a:t>
            </a:r>
            <a:r>
              <a:rPr lang="en-US" sz="5400" dirty="0" smtClean="0">
                <a:solidFill>
                  <a:schemeClr val="bg1"/>
                </a:solidFill>
              </a:rPr>
              <a:t>NOTE</a:t>
            </a:r>
          </a:p>
          <a:p>
            <a:pPr algn="ctr"/>
            <a:r>
              <a:rPr lang="en-US" sz="5400" dirty="0" smtClean="0">
                <a:solidFill>
                  <a:schemeClr val="bg1"/>
                </a:solidFill>
              </a:rPr>
              <a:t>Get professional help if you need it.</a:t>
            </a:r>
          </a:p>
          <a:p>
            <a:pPr algn="ctr"/>
            <a:r>
              <a:rPr lang="en-US" sz="5400" dirty="0" smtClean="0">
                <a:solidFill>
                  <a:schemeClr val="bg1"/>
                </a:solidFill>
              </a:rPr>
              <a:t>Do not discontinue professional help until directed to do so.</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2743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362200"/>
            <a:ext cx="13792200" cy="2585323"/>
          </a:xfrm>
          <a:prstGeom prst="rect">
            <a:avLst/>
          </a:prstGeom>
          <a:noFill/>
        </p:spPr>
        <p:txBody>
          <a:bodyPr wrap="square" rtlCol="0">
            <a:spAutoFit/>
          </a:bodyPr>
          <a:lstStyle/>
          <a:p>
            <a:pPr algn="ctr"/>
            <a:r>
              <a:rPr lang="en-US" sz="5400" dirty="0" smtClean="0">
                <a:solidFill>
                  <a:schemeClr val="bg1"/>
                </a:solidFill>
              </a:rPr>
              <a:t>Our God is </a:t>
            </a:r>
            <a:r>
              <a:rPr lang="en-US" sz="5400" dirty="0" smtClean="0">
                <a:solidFill>
                  <a:schemeClr val="bg1"/>
                </a:solidFill>
              </a:rPr>
              <a:t>JEHOVAH SHALOM, </a:t>
            </a:r>
          </a:p>
          <a:p>
            <a:pPr algn="ctr"/>
            <a:r>
              <a:rPr lang="en-US" sz="5400" dirty="0" smtClean="0">
                <a:solidFill>
                  <a:schemeClr val="bg1"/>
                </a:solidFill>
              </a:rPr>
              <a:t>God </a:t>
            </a:r>
            <a:r>
              <a:rPr lang="en-US" sz="5400" dirty="0" smtClean="0">
                <a:solidFill>
                  <a:schemeClr val="bg1"/>
                </a:solidFill>
              </a:rPr>
              <a:t>who gives us peace, </a:t>
            </a:r>
            <a:endParaRPr lang="en-US" sz="5400" dirty="0" smtClean="0">
              <a:solidFill>
                <a:schemeClr val="bg1"/>
              </a:solidFill>
            </a:endParaRPr>
          </a:p>
          <a:p>
            <a:pPr algn="ctr"/>
            <a:r>
              <a:rPr lang="en-US" sz="5400" dirty="0" smtClean="0">
                <a:solidFill>
                  <a:schemeClr val="bg1"/>
                </a:solidFill>
              </a:rPr>
              <a:t>perfect </a:t>
            </a:r>
            <a:r>
              <a:rPr lang="en-US" sz="5400" dirty="0" smtClean="0">
                <a:solidFill>
                  <a:schemeClr val="bg1"/>
                </a:solidFill>
              </a:rPr>
              <a:t>peace (Judges 6:24).</a:t>
            </a:r>
            <a:endParaRPr lang="en-US" sz="5400" dirty="0">
              <a:solidFill>
                <a:schemeClr val="bg1"/>
              </a:solidFill>
            </a:endParaRPr>
          </a:p>
        </p:txBody>
      </p:sp>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PERFECT PEACE </a:t>
            </a:r>
            <a:r>
              <a:rPr lang="en-US" sz="5400" dirty="0" smtClean="0">
                <a:solidFill>
                  <a:srgbClr val="FFC000"/>
                </a:solidFill>
              </a:rPr>
              <a:t>– </a:t>
            </a:r>
          </a:p>
          <a:p>
            <a:r>
              <a:rPr lang="en-US" sz="5400" dirty="0" smtClean="0">
                <a:solidFill>
                  <a:srgbClr val="FFC000"/>
                </a:solidFill>
              </a:rPr>
              <a:t>GOD'S </a:t>
            </a:r>
            <a:r>
              <a:rPr lang="en-US" sz="5400" dirty="0" smtClean="0">
                <a:solidFill>
                  <a:srgbClr val="FFC000"/>
                </a:solidFill>
              </a:rPr>
              <a:t>ANTIDOTE </a:t>
            </a:r>
            <a:r>
              <a:rPr lang="en-US" sz="5400" dirty="0" smtClean="0">
                <a:solidFill>
                  <a:srgbClr val="FFC000"/>
                </a:solidFill>
              </a:rPr>
              <a:t>TO ANXIETY</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2743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362200"/>
            <a:ext cx="13792200" cy="2585323"/>
          </a:xfrm>
          <a:prstGeom prst="rect">
            <a:avLst/>
          </a:prstGeom>
          <a:noFill/>
        </p:spPr>
        <p:txBody>
          <a:bodyPr wrap="square" rtlCol="0">
            <a:spAutoFit/>
          </a:bodyPr>
          <a:lstStyle/>
          <a:p>
            <a:r>
              <a:rPr lang="en-US" sz="5400" i="1" dirty="0" smtClean="0">
                <a:solidFill>
                  <a:schemeClr val="bg1"/>
                </a:solidFill>
              </a:rPr>
              <a:t>Isaiah 26:3  </a:t>
            </a:r>
          </a:p>
          <a:p>
            <a:r>
              <a:rPr lang="en-US" sz="5400" i="1" dirty="0" smtClean="0">
                <a:solidFill>
                  <a:schemeClr val="bg1"/>
                </a:solidFill>
              </a:rPr>
              <a:t>You will keep him in perfect peace, Whose mind is stayed on You, Because he trusts in You.</a:t>
            </a:r>
            <a:endParaRPr lang="en-US" sz="5400" i="1" dirty="0" smtClean="0">
              <a:solidFill>
                <a:schemeClr val="bg1"/>
              </a:solidFill>
            </a:endParaRPr>
          </a:p>
        </p:txBody>
      </p:sp>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PERFECT PEACE </a:t>
            </a:r>
            <a:r>
              <a:rPr lang="en-US" sz="5400" dirty="0" smtClean="0">
                <a:solidFill>
                  <a:srgbClr val="FFC000"/>
                </a:solidFill>
              </a:rPr>
              <a:t>– </a:t>
            </a:r>
          </a:p>
          <a:p>
            <a:r>
              <a:rPr lang="en-US" sz="5400" dirty="0" smtClean="0">
                <a:solidFill>
                  <a:srgbClr val="FFC000"/>
                </a:solidFill>
              </a:rPr>
              <a:t>GOD'S </a:t>
            </a:r>
            <a:r>
              <a:rPr lang="en-US" sz="5400" dirty="0" smtClean="0">
                <a:solidFill>
                  <a:srgbClr val="FFC000"/>
                </a:solidFill>
              </a:rPr>
              <a:t>ANTIDOTE </a:t>
            </a:r>
            <a:r>
              <a:rPr lang="en-US" sz="5400" dirty="0" smtClean="0">
                <a:solidFill>
                  <a:srgbClr val="FFC000"/>
                </a:solidFill>
              </a:rPr>
              <a:t>TO ANXIETY</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362200"/>
            <a:ext cx="13792200" cy="3416320"/>
          </a:xfrm>
          <a:prstGeom prst="rect">
            <a:avLst/>
          </a:prstGeom>
          <a:noFill/>
        </p:spPr>
        <p:txBody>
          <a:bodyPr wrap="square" rtlCol="0">
            <a:spAutoFit/>
          </a:bodyPr>
          <a:lstStyle/>
          <a:p>
            <a:r>
              <a:rPr lang="en-US" sz="5400" i="1" dirty="0" smtClean="0">
                <a:solidFill>
                  <a:schemeClr val="bg1"/>
                </a:solidFill>
              </a:rPr>
              <a:t>John 14:27  </a:t>
            </a:r>
          </a:p>
          <a:p>
            <a:r>
              <a:rPr lang="en-US" sz="5400" i="1" dirty="0" smtClean="0">
                <a:solidFill>
                  <a:schemeClr val="bg1"/>
                </a:solidFill>
              </a:rPr>
              <a:t>Peace I leave with you, My peace I give to you; not as the world gives do I give to you. Let not your heart be troubled, neither let it be afraid.</a:t>
            </a:r>
            <a:endParaRPr lang="en-US" sz="5400" i="1" dirty="0" smtClean="0">
              <a:solidFill>
                <a:schemeClr val="bg1"/>
              </a:solidFill>
            </a:endParaRPr>
          </a:p>
        </p:txBody>
      </p:sp>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PERFECT PEACE </a:t>
            </a:r>
            <a:r>
              <a:rPr lang="en-US" sz="5400" dirty="0" smtClean="0">
                <a:solidFill>
                  <a:srgbClr val="FFC000"/>
                </a:solidFill>
              </a:rPr>
              <a:t>– </a:t>
            </a:r>
          </a:p>
          <a:p>
            <a:r>
              <a:rPr lang="en-US" sz="5400" dirty="0" smtClean="0">
                <a:solidFill>
                  <a:srgbClr val="FFC000"/>
                </a:solidFill>
              </a:rPr>
              <a:t>GOD'S </a:t>
            </a:r>
            <a:r>
              <a:rPr lang="en-US" sz="5400" dirty="0" smtClean="0">
                <a:solidFill>
                  <a:srgbClr val="FFC000"/>
                </a:solidFill>
              </a:rPr>
              <a:t>ANTIDOTE </a:t>
            </a:r>
            <a:r>
              <a:rPr lang="en-US" sz="5400" dirty="0" smtClean="0">
                <a:solidFill>
                  <a:srgbClr val="FFC000"/>
                </a:solidFill>
              </a:rPr>
              <a:t>TO ANXIETY</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4191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09800"/>
            <a:ext cx="13792200" cy="4247317"/>
          </a:xfrm>
          <a:prstGeom prst="rect">
            <a:avLst/>
          </a:prstGeom>
          <a:noFill/>
        </p:spPr>
        <p:txBody>
          <a:bodyPr wrap="square" rtlCol="0">
            <a:spAutoFit/>
          </a:bodyPr>
          <a:lstStyle/>
          <a:p>
            <a:r>
              <a:rPr lang="en-US" sz="5400" i="1" dirty="0" smtClean="0">
                <a:solidFill>
                  <a:schemeClr val="bg1"/>
                </a:solidFill>
              </a:rPr>
              <a:t>John 16:33  </a:t>
            </a:r>
          </a:p>
          <a:p>
            <a:r>
              <a:rPr lang="en-US" sz="5400" i="1" dirty="0" smtClean="0">
                <a:solidFill>
                  <a:schemeClr val="bg1"/>
                </a:solidFill>
              </a:rPr>
              <a:t>These things I have spoken to you, that in Me you may have peace. In the world you will have tribulation; but be of good cheer, I have overcome the world.</a:t>
            </a:r>
            <a:endParaRPr lang="en-US" sz="5400" i="1" dirty="0" smtClean="0">
              <a:solidFill>
                <a:schemeClr val="bg1"/>
              </a:solidFill>
            </a:endParaRPr>
          </a:p>
        </p:txBody>
      </p:sp>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PERFECT PEACE </a:t>
            </a:r>
            <a:r>
              <a:rPr lang="en-US" sz="5400" dirty="0" smtClean="0">
                <a:solidFill>
                  <a:srgbClr val="FFC000"/>
                </a:solidFill>
              </a:rPr>
              <a:t>– </a:t>
            </a:r>
          </a:p>
          <a:p>
            <a:r>
              <a:rPr lang="en-US" sz="5400" dirty="0" smtClean="0">
                <a:solidFill>
                  <a:srgbClr val="FFC000"/>
                </a:solidFill>
              </a:rPr>
              <a:t>GOD'S </a:t>
            </a:r>
            <a:r>
              <a:rPr lang="en-US" sz="5400" dirty="0" smtClean="0">
                <a:solidFill>
                  <a:srgbClr val="FFC000"/>
                </a:solidFill>
              </a:rPr>
              <a:t>ANTIDOTE </a:t>
            </a:r>
            <a:r>
              <a:rPr lang="en-US" sz="5400" dirty="0" smtClean="0">
                <a:solidFill>
                  <a:srgbClr val="FFC000"/>
                </a:solidFill>
              </a:rPr>
              <a:t>TO ANXIETY</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4191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09800"/>
            <a:ext cx="13792200" cy="4247317"/>
          </a:xfrm>
          <a:prstGeom prst="rect">
            <a:avLst/>
          </a:prstGeom>
          <a:noFill/>
        </p:spPr>
        <p:txBody>
          <a:bodyPr wrap="square" rtlCol="0">
            <a:spAutoFit/>
          </a:bodyPr>
          <a:lstStyle/>
          <a:p>
            <a:pPr algn="ctr"/>
            <a:r>
              <a:rPr lang="en-US" sz="5400" dirty="0" smtClean="0">
                <a:solidFill>
                  <a:schemeClr val="bg1"/>
                </a:solidFill>
              </a:rPr>
              <a:t>WE MUST LEARN </a:t>
            </a:r>
            <a:endParaRPr lang="en-US" sz="5400" dirty="0" smtClean="0">
              <a:solidFill>
                <a:schemeClr val="bg1"/>
              </a:solidFill>
            </a:endParaRPr>
          </a:p>
          <a:p>
            <a:pPr algn="ctr"/>
            <a:r>
              <a:rPr lang="en-US" sz="5400" dirty="0" smtClean="0">
                <a:solidFill>
                  <a:schemeClr val="bg1"/>
                </a:solidFill>
              </a:rPr>
              <a:t>HOW </a:t>
            </a:r>
            <a:r>
              <a:rPr lang="en-US" sz="5400" dirty="0" smtClean="0">
                <a:solidFill>
                  <a:schemeClr val="bg1"/>
                </a:solidFill>
              </a:rPr>
              <a:t>TO </a:t>
            </a:r>
            <a:endParaRPr lang="en-US" sz="5400" dirty="0" smtClean="0">
              <a:solidFill>
                <a:schemeClr val="bg1"/>
              </a:solidFill>
            </a:endParaRPr>
          </a:p>
          <a:p>
            <a:pPr algn="ctr"/>
            <a:r>
              <a:rPr lang="en-US" sz="5400" dirty="0" smtClean="0">
                <a:solidFill>
                  <a:schemeClr val="bg1"/>
                </a:solidFill>
              </a:rPr>
              <a:t>LIVE </a:t>
            </a:r>
            <a:r>
              <a:rPr lang="en-US" sz="5400" dirty="0" smtClean="0">
                <a:solidFill>
                  <a:schemeClr val="bg1"/>
                </a:solidFill>
              </a:rPr>
              <a:t>IN PERFECT PEACE </a:t>
            </a:r>
            <a:endParaRPr lang="en-US" sz="5400" dirty="0" smtClean="0">
              <a:solidFill>
                <a:schemeClr val="bg1"/>
              </a:solidFill>
            </a:endParaRPr>
          </a:p>
          <a:p>
            <a:pPr algn="ctr"/>
            <a:r>
              <a:rPr lang="en-US" sz="5400" dirty="0" smtClean="0">
                <a:solidFill>
                  <a:schemeClr val="bg1"/>
                </a:solidFill>
              </a:rPr>
              <a:t>EVEN </a:t>
            </a:r>
            <a:r>
              <a:rPr lang="en-US" sz="5400" dirty="0" smtClean="0">
                <a:solidFill>
                  <a:schemeClr val="bg1"/>
                </a:solidFill>
              </a:rPr>
              <a:t>IN THE MIDDLE </a:t>
            </a:r>
            <a:endParaRPr lang="en-US" sz="5400" dirty="0" smtClean="0">
              <a:solidFill>
                <a:schemeClr val="bg1"/>
              </a:solidFill>
            </a:endParaRPr>
          </a:p>
          <a:p>
            <a:pPr algn="ctr"/>
            <a:r>
              <a:rPr lang="en-US" sz="5400" dirty="0" smtClean="0">
                <a:solidFill>
                  <a:schemeClr val="bg1"/>
                </a:solidFill>
              </a:rPr>
              <a:t>OF </a:t>
            </a:r>
            <a:r>
              <a:rPr lang="en-US" sz="5400" dirty="0" smtClean="0">
                <a:solidFill>
                  <a:schemeClr val="bg1"/>
                </a:solidFill>
              </a:rPr>
              <a:t>A PERFECT STORM</a:t>
            </a:r>
          </a:p>
        </p:txBody>
      </p:sp>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PERFECT PEACE </a:t>
            </a:r>
            <a:r>
              <a:rPr lang="en-US" sz="5400" dirty="0" smtClean="0">
                <a:solidFill>
                  <a:srgbClr val="FFC000"/>
                </a:solidFill>
              </a:rPr>
              <a:t>– </a:t>
            </a:r>
          </a:p>
          <a:p>
            <a:r>
              <a:rPr lang="en-US" sz="5400" dirty="0" smtClean="0">
                <a:solidFill>
                  <a:srgbClr val="FFC000"/>
                </a:solidFill>
              </a:rPr>
              <a:t>GOD'S </a:t>
            </a:r>
            <a:r>
              <a:rPr lang="en-US" sz="5400" dirty="0" smtClean="0">
                <a:solidFill>
                  <a:srgbClr val="FFC000"/>
                </a:solidFill>
              </a:rPr>
              <a:t>ANTIDOTE </a:t>
            </a:r>
            <a:r>
              <a:rPr lang="en-US" sz="5400" dirty="0" smtClean="0">
                <a:solidFill>
                  <a:srgbClr val="FFC000"/>
                </a:solidFill>
              </a:rPr>
              <a:t>TO ANXIETY</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09800"/>
            <a:ext cx="14630400" cy="990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09800"/>
            <a:ext cx="13792200" cy="923330"/>
          </a:xfrm>
          <a:prstGeom prst="rect">
            <a:avLst/>
          </a:prstGeom>
          <a:noFill/>
        </p:spPr>
        <p:txBody>
          <a:bodyPr wrap="square" rtlCol="0">
            <a:spAutoFit/>
          </a:bodyPr>
          <a:lstStyle/>
          <a:p>
            <a:pPr algn="ctr"/>
            <a:r>
              <a:rPr lang="en-US" sz="5400" dirty="0" smtClean="0">
                <a:solidFill>
                  <a:schemeClr val="bg1"/>
                </a:solidFill>
              </a:rPr>
              <a:t>1, WORRY  PRODUCES NOTHING GOOD</a:t>
            </a:r>
            <a:endParaRPr lang="en-US" sz="5400" dirty="0" smtClean="0">
              <a:solidFill>
                <a:schemeClr val="bg1"/>
              </a:solidFill>
            </a:endParaRPr>
          </a:p>
        </p:txBody>
      </p:sp>
      <p:sp>
        <p:nvSpPr>
          <p:cNvPr id="4" name="TextBox 3"/>
          <p:cNvSpPr txBox="1"/>
          <p:nvPr/>
        </p:nvSpPr>
        <p:spPr>
          <a:xfrm>
            <a:off x="304800" y="228600"/>
            <a:ext cx="11125200" cy="923330"/>
          </a:xfrm>
          <a:prstGeom prst="rect">
            <a:avLst/>
          </a:prstGeom>
          <a:solidFill>
            <a:schemeClr val="tx1">
              <a:alpha val="40000"/>
            </a:schemeClr>
          </a:solidFill>
        </p:spPr>
        <p:txBody>
          <a:bodyPr wrap="square" rtlCol="0">
            <a:spAutoFit/>
          </a:bodyPr>
          <a:lstStyle/>
          <a:p>
            <a:r>
              <a:rPr lang="en-US" sz="5400" dirty="0" smtClean="0">
                <a:solidFill>
                  <a:srgbClr val="FFC000"/>
                </a:solidFill>
              </a:rPr>
              <a:t>WHAT ANXIETY (WORRY) DOES?</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0"/>
            <a:ext cx="14630400" cy="5943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286000"/>
            <a:ext cx="13792200" cy="5909310"/>
          </a:xfrm>
          <a:prstGeom prst="rect">
            <a:avLst/>
          </a:prstGeom>
          <a:noFill/>
        </p:spPr>
        <p:txBody>
          <a:bodyPr wrap="square" rtlCol="0">
            <a:spAutoFit/>
          </a:bodyPr>
          <a:lstStyle/>
          <a:p>
            <a:r>
              <a:rPr lang="en-US" sz="5400" i="1" dirty="0" smtClean="0">
                <a:solidFill>
                  <a:schemeClr val="bg1"/>
                </a:solidFill>
              </a:rPr>
              <a:t>Matthew 6:25-27 (TPT)</a:t>
            </a:r>
          </a:p>
          <a:p>
            <a:r>
              <a:rPr lang="en-US" sz="5400" i="1" dirty="0" smtClean="0">
                <a:solidFill>
                  <a:schemeClr val="bg1"/>
                </a:solidFill>
              </a:rPr>
              <a:t>25 “This is why I tell you to never be worried about your life, for all that you need will be provided, such as food, water, clothing—everything your body needs. Isn’t there more to your life than a meal? Isn’t your body more than clothing?</a:t>
            </a:r>
            <a:endParaRPr lang="en-US" sz="5400" i="1" dirty="0" smtClean="0">
              <a:solidFill>
                <a:schemeClr val="bg1"/>
              </a:solidFill>
            </a:endParaRPr>
          </a:p>
        </p:txBody>
      </p:sp>
      <p:sp>
        <p:nvSpPr>
          <p:cNvPr id="4" name="TextBox 3"/>
          <p:cNvSpPr txBox="1"/>
          <p:nvPr/>
        </p:nvSpPr>
        <p:spPr>
          <a:xfrm>
            <a:off x="304800" y="228600"/>
            <a:ext cx="11125200" cy="923330"/>
          </a:xfrm>
          <a:prstGeom prst="rect">
            <a:avLst/>
          </a:prstGeom>
          <a:solidFill>
            <a:schemeClr val="tx1">
              <a:alpha val="40000"/>
            </a:schemeClr>
          </a:solidFill>
        </p:spPr>
        <p:txBody>
          <a:bodyPr wrap="square" rtlCol="0">
            <a:spAutoFit/>
          </a:bodyPr>
          <a:lstStyle/>
          <a:p>
            <a:r>
              <a:rPr lang="en-US" sz="5400" dirty="0" smtClean="0">
                <a:solidFill>
                  <a:srgbClr val="FFC000"/>
                </a:solidFill>
              </a:rPr>
              <a:t>WHAT ANXIETY (WORRY) DOES?</a:t>
            </a:r>
            <a:endParaRPr lang="en-US" sz="5400" dirty="0">
              <a:solidFill>
                <a:srgbClr val="FFC000"/>
              </a:solidFill>
            </a:endParaRPr>
          </a:p>
        </p:txBody>
      </p:sp>
      <p:sp>
        <p:nvSpPr>
          <p:cNvPr id="5" name="Rectangle 4"/>
          <p:cNvSpPr/>
          <p:nvPr/>
        </p:nvSpPr>
        <p:spPr>
          <a:xfrm>
            <a:off x="0" y="1371600"/>
            <a:ext cx="14630400" cy="990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71600"/>
            <a:ext cx="13792200" cy="923330"/>
          </a:xfrm>
          <a:prstGeom prst="rect">
            <a:avLst/>
          </a:prstGeom>
          <a:noFill/>
        </p:spPr>
        <p:txBody>
          <a:bodyPr wrap="square" rtlCol="0">
            <a:spAutoFit/>
          </a:bodyPr>
          <a:lstStyle/>
          <a:p>
            <a:pPr algn="ctr"/>
            <a:r>
              <a:rPr lang="en-US" sz="5400" dirty="0" smtClean="0">
                <a:solidFill>
                  <a:schemeClr val="bg1"/>
                </a:solidFill>
              </a:rPr>
              <a:t>1, WORRY  PRODUCES NOTHING GOOD</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41686"/>
            <a:ext cx="14630400" cy="515451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541687"/>
            <a:ext cx="13792200" cy="5078313"/>
          </a:xfrm>
          <a:prstGeom prst="rect">
            <a:avLst/>
          </a:prstGeom>
          <a:noFill/>
        </p:spPr>
        <p:txBody>
          <a:bodyPr wrap="square" rtlCol="0">
            <a:spAutoFit/>
          </a:bodyPr>
          <a:lstStyle/>
          <a:p>
            <a:r>
              <a:rPr lang="en-US" sz="5400" i="1" dirty="0" smtClean="0">
                <a:solidFill>
                  <a:schemeClr val="bg1"/>
                </a:solidFill>
              </a:rPr>
              <a:t>Matthew 6:25-27 (TPT)</a:t>
            </a:r>
          </a:p>
          <a:p>
            <a:r>
              <a:rPr lang="en-US" sz="5400" i="1" dirty="0" smtClean="0">
                <a:solidFill>
                  <a:schemeClr val="bg1"/>
                </a:solidFill>
              </a:rPr>
              <a:t>26 “Look at all the birds—do you think they worry about their existence? They don’t plant or reap or store up food, yet your heavenly Father provides them each with food. Aren’t you much more valuable to your Father than they?</a:t>
            </a:r>
          </a:p>
        </p:txBody>
      </p:sp>
      <p:sp>
        <p:nvSpPr>
          <p:cNvPr id="4" name="TextBox 3"/>
          <p:cNvSpPr txBox="1"/>
          <p:nvPr/>
        </p:nvSpPr>
        <p:spPr>
          <a:xfrm>
            <a:off x="304800" y="228600"/>
            <a:ext cx="11125200" cy="923330"/>
          </a:xfrm>
          <a:prstGeom prst="rect">
            <a:avLst/>
          </a:prstGeom>
          <a:solidFill>
            <a:schemeClr val="tx1">
              <a:alpha val="40000"/>
            </a:schemeClr>
          </a:solidFill>
        </p:spPr>
        <p:txBody>
          <a:bodyPr wrap="square" rtlCol="0">
            <a:spAutoFit/>
          </a:bodyPr>
          <a:lstStyle/>
          <a:p>
            <a:r>
              <a:rPr lang="en-US" sz="5400" dirty="0" smtClean="0">
                <a:solidFill>
                  <a:srgbClr val="FFC000"/>
                </a:solidFill>
              </a:rPr>
              <a:t>WHAT ANXIETY (WORRY) DOES?</a:t>
            </a:r>
            <a:endParaRPr lang="en-US" sz="5400" dirty="0">
              <a:solidFill>
                <a:srgbClr val="FFC000"/>
              </a:solidFill>
            </a:endParaRPr>
          </a:p>
        </p:txBody>
      </p:sp>
      <p:sp>
        <p:nvSpPr>
          <p:cNvPr id="5" name="Rectangle 4"/>
          <p:cNvSpPr/>
          <p:nvPr/>
        </p:nvSpPr>
        <p:spPr>
          <a:xfrm>
            <a:off x="0" y="1371600"/>
            <a:ext cx="14630400" cy="990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71600"/>
            <a:ext cx="13792200" cy="923330"/>
          </a:xfrm>
          <a:prstGeom prst="rect">
            <a:avLst/>
          </a:prstGeom>
          <a:noFill/>
        </p:spPr>
        <p:txBody>
          <a:bodyPr wrap="square" rtlCol="0">
            <a:spAutoFit/>
          </a:bodyPr>
          <a:lstStyle/>
          <a:p>
            <a:pPr algn="ctr"/>
            <a:r>
              <a:rPr lang="en-US" sz="5400" dirty="0" smtClean="0">
                <a:solidFill>
                  <a:schemeClr val="bg1"/>
                </a:solidFill>
              </a:rPr>
              <a:t>1, WORRY  PRODUCES NOTHING GOOD</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67000"/>
            <a:ext cx="14630400" cy="2590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2667000"/>
            <a:ext cx="13792200" cy="2585323"/>
          </a:xfrm>
          <a:prstGeom prst="rect">
            <a:avLst/>
          </a:prstGeom>
          <a:noFill/>
        </p:spPr>
        <p:txBody>
          <a:bodyPr wrap="square" rtlCol="0">
            <a:spAutoFit/>
          </a:bodyPr>
          <a:lstStyle/>
          <a:p>
            <a:r>
              <a:rPr lang="en-US" sz="5400" i="1" dirty="0" smtClean="0">
                <a:solidFill>
                  <a:schemeClr val="bg1"/>
                </a:solidFill>
              </a:rPr>
              <a:t>Matthew 6:25-27 (TPT)</a:t>
            </a:r>
          </a:p>
          <a:p>
            <a:r>
              <a:rPr lang="en-US" sz="5400" i="1" dirty="0" smtClean="0">
                <a:solidFill>
                  <a:schemeClr val="bg1"/>
                </a:solidFill>
              </a:rPr>
              <a:t>27 So, which one of you by worrying could add anything to your life?</a:t>
            </a:r>
          </a:p>
        </p:txBody>
      </p:sp>
      <p:sp>
        <p:nvSpPr>
          <p:cNvPr id="4" name="TextBox 3"/>
          <p:cNvSpPr txBox="1"/>
          <p:nvPr/>
        </p:nvSpPr>
        <p:spPr>
          <a:xfrm>
            <a:off x="304800" y="228600"/>
            <a:ext cx="11125200" cy="923330"/>
          </a:xfrm>
          <a:prstGeom prst="rect">
            <a:avLst/>
          </a:prstGeom>
          <a:solidFill>
            <a:schemeClr val="tx1">
              <a:alpha val="40000"/>
            </a:schemeClr>
          </a:solidFill>
        </p:spPr>
        <p:txBody>
          <a:bodyPr wrap="square" rtlCol="0">
            <a:spAutoFit/>
          </a:bodyPr>
          <a:lstStyle/>
          <a:p>
            <a:r>
              <a:rPr lang="en-US" sz="5400" dirty="0" smtClean="0">
                <a:solidFill>
                  <a:srgbClr val="FFC000"/>
                </a:solidFill>
              </a:rPr>
              <a:t>WHAT ANXIETY (WORRY) DOES?</a:t>
            </a:r>
            <a:endParaRPr lang="en-US" sz="5400" dirty="0">
              <a:solidFill>
                <a:srgbClr val="FFC000"/>
              </a:solidFill>
            </a:endParaRPr>
          </a:p>
        </p:txBody>
      </p:sp>
      <p:sp>
        <p:nvSpPr>
          <p:cNvPr id="5" name="Rectangle 4"/>
          <p:cNvSpPr/>
          <p:nvPr/>
        </p:nvSpPr>
        <p:spPr>
          <a:xfrm>
            <a:off x="0" y="1371600"/>
            <a:ext cx="14630400" cy="990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1371600"/>
            <a:ext cx="13792200" cy="923330"/>
          </a:xfrm>
          <a:prstGeom prst="rect">
            <a:avLst/>
          </a:prstGeom>
          <a:noFill/>
        </p:spPr>
        <p:txBody>
          <a:bodyPr wrap="square" rtlCol="0">
            <a:spAutoFit/>
          </a:bodyPr>
          <a:lstStyle/>
          <a:p>
            <a:pPr algn="ctr"/>
            <a:r>
              <a:rPr lang="en-US" sz="5400" dirty="0" smtClean="0">
                <a:solidFill>
                  <a:schemeClr val="bg1"/>
                </a:solidFill>
              </a:rPr>
              <a:t>1, WORRY  PRODUCES NOTHING GOOD</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76400"/>
            <a:ext cx="14630400" cy="2819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905000"/>
            <a:ext cx="13792200" cy="2585323"/>
          </a:xfrm>
          <a:prstGeom prst="rect">
            <a:avLst/>
          </a:prstGeom>
          <a:noFill/>
        </p:spPr>
        <p:txBody>
          <a:bodyPr wrap="square" rtlCol="0">
            <a:spAutoFit/>
          </a:bodyPr>
          <a:lstStyle/>
          <a:p>
            <a:r>
              <a:rPr lang="en-US" sz="5400" i="1" dirty="0" smtClean="0">
                <a:solidFill>
                  <a:schemeClr val="bg1"/>
                </a:solidFill>
              </a:rPr>
              <a:t>1 John 5:1,4</a:t>
            </a:r>
          </a:p>
          <a:p>
            <a:r>
              <a:rPr lang="en-US" sz="5400" i="1" dirty="0" smtClean="0">
                <a:solidFill>
                  <a:schemeClr val="bg1"/>
                </a:solidFill>
              </a:rPr>
              <a:t>1 Whoever believes that Jesus is the Christ is born of God</a:t>
            </a:r>
            <a:r>
              <a:rPr lang="en-US" sz="5400" i="1" dirty="0" smtClean="0">
                <a:solidFill>
                  <a:schemeClr val="bg1"/>
                </a:solidFill>
              </a:rPr>
              <a:t>,...</a:t>
            </a:r>
            <a:endParaRPr lang="en-US" sz="540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923330"/>
          </a:xfrm>
          <a:prstGeom prst="rect">
            <a:avLst/>
          </a:prstGeom>
          <a:solidFill>
            <a:schemeClr val="tx1">
              <a:alpha val="40000"/>
            </a:schemeClr>
          </a:solidFill>
        </p:spPr>
        <p:txBody>
          <a:bodyPr wrap="square" rtlCol="0">
            <a:spAutoFit/>
          </a:bodyPr>
          <a:lstStyle/>
          <a:p>
            <a:r>
              <a:rPr lang="en-US" sz="5400" dirty="0" smtClean="0">
                <a:solidFill>
                  <a:srgbClr val="FFC000"/>
                </a:solidFill>
              </a:rPr>
              <a:t>WHAT ANXIETY (WORRY) DOES?</a:t>
            </a:r>
            <a:endParaRPr lang="en-US" sz="5400" dirty="0">
              <a:solidFill>
                <a:srgbClr val="FFC000"/>
              </a:solidFill>
            </a:endParaRPr>
          </a:p>
        </p:txBody>
      </p:sp>
      <p:sp>
        <p:nvSpPr>
          <p:cNvPr id="5" name="Rectangle 4"/>
          <p:cNvSpPr/>
          <p:nvPr/>
        </p:nvSpPr>
        <p:spPr>
          <a:xfrm>
            <a:off x="0" y="2438400"/>
            <a:ext cx="14630400" cy="990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438400"/>
            <a:ext cx="13792200" cy="923330"/>
          </a:xfrm>
          <a:prstGeom prst="rect">
            <a:avLst/>
          </a:prstGeom>
          <a:noFill/>
        </p:spPr>
        <p:txBody>
          <a:bodyPr wrap="square" rtlCol="0">
            <a:spAutoFit/>
          </a:bodyPr>
          <a:lstStyle/>
          <a:p>
            <a:pPr algn="ctr"/>
            <a:r>
              <a:rPr lang="en-US" sz="5400" dirty="0" smtClean="0">
                <a:solidFill>
                  <a:schemeClr val="bg1"/>
                </a:solidFill>
              </a:rPr>
              <a:t>2, WORRY IS A SILENT KILLER</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TROUBLING THOUGHTS - PRIMARY DISRUPTORS TO PERFECT PEACE</a:t>
            </a:r>
            <a:endParaRPr lang="en-US" sz="5400" dirty="0">
              <a:solidFill>
                <a:srgbClr val="FFC000"/>
              </a:solidFill>
            </a:endParaRPr>
          </a:p>
        </p:txBody>
      </p:sp>
      <p:sp>
        <p:nvSpPr>
          <p:cNvPr id="5" name="Rectangle 4"/>
          <p:cNvSpPr/>
          <p:nvPr/>
        </p:nvSpPr>
        <p:spPr>
          <a:xfrm>
            <a:off x="0" y="2819400"/>
            <a:ext cx="14630400" cy="2514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819400"/>
            <a:ext cx="13792200" cy="2585323"/>
          </a:xfrm>
          <a:prstGeom prst="rect">
            <a:avLst/>
          </a:prstGeom>
          <a:noFill/>
        </p:spPr>
        <p:txBody>
          <a:bodyPr wrap="square" rtlCol="0">
            <a:spAutoFit/>
          </a:bodyPr>
          <a:lstStyle/>
          <a:p>
            <a:pPr algn="ctr"/>
            <a:r>
              <a:rPr lang="en-US" sz="5400" dirty="0" smtClean="0">
                <a:solidFill>
                  <a:schemeClr val="bg1"/>
                </a:solidFill>
              </a:rPr>
              <a:t>WHEN OUR MIND IS OVERPOWERED BY TROUBLING THOUGHTS, </a:t>
            </a:r>
            <a:endParaRPr lang="en-US" sz="5400" dirty="0" smtClean="0">
              <a:solidFill>
                <a:schemeClr val="bg1"/>
              </a:solidFill>
            </a:endParaRPr>
          </a:p>
          <a:p>
            <a:pPr algn="ctr"/>
            <a:r>
              <a:rPr lang="en-US" sz="5400" dirty="0" smtClean="0">
                <a:solidFill>
                  <a:schemeClr val="bg1"/>
                </a:solidFill>
              </a:rPr>
              <a:t>WE </a:t>
            </a:r>
            <a:r>
              <a:rPr lang="en-US" sz="5400" dirty="0" smtClean="0">
                <a:solidFill>
                  <a:schemeClr val="bg1"/>
                </a:solidFill>
              </a:rPr>
              <a:t>TEND TO LOSE OUR </a:t>
            </a:r>
            <a:r>
              <a:rPr lang="en-US" sz="5400" dirty="0" smtClean="0">
                <a:solidFill>
                  <a:schemeClr val="bg1"/>
                </a:solidFill>
              </a:rPr>
              <a:t>PEACE</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TROUBLING THOUGHTS - PRIMARY DISRUPTORS TO PERFECT PEACE</a:t>
            </a:r>
            <a:endParaRPr lang="en-US" sz="5400" dirty="0">
              <a:solidFill>
                <a:srgbClr val="FFC000"/>
              </a:solidFill>
            </a:endParaRPr>
          </a:p>
        </p:txBody>
      </p:sp>
      <p:sp>
        <p:nvSpPr>
          <p:cNvPr id="5" name="Rectangle 4"/>
          <p:cNvSpPr/>
          <p:nvPr/>
        </p:nvSpPr>
        <p:spPr>
          <a:xfrm>
            <a:off x="0" y="2057400"/>
            <a:ext cx="14630400" cy="5791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057400"/>
            <a:ext cx="13792200" cy="5909310"/>
          </a:xfrm>
          <a:prstGeom prst="rect">
            <a:avLst/>
          </a:prstGeom>
          <a:noFill/>
        </p:spPr>
        <p:txBody>
          <a:bodyPr wrap="square" rtlCol="0">
            <a:spAutoFit/>
          </a:bodyPr>
          <a:lstStyle/>
          <a:p>
            <a:r>
              <a:rPr lang="en-US" sz="5400" i="1" dirty="0" smtClean="0">
                <a:solidFill>
                  <a:schemeClr val="bg1"/>
                </a:solidFill>
              </a:rPr>
              <a:t>2 Corinthians 10:5 (TPT)</a:t>
            </a:r>
          </a:p>
          <a:p>
            <a:r>
              <a:rPr lang="en-US" sz="5400" i="1" dirty="0" smtClean="0">
                <a:solidFill>
                  <a:schemeClr val="bg1"/>
                </a:solidFill>
              </a:rPr>
              <a:t>We can demolish every deceptive </a:t>
            </a:r>
            <a:r>
              <a:rPr lang="en-US" sz="5400" i="1" u="sng" dirty="0" smtClean="0">
                <a:solidFill>
                  <a:schemeClr val="bg1"/>
                </a:solidFill>
              </a:rPr>
              <a:t>fantasy</a:t>
            </a:r>
            <a:r>
              <a:rPr lang="en-US" sz="5400" i="1" dirty="0" smtClean="0">
                <a:solidFill>
                  <a:schemeClr val="bg1"/>
                </a:solidFill>
              </a:rPr>
              <a:t> that opposes God and break through every arrogant </a:t>
            </a:r>
            <a:r>
              <a:rPr lang="en-US" sz="5400" i="1" u="sng" dirty="0" smtClean="0">
                <a:solidFill>
                  <a:schemeClr val="bg1"/>
                </a:solidFill>
              </a:rPr>
              <a:t>attitude</a:t>
            </a:r>
            <a:r>
              <a:rPr lang="en-US" sz="5400" i="1" dirty="0" smtClean="0">
                <a:solidFill>
                  <a:schemeClr val="bg1"/>
                </a:solidFill>
              </a:rPr>
              <a:t> that is raised up in defiance of the true knowledge of God. We capture, like prisoners of war, every </a:t>
            </a:r>
            <a:r>
              <a:rPr lang="en-US" sz="5400" i="1" u="sng" dirty="0" smtClean="0">
                <a:solidFill>
                  <a:schemeClr val="bg1"/>
                </a:solidFill>
              </a:rPr>
              <a:t>thought </a:t>
            </a:r>
            <a:r>
              <a:rPr lang="en-US" sz="5400" i="1" dirty="0" smtClean="0">
                <a:solidFill>
                  <a:schemeClr val="bg1"/>
                </a:solidFill>
              </a:rPr>
              <a:t>and insist that it bow in obedience to the Anointed 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TROUBLING THOUGHTS - PRIMARY DISRUPTORS TO PERFECT PEACE</a:t>
            </a:r>
            <a:endParaRPr lang="en-US" sz="5400" dirty="0">
              <a:solidFill>
                <a:srgbClr val="FFC000"/>
              </a:solidFill>
            </a:endParaRPr>
          </a:p>
        </p:txBody>
      </p:sp>
      <p:sp>
        <p:nvSpPr>
          <p:cNvPr id="5" name="Rectangle 4"/>
          <p:cNvSpPr/>
          <p:nvPr/>
        </p:nvSpPr>
        <p:spPr>
          <a:xfrm>
            <a:off x="0" y="2362200"/>
            <a:ext cx="14630400" cy="3352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2362200"/>
            <a:ext cx="13792200" cy="3416320"/>
          </a:xfrm>
          <a:prstGeom prst="rect">
            <a:avLst/>
          </a:prstGeom>
          <a:noFill/>
        </p:spPr>
        <p:txBody>
          <a:bodyPr wrap="square" rtlCol="0">
            <a:spAutoFit/>
          </a:bodyPr>
          <a:lstStyle/>
          <a:p>
            <a:pPr algn="ctr"/>
            <a:r>
              <a:rPr lang="en-US" sz="5400" dirty="0" smtClean="0">
                <a:solidFill>
                  <a:schemeClr val="bg1"/>
                </a:solidFill>
              </a:rPr>
              <a:t>WORRYING </a:t>
            </a:r>
          </a:p>
          <a:p>
            <a:pPr algn="ctr"/>
            <a:r>
              <a:rPr lang="en-US" sz="5400" dirty="0" smtClean="0">
                <a:solidFill>
                  <a:schemeClr val="bg1"/>
                </a:solidFill>
              </a:rPr>
              <a:t>IS REALLY US BEING TRAPPED IN A </a:t>
            </a:r>
          </a:p>
          <a:p>
            <a:pPr algn="ctr"/>
            <a:r>
              <a:rPr lang="en-US" sz="5400" dirty="0" smtClean="0">
                <a:solidFill>
                  <a:schemeClr val="bg1"/>
                </a:solidFill>
              </a:rPr>
              <a:t>"WHAT IF......" </a:t>
            </a:r>
          </a:p>
          <a:p>
            <a:pPr algn="ctr"/>
            <a:r>
              <a:rPr lang="en-US" sz="5400" dirty="0" smtClean="0">
                <a:solidFill>
                  <a:schemeClr val="bg1"/>
                </a:solidFill>
              </a:rPr>
              <a:t>THINKING PATTERN</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3352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1 Peter 5:6-7 (TPT)</a:t>
            </a:r>
          </a:p>
          <a:p>
            <a:r>
              <a:rPr lang="en-US" sz="5400" i="1" dirty="0" smtClean="0">
                <a:solidFill>
                  <a:schemeClr val="bg1"/>
                </a:solidFill>
              </a:rPr>
              <a:t>6 If you bow low in God’s awesome presence, he will eventually exalt you as you leave the timing in his hands.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3352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1 Peter 5:6-7 (TPT)</a:t>
            </a:r>
          </a:p>
          <a:p>
            <a:r>
              <a:rPr lang="en-US" sz="5400" i="1" dirty="0" smtClean="0">
                <a:solidFill>
                  <a:schemeClr val="bg1"/>
                </a:solidFill>
              </a:rPr>
              <a:t>7 Pour out all your worries and stress upon him and leave them there, for he always tenderly cares for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048000"/>
            <a:ext cx="14630400" cy="5181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048000"/>
            <a:ext cx="13792200" cy="5078313"/>
          </a:xfrm>
          <a:prstGeom prst="rect">
            <a:avLst/>
          </a:prstGeom>
          <a:noFill/>
        </p:spPr>
        <p:txBody>
          <a:bodyPr wrap="square" rtlCol="0">
            <a:spAutoFit/>
          </a:bodyPr>
          <a:lstStyle/>
          <a:p>
            <a:r>
              <a:rPr lang="en-US" sz="5400" i="1" dirty="0" smtClean="0">
                <a:solidFill>
                  <a:schemeClr val="bg1"/>
                </a:solidFill>
              </a:rPr>
              <a:t>Psalm 37:7-8 (TPT)</a:t>
            </a:r>
          </a:p>
          <a:p>
            <a:r>
              <a:rPr lang="en-US" sz="5400" i="1" dirty="0" smtClean="0">
                <a:solidFill>
                  <a:schemeClr val="bg1"/>
                </a:solidFill>
              </a:rPr>
              <a:t>7 Quiet your heart in his presence and pray; keep hope alive as you long for God to come through for you. And don’t think for a moment that the wicked in their prosperity are better off than you.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2590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2585323"/>
          </a:xfrm>
          <a:prstGeom prst="rect">
            <a:avLst/>
          </a:prstGeom>
          <a:noFill/>
        </p:spPr>
        <p:txBody>
          <a:bodyPr wrap="square" rtlCol="0">
            <a:spAutoFit/>
          </a:bodyPr>
          <a:lstStyle/>
          <a:p>
            <a:r>
              <a:rPr lang="en-US" sz="5400" i="1" dirty="0" smtClean="0">
                <a:solidFill>
                  <a:schemeClr val="bg1"/>
                </a:solidFill>
              </a:rPr>
              <a:t>Psalm 37:7-8 (TPT)</a:t>
            </a:r>
          </a:p>
          <a:p>
            <a:r>
              <a:rPr lang="en-US" sz="5400" i="1" dirty="0" smtClean="0">
                <a:solidFill>
                  <a:schemeClr val="bg1"/>
                </a:solidFill>
              </a:rPr>
              <a:t>8 </a:t>
            </a:r>
            <a:r>
              <a:rPr lang="en-US" sz="5400" i="1" dirty="0" smtClean="0">
                <a:solidFill>
                  <a:schemeClr val="bg1"/>
                </a:solidFill>
              </a:rPr>
              <a:t>Stay away from anger and revenge. Keep envy far from you, for it only leads you into lies.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Psalm 131:1-2</a:t>
            </a:r>
          </a:p>
          <a:p>
            <a:r>
              <a:rPr lang="en-US" sz="5400" i="1" dirty="0" smtClean="0">
                <a:solidFill>
                  <a:schemeClr val="bg1"/>
                </a:solidFill>
              </a:rPr>
              <a:t>1 LORD, my heart is not haughty, Nor my eyes lofty. Neither do I concern myself with great matters, Nor with things too profound for </a:t>
            </a:r>
            <a:r>
              <a:rPr lang="en-US" sz="5400" i="1" dirty="0" smtClean="0">
                <a:solidFill>
                  <a:schemeClr val="bg1"/>
                </a:solidFill>
              </a:rPr>
              <a:t>me</a:t>
            </a:r>
            <a:endParaRPr lang="en-US" sz="5400"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3886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752600"/>
            <a:ext cx="13792200" cy="3416320"/>
          </a:xfrm>
          <a:prstGeom prst="rect">
            <a:avLst/>
          </a:prstGeom>
          <a:noFill/>
        </p:spPr>
        <p:txBody>
          <a:bodyPr wrap="square" rtlCol="0">
            <a:spAutoFit/>
          </a:bodyPr>
          <a:lstStyle/>
          <a:p>
            <a:r>
              <a:rPr lang="en-US" sz="5400" i="1" dirty="0" smtClean="0">
                <a:solidFill>
                  <a:schemeClr val="bg1"/>
                </a:solidFill>
              </a:rPr>
              <a:t>1 John 5:1,4</a:t>
            </a:r>
          </a:p>
          <a:p>
            <a:r>
              <a:rPr lang="en-US" sz="5400" i="1" dirty="0" smtClean="0">
                <a:solidFill>
                  <a:schemeClr val="bg1"/>
                </a:solidFill>
              </a:rPr>
              <a:t>4 </a:t>
            </a:r>
            <a:r>
              <a:rPr lang="en-US" sz="5400" i="1" dirty="0" smtClean="0">
                <a:solidFill>
                  <a:schemeClr val="bg1"/>
                </a:solidFill>
              </a:rPr>
              <a:t>For whatever is born of God overcomes the world. And this is the victory that has overcome the world—our faith.</a:t>
            </a:r>
            <a:endParaRPr lang="en-US" sz="5400"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Psalm 131:1-2</a:t>
            </a:r>
          </a:p>
          <a:p>
            <a:r>
              <a:rPr lang="en-US" sz="5400" i="1" dirty="0" smtClean="0">
                <a:solidFill>
                  <a:schemeClr val="bg1"/>
                </a:solidFill>
              </a:rPr>
              <a:t>2 </a:t>
            </a:r>
            <a:r>
              <a:rPr lang="en-US" sz="5400" i="1" dirty="0" smtClean="0">
                <a:solidFill>
                  <a:schemeClr val="bg1"/>
                </a:solidFill>
              </a:rPr>
              <a:t>Surely I have calmed and quieted my soul, Like a weaned child with his mother; Like a weaned child is my soul within 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048000"/>
            <a:ext cx="14630400" cy="5105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048000"/>
            <a:ext cx="13792200" cy="5078313"/>
          </a:xfrm>
          <a:prstGeom prst="rect">
            <a:avLst/>
          </a:prstGeom>
          <a:noFill/>
        </p:spPr>
        <p:txBody>
          <a:bodyPr wrap="square" rtlCol="0">
            <a:spAutoFit/>
          </a:bodyPr>
          <a:lstStyle/>
          <a:p>
            <a:r>
              <a:rPr lang="en-US" sz="5400" i="1" dirty="0" smtClean="0">
                <a:solidFill>
                  <a:schemeClr val="bg1"/>
                </a:solidFill>
              </a:rPr>
              <a:t>Philippians 4:6-7 (TPT)</a:t>
            </a:r>
          </a:p>
          <a:p>
            <a:r>
              <a:rPr lang="en-US" sz="5400" i="1" dirty="0" smtClean="0">
                <a:solidFill>
                  <a:schemeClr val="bg1"/>
                </a:solidFill>
              </a:rPr>
              <a:t>6 Don’t be pulled in different directions or worried about a thing. Be saturated in prayer throughout each day, offering your faith-filled requests before God with overflowing gratitude. Tell him every detail of your life,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1336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133600"/>
            <a:ext cx="13792200" cy="923330"/>
          </a:xfrm>
          <a:prstGeom prst="rect">
            <a:avLst/>
          </a:prstGeom>
          <a:noFill/>
        </p:spPr>
        <p:txBody>
          <a:bodyPr wrap="square" rtlCol="0">
            <a:spAutoFit/>
          </a:bodyPr>
          <a:lstStyle/>
          <a:p>
            <a:pPr algn="ctr"/>
            <a:r>
              <a:rPr lang="en-US" sz="5400" dirty="0" smtClean="0">
                <a:solidFill>
                  <a:schemeClr val="bg1"/>
                </a:solidFill>
              </a:rPr>
              <a:t>1, PRAY, LET GO, LET GOD</a:t>
            </a:r>
            <a:endParaRPr lang="en-US" sz="5400" dirty="0" smtClean="0">
              <a:solidFill>
                <a:schemeClr val="bg1"/>
              </a:solidFill>
            </a:endParaRPr>
          </a:p>
        </p:txBody>
      </p:sp>
      <p:sp>
        <p:nvSpPr>
          <p:cNvPr id="7" name="Rectangle 6"/>
          <p:cNvSpPr/>
          <p:nvPr/>
        </p:nvSpPr>
        <p:spPr>
          <a:xfrm>
            <a:off x="0" y="3352800"/>
            <a:ext cx="146304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Philippians 4:6-7 (TPT)</a:t>
            </a:r>
          </a:p>
          <a:p>
            <a:r>
              <a:rPr lang="en-US" sz="5400" i="1" dirty="0" smtClean="0">
                <a:solidFill>
                  <a:schemeClr val="bg1"/>
                </a:solidFill>
              </a:rPr>
              <a:t>7 </a:t>
            </a:r>
            <a:r>
              <a:rPr lang="en-US" sz="5400" i="1" dirty="0" smtClean="0">
                <a:solidFill>
                  <a:schemeClr val="bg1"/>
                </a:solidFill>
              </a:rPr>
              <a:t>then God’s wonderful peace that transcends human understanding, will make the answers known to you through Jesus Christ.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303907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303907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19812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812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2895600"/>
            <a:ext cx="14630400" cy="4419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2895600"/>
            <a:ext cx="13792200" cy="4247317"/>
          </a:xfrm>
          <a:prstGeom prst="rect">
            <a:avLst/>
          </a:prstGeom>
          <a:noFill/>
        </p:spPr>
        <p:txBody>
          <a:bodyPr wrap="square" rtlCol="0">
            <a:spAutoFit/>
          </a:bodyPr>
          <a:lstStyle/>
          <a:p>
            <a:r>
              <a:rPr lang="en-US" sz="5400" i="1" dirty="0" smtClean="0">
                <a:solidFill>
                  <a:schemeClr val="bg1"/>
                </a:solidFill>
              </a:rPr>
              <a:t>Philippians 4:8 (TPT)</a:t>
            </a:r>
          </a:p>
          <a:p>
            <a:r>
              <a:rPr lang="en-US" sz="5400" i="1" dirty="0" smtClean="0">
                <a:solidFill>
                  <a:schemeClr val="bg1"/>
                </a:solidFill>
              </a:rPr>
              <a:t>So keep your </a:t>
            </a:r>
            <a:r>
              <a:rPr lang="en-US" sz="5400" i="1" u="sng" dirty="0" smtClean="0">
                <a:solidFill>
                  <a:schemeClr val="bg1"/>
                </a:solidFill>
              </a:rPr>
              <a:t>thoughts continually fixed </a:t>
            </a:r>
            <a:r>
              <a:rPr lang="en-US" sz="5400" i="1" dirty="0" smtClean="0">
                <a:solidFill>
                  <a:schemeClr val="bg1"/>
                </a:solidFill>
              </a:rPr>
              <a:t>on all that is authentic and real, honorable and admirable, beautiful and respectful, pure and holy, merciful and </a:t>
            </a:r>
            <a:r>
              <a:rPr lang="en-US" sz="5400" i="1" dirty="0" smtClean="0">
                <a:solidFill>
                  <a:schemeClr val="bg1"/>
                </a:solidFill>
              </a:rPr>
              <a:t>kind….</a:t>
            </a:r>
            <a:endParaRPr lang="en-US" sz="5400" i="1"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19812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812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2895600"/>
            <a:ext cx="14630400" cy="266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2895600"/>
            <a:ext cx="13792200" cy="2585323"/>
          </a:xfrm>
          <a:prstGeom prst="rect">
            <a:avLst/>
          </a:prstGeom>
          <a:noFill/>
        </p:spPr>
        <p:txBody>
          <a:bodyPr wrap="square" rtlCol="0">
            <a:spAutoFit/>
          </a:bodyPr>
          <a:lstStyle/>
          <a:p>
            <a:r>
              <a:rPr lang="en-US" sz="5400" i="1" dirty="0" smtClean="0">
                <a:solidFill>
                  <a:schemeClr val="bg1"/>
                </a:solidFill>
              </a:rPr>
              <a:t>Philippians 4:8 (TPT)</a:t>
            </a:r>
          </a:p>
          <a:p>
            <a:r>
              <a:rPr lang="en-US" sz="5400" i="1" dirty="0" smtClean="0">
                <a:solidFill>
                  <a:schemeClr val="bg1"/>
                </a:solidFill>
              </a:rPr>
              <a:t>…And </a:t>
            </a:r>
            <a:r>
              <a:rPr lang="en-US" sz="5400" i="1" u="sng" dirty="0" smtClean="0">
                <a:solidFill>
                  <a:schemeClr val="bg1"/>
                </a:solidFill>
              </a:rPr>
              <a:t>fasten your thoughts </a:t>
            </a:r>
            <a:r>
              <a:rPr lang="en-US" sz="5400" i="1" dirty="0" smtClean="0">
                <a:solidFill>
                  <a:schemeClr val="bg1"/>
                </a:solidFill>
              </a:rPr>
              <a:t>on every glorious work of God, praising him always.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200400"/>
            <a:ext cx="14630400" cy="266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200400"/>
            <a:ext cx="13792200" cy="2585323"/>
          </a:xfrm>
          <a:prstGeom prst="rect">
            <a:avLst/>
          </a:prstGeom>
          <a:noFill/>
        </p:spPr>
        <p:txBody>
          <a:bodyPr wrap="square" rtlCol="0">
            <a:spAutoFit/>
          </a:bodyPr>
          <a:lstStyle/>
          <a:p>
            <a:r>
              <a:rPr lang="en-US" sz="5400" i="1" dirty="0" smtClean="0">
                <a:solidFill>
                  <a:schemeClr val="bg1"/>
                </a:solidFill>
              </a:rPr>
              <a:t>Isaiah 26:3  </a:t>
            </a:r>
          </a:p>
          <a:p>
            <a:r>
              <a:rPr lang="en-US" sz="5400" i="1" dirty="0" smtClean="0">
                <a:solidFill>
                  <a:schemeClr val="bg1"/>
                </a:solidFill>
              </a:rPr>
              <a:t>You will keep him in perfect peace, Whose mind is </a:t>
            </a:r>
            <a:r>
              <a:rPr lang="en-US" sz="5400" i="1" u="sng" dirty="0" smtClean="0">
                <a:solidFill>
                  <a:schemeClr val="bg1"/>
                </a:solidFill>
              </a:rPr>
              <a:t>stayed on You</a:t>
            </a:r>
            <a:r>
              <a:rPr lang="en-US" sz="5400" i="1" dirty="0" smtClean="0">
                <a:solidFill>
                  <a:schemeClr val="bg1"/>
                </a:solidFill>
              </a:rPr>
              <a:t>, Because he trusts in You.</a:t>
            </a:r>
            <a:endParaRPr lang="en-US" sz="5400" i="1"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352800"/>
            <a:ext cx="14630400" cy="1752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1754326"/>
          </a:xfrm>
          <a:prstGeom prst="rect">
            <a:avLst/>
          </a:prstGeom>
          <a:noFill/>
        </p:spPr>
        <p:txBody>
          <a:bodyPr wrap="square" rtlCol="0">
            <a:spAutoFit/>
          </a:bodyPr>
          <a:lstStyle/>
          <a:p>
            <a:r>
              <a:rPr lang="en-US" sz="5400" dirty="0" smtClean="0">
                <a:solidFill>
                  <a:schemeClr val="bg1"/>
                </a:solidFill>
              </a:rPr>
              <a:t>Promises about children</a:t>
            </a:r>
          </a:p>
          <a:p>
            <a:r>
              <a:rPr lang="en-US" sz="5400" dirty="0" smtClean="0">
                <a:solidFill>
                  <a:schemeClr val="bg1"/>
                </a:solidFill>
              </a:rPr>
              <a:t>Isaiah 44:3-4, Isaiah 54:13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352800"/>
            <a:ext cx="14630400" cy="1752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1754326"/>
          </a:xfrm>
          <a:prstGeom prst="rect">
            <a:avLst/>
          </a:prstGeom>
          <a:noFill/>
        </p:spPr>
        <p:txBody>
          <a:bodyPr wrap="square" rtlCol="0">
            <a:spAutoFit/>
          </a:bodyPr>
          <a:lstStyle/>
          <a:p>
            <a:r>
              <a:rPr lang="en-US" sz="5400" dirty="0" smtClean="0">
                <a:solidFill>
                  <a:schemeClr val="bg1"/>
                </a:solidFill>
              </a:rPr>
              <a:t>Promises about sleep </a:t>
            </a:r>
          </a:p>
          <a:p>
            <a:r>
              <a:rPr lang="en-US" sz="5400" dirty="0" smtClean="0">
                <a:solidFill>
                  <a:schemeClr val="bg1"/>
                </a:solidFill>
              </a:rPr>
              <a:t>Psalm 4:8,  Psalm 127:2, Proverbs 3:24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3528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Matthew 6:31-33 (TPT)</a:t>
            </a:r>
          </a:p>
          <a:p>
            <a:r>
              <a:rPr lang="en-US" sz="5400" i="1" dirty="0" smtClean="0">
                <a:solidFill>
                  <a:schemeClr val="bg1"/>
                </a:solidFill>
              </a:rPr>
              <a:t>31 “So then, forsake your worries! Why would you say, ‘What will we eat?’ or ‘What will we drink?’ or ‘What will we wear?’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752600"/>
            <a:ext cx="13792200" cy="3416320"/>
          </a:xfrm>
          <a:prstGeom prst="rect">
            <a:avLst/>
          </a:prstGeom>
          <a:noFill/>
        </p:spPr>
        <p:txBody>
          <a:bodyPr wrap="square" rtlCol="0">
            <a:spAutoFit/>
          </a:bodyPr>
          <a:lstStyle/>
          <a:p>
            <a:pPr algn="ctr"/>
            <a:r>
              <a:rPr lang="en-US" sz="5400" dirty="0" smtClean="0">
                <a:solidFill>
                  <a:schemeClr val="bg1"/>
                </a:solidFill>
              </a:rPr>
              <a:t>I AM BORN OF GOD </a:t>
            </a:r>
            <a:endParaRPr lang="en-US" sz="5400" dirty="0" smtClean="0">
              <a:solidFill>
                <a:schemeClr val="bg1"/>
              </a:solidFill>
            </a:endParaRPr>
          </a:p>
          <a:p>
            <a:pPr algn="ctr"/>
            <a:r>
              <a:rPr lang="en-US" sz="5400" dirty="0" smtClean="0">
                <a:solidFill>
                  <a:schemeClr val="bg1"/>
                </a:solidFill>
              </a:rPr>
              <a:t>AND </a:t>
            </a:r>
            <a:r>
              <a:rPr lang="en-US" sz="5400" dirty="0" smtClean="0">
                <a:solidFill>
                  <a:schemeClr val="bg1"/>
                </a:solidFill>
              </a:rPr>
              <a:t>I OVERCOME THIS WORLD </a:t>
            </a:r>
            <a:endParaRPr lang="en-US" sz="5400" dirty="0" smtClean="0">
              <a:solidFill>
                <a:schemeClr val="bg1"/>
              </a:solidFill>
            </a:endParaRPr>
          </a:p>
          <a:p>
            <a:pPr algn="ctr"/>
            <a:r>
              <a:rPr lang="en-US" sz="5400" dirty="0" smtClean="0">
                <a:solidFill>
                  <a:schemeClr val="bg1"/>
                </a:solidFill>
              </a:rPr>
              <a:t>AND </a:t>
            </a:r>
            <a:r>
              <a:rPr lang="en-US" sz="5400" dirty="0" smtClean="0">
                <a:solidFill>
                  <a:schemeClr val="bg1"/>
                </a:solidFill>
              </a:rPr>
              <a:t>ALL THAT IS IN IT. </a:t>
            </a:r>
            <a:endParaRPr lang="en-US" sz="5400" dirty="0" smtClean="0">
              <a:solidFill>
                <a:schemeClr val="bg1"/>
              </a:solidFill>
            </a:endParaRPr>
          </a:p>
          <a:p>
            <a:pPr algn="ctr"/>
            <a:r>
              <a:rPr lang="en-US" sz="5400" dirty="0" smtClean="0">
                <a:solidFill>
                  <a:schemeClr val="bg1"/>
                </a:solidFill>
              </a:rPr>
              <a:t>I </a:t>
            </a:r>
            <a:r>
              <a:rPr lang="en-US" sz="5400" dirty="0" smtClean="0">
                <a:solidFill>
                  <a:schemeClr val="bg1"/>
                </a:solidFill>
              </a:rPr>
              <a:t>OVERCOME BY </a:t>
            </a:r>
            <a:r>
              <a:rPr lang="en-US" sz="5400" dirty="0" smtClean="0">
                <a:solidFill>
                  <a:schemeClr val="bg1"/>
                </a:solidFill>
              </a:rPr>
              <a:t>FAITH.</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3528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Matthew 6:31-33 (TPT)</a:t>
            </a:r>
          </a:p>
          <a:p>
            <a:r>
              <a:rPr lang="en-US" sz="5400" i="1" dirty="0" smtClean="0">
                <a:solidFill>
                  <a:schemeClr val="bg1"/>
                </a:solidFill>
              </a:rPr>
              <a:t>32 For that is what the unbelievers chase after. Doesn’t your heavenly Father already know the things your bodies require?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2, FOCUS ON GOD AND HIS PROMISES</a:t>
            </a:r>
            <a:endParaRPr lang="en-US" sz="5400" dirty="0" smtClean="0">
              <a:solidFill>
                <a:schemeClr val="bg1"/>
              </a:solidFill>
            </a:endParaRPr>
          </a:p>
        </p:txBody>
      </p:sp>
      <p:sp>
        <p:nvSpPr>
          <p:cNvPr id="7" name="Rectangle 6"/>
          <p:cNvSpPr/>
          <p:nvPr/>
        </p:nvSpPr>
        <p:spPr>
          <a:xfrm>
            <a:off x="0" y="3352800"/>
            <a:ext cx="14630400" cy="4343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4247317"/>
          </a:xfrm>
          <a:prstGeom prst="rect">
            <a:avLst/>
          </a:prstGeom>
          <a:noFill/>
        </p:spPr>
        <p:txBody>
          <a:bodyPr wrap="square" rtlCol="0">
            <a:spAutoFit/>
          </a:bodyPr>
          <a:lstStyle/>
          <a:p>
            <a:r>
              <a:rPr lang="en-US" sz="5400" i="1" dirty="0" smtClean="0">
                <a:solidFill>
                  <a:schemeClr val="bg1"/>
                </a:solidFill>
              </a:rPr>
              <a:t>Matthew 6:31-33 (TPT)</a:t>
            </a:r>
          </a:p>
          <a:p>
            <a:r>
              <a:rPr lang="en-US" sz="5400" i="1" dirty="0" smtClean="0">
                <a:solidFill>
                  <a:schemeClr val="bg1"/>
                </a:solidFill>
              </a:rPr>
              <a:t>33 “So above all, constantly chase after the realm of God’s kingdom and the righteousness that proceeds from him. Then all these less important things will be given to you abundantly.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311527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3115270"/>
            <a:ext cx="13792200" cy="923330"/>
          </a:xfrm>
          <a:prstGeom prst="rect">
            <a:avLst/>
          </a:prstGeom>
          <a:noFill/>
        </p:spPr>
        <p:txBody>
          <a:bodyPr wrap="square" rtlCol="0">
            <a:spAutoFit/>
          </a:bodyPr>
          <a:lstStyle/>
          <a:p>
            <a:pPr algn="ctr"/>
            <a:r>
              <a:rPr lang="en-US" sz="5400" dirty="0" smtClean="0">
                <a:solidFill>
                  <a:schemeClr val="bg1"/>
                </a:solidFill>
              </a:rPr>
              <a:t>3, DECLARE HIS WORD ALOUD</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3, DECLARE HIS WORD ALOUD</a:t>
            </a:r>
            <a:endParaRPr lang="en-US" sz="5400" dirty="0" smtClean="0">
              <a:solidFill>
                <a:schemeClr val="bg1"/>
              </a:solidFill>
            </a:endParaRPr>
          </a:p>
        </p:txBody>
      </p:sp>
      <p:sp>
        <p:nvSpPr>
          <p:cNvPr id="7" name="Rectangle 6"/>
          <p:cNvSpPr/>
          <p:nvPr/>
        </p:nvSpPr>
        <p:spPr>
          <a:xfrm>
            <a:off x="0" y="3352800"/>
            <a:ext cx="14630400" cy="1828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1754326"/>
          </a:xfrm>
          <a:prstGeom prst="rect">
            <a:avLst/>
          </a:prstGeom>
          <a:noFill/>
        </p:spPr>
        <p:txBody>
          <a:bodyPr wrap="square" rtlCol="0">
            <a:spAutoFit/>
          </a:bodyPr>
          <a:lstStyle/>
          <a:p>
            <a:pPr algn="ctr"/>
            <a:r>
              <a:rPr lang="en-US" sz="5400" dirty="0" smtClean="0">
                <a:solidFill>
                  <a:schemeClr val="bg1"/>
                </a:solidFill>
              </a:rPr>
              <a:t>'</a:t>
            </a:r>
            <a:r>
              <a:rPr lang="en-US" sz="5400" dirty="0" err="1" smtClean="0">
                <a:solidFill>
                  <a:schemeClr val="bg1"/>
                </a:solidFill>
              </a:rPr>
              <a:t>hagah</a:t>
            </a:r>
            <a:r>
              <a:rPr lang="en-US" sz="5400" dirty="0" smtClean="0">
                <a:solidFill>
                  <a:schemeClr val="bg1"/>
                </a:solidFill>
              </a:rPr>
              <a:t>' = meditate, mutter, </a:t>
            </a:r>
            <a:endParaRPr lang="en-US" sz="5400" dirty="0" smtClean="0">
              <a:solidFill>
                <a:schemeClr val="bg1"/>
              </a:solidFill>
            </a:endParaRPr>
          </a:p>
          <a:p>
            <a:pPr algn="ctr"/>
            <a:r>
              <a:rPr lang="en-US" sz="5400" dirty="0" smtClean="0">
                <a:solidFill>
                  <a:schemeClr val="bg1"/>
                </a:solidFill>
              </a:rPr>
              <a:t>utter</a:t>
            </a:r>
            <a:r>
              <a:rPr lang="en-US" sz="5400" dirty="0" smtClean="0">
                <a:solidFill>
                  <a:schemeClr val="bg1"/>
                </a:solidFill>
              </a:rPr>
              <a:t>, speak, low speaking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152400"/>
            <a:ext cx="10210800" cy="769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2020-02-16-ChurchApp-Screenshot-2.jpg"/>
          <p:cNvPicPr>
            <a:picLocks noChangeAspect="1"/>
          </p:cNvPicPr>
          <p:nvPr/>
        </p:nvPicPr>
        <p:blipFill>
          <a:blip r:embed="rId2" cstate="print"/>
          <a:srcRect t="3704" b="5556"/>
          <a:stretch>
            <a:fillRect/>
          </a:stretch>
        </p:blipFill>
        <p:spPr>
          <a:xfrm>
            <a:off x="6858000" y="304800"/>
            <a:ext cx="3798277" cy="7467600"/>
          </a:xfrm>
          <a:prstGeom prst="rect">
            <a:avLst/>
          </a:prstGeom>
        </p:spPr>
      </p:pic>
      <p:pic>
        <p:nvPicPr>
          <p:cNvPr id="5" name="Picture 4" descr="2020-02-16-ChurchApp-Screenshot-4.jpg"/>
          <p:cNvPicPr>
            <a:picLocks noChangeAspect="1"/>
          </p:cNvPicPr>
          <p:nvPr/>
        </p:nvPicPr>
        <p:blipFill>
          <a:blip r:embed="rId3" cstate="print"/>
          <a:srcRect t="3704" b="5556"/>
          <a:stretch>
            <a:fillRect/>
          </a:stretch>
        </p:blipFill>
        <p:spPr>
          <a:xfrm>
            <a:off x="1828800" y="304800"/>
            <a:ext cx="3798277" cy="7467600"/>
          </a:xfrm>
          <a:prstGeom prst="rect">
            <a:avLst/>
          </a:prstGeom>
        </p:spPr>
      </p:pic>
      <p:cxnSp>
        <p:nvCxnSpPr>
          <p:cNvPr id="7" name="Straight Arrow Connector 6"/>
          <p:cNvCxnSpPr/>
          <p:nvPr/>
        </p:nvCxnSpPr>
        <p:spPr>
          <a:xfrm flipV="1">
            <a:off x="4125684" y="4697187"/>
            <a:ext cx="1905000" cy="9906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337458"/>
            <a:ext cx="10210800" cy="769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2020-02-16-ChurchApp-Screenshot-1.jpg"/>
          <p:cNvPicPr>
            <a:picLocks noChangeAspect="1"/>
          </p:cNvPicPr>
          <p:nvPr/>
        </p:nvPicPr>
        <p:blipFill>
          <a:blip r:embed="rId2" cstate="print"/>
          <a:srcRect t="3704" b="5556"/>
          <a:stretch>
            <a:fillRect/>
          </a:stretch>
        </p:blipFill>
        <p:spPr>
          <a:xfrm>
            <a:off x="1447800" y="500748"/>
            <a:ext cx="3798277" cy="7467600"/>
          </a:xfrm>
          <a:prstGeom prst="rect">
            <a:avLst/>
          </a:prstGeom>
        </p:spPr>
      </p:pic>
      <p:pic>
        <p:nvPicPr>
          <p:cNvPr id="3" name="Picture 2" descr="2020-02-16-ChurchApp-Screenshot-3.jpg"/>
          <p:cNvPicPr>
            <a:picLocks noChangeAspect="1"/>
          </p:cNvPicPr>
          <p:nvPr/>
        </p:nvPicPr>
        <p:blipFill>
          <a:blip r:embed="rId3" cstate="print"/>
          <a:srcRect t="3704" b="6481"/>
          <a:stretch>
            <a:fillRect/>
          </a:stretch>
        </p:blipFill>
        <p:spPr>
          <a:xfrm>
            <a:off x="7239000" y="500748"/>
            <a:ext cx="3798277" cy="7391400"/>
          </a:xfrm>
          <a:prstGeom prst="rect">
            <a:avLst/>
          </a:prstGeom>
        </p:spPr>
      </p:pic>
      <p:cxnSp>
        <p:nvCxnSpPr>
          <p:cNvPr id="7" name="Straight Arrow Connector 6"/>
          <p:cNvCxnSpPr/>
          <p:nvPr/>
        </p:nvCxnSpPr>
        <p:spPr>
          <a:xfrm flipH="1" flipV="1">
            <a:off x="914400" y="2743200"/>
            <a:ext cx="838200" cy="10668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4, TAKE ONE DAY AT A TIME</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4, TAKE ONE DAY AT A TIME</a:t>
            </a:r>
            <a:endParaRPr lang="en-US" sz="5400" dirty="0" smtClean="0">
              <a:solidFill>
                <a:schemeClr val="bg1"/>
              </a:solidFill>
            </a:endParaRPr>
          </a:p>
        </p:txBody>
      </p:sp>
      <p:sp>
        <p:nvSpPr>
          <p:cNvPr id="7" name="Rectangle 6"/>
          <p:cNvSpPr/>
          <p:nvPr/>
        </p:nvSpPr>
        <p:spPr>
          <a:xfrm>
            <a:off x="0" y="3352800"/>
            <a:ext cx="14630400" cy="3581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3416320"/>
          </a:xfrm>
          <a:prstGeom prst="rect">
            <a:avLst/>
          </a:prstGeom>
          <a:noFill/>
        </p:spPr>
        <p:txBody>
          <a:bodyPr wrap="square" rtlCol="0">
            <a:spAutoFit/>
          </a:bodyPr>
          <a:lstStyle/>
          <a:p>
            <a:r>
              <a:rPr lang="en-US" sz="5400" i="1" dirty="0" smtClean="0">
                <a:solidFill>
                  <a:schemeClr val="bg1"/>
                </a:solidFill>
              </a:rPr>
              <a:t>Matthew 6:34 (TPT)</a:t>
            </a:r>
          </a:p>
          <a:p>
            <a:r>
              <a:rPr lang="en-US" sz="5400" i="1" dirty="0" smtClean="0">
                <a:solidFill>
                  <a:schemeClr val="bg1"/>
                </a:solidFill>
              </a:rPr>
              <a:t>Refuse to worry about tomorrow, but deal with each challenge that comes your way, one day at a time. Tomorrow will take care of itself</a:t>
            </a:r>
            <a:r>
              <a:rPr lang="en-US" sz="5400" i="1" dirty="0" smtClean="0">
                <a:solidFill>
                  <a:schemeClr val="bg1"/>
                </a:solidFill>
              </a:rPr>
              <a:t>.</a:t>
            </a:r>
            <a:endParaRPr lang="en-US" sz="5400" i="1" dirty="0" smtClean="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5, SHARE YOUR BURDEN</a:t>
            </a:r>
            <a:endParaRPr lang="en-US" sz="5400"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5, SHARE YOUR BURDEN</a:t>
            </a:r>
            <a:endParaRPr lang="en-US" sz="5400" dirty="0" smtClean="0">
              <a:solidFill>
                <a:schemeClr val="bg1"/>
              </a:solidFill>
            </a:endParaRPr>
          </a:p>
        </p:txBody>
      </p:sp>
      <p:sp>
        <p:nvSpPr>
          <p:cNvPr id="7" name="Rectangle 6"/>
          <p:cNvSpPr/>
          <p:nvPr/>
        </p:nvSpPr>
        <p:spPr>
          <a:xfrm>
            <a:off x="0" y="3352800"/>
            <a:ext cx="14630400" cy="4191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4247317"/>
          </a:xfrm>
          <a:prstGeom prst="rect">
            <a:avLst/>
          </a:prstGeom>
          <a:noFill/>
        </p:spPr>
        <p:txBody>
          <a:bodyPr wrap="square" rtlCol="0">
            <a:spAutoFit/>
          </a:bodyPr>
          <a:lstStyle/>
          <a:p>
            <a:r>
              <a:rPr lang="en-US" sz="5400" dirty="0" smtClean="0">
                <a:solidFill>
                  <a:schemeClr val="bg1"/>
                </a:solidFill>
              </a:rPr>
              <a:t>A) Talk to someone who </a:t>
            </a:r>
            <a:r>
              <a:rPr lang="en-US" sz="5400" smtClean="0">
                <a:solidFill>
                  <a:schemeClr val="bg1"/>
                </a:solidFill>
              </a:rPr>
              <a:t>will </a:t>
            </a:r>
            <a:r>
              <a:rPr lang="en-US" sz="5400" smtClean="0">
                <a:solidFill>
                  <a:schemeClr val="bg1"/>
                </a:solidFill>
              </a:rPr>
              <a:t>listen</a:t>
            </a:r>
            <a:endParaRPr lang="en-US" sz="5400" dirty="0" smtClean="0">
              <a:solidFill>
                <a:schemeClr val="bg1"/>
              </a:solidFill>
            </a:endParaRPr>
          </a:p>
          <a:p>
            <a:endParaRPr lang="en-US" sz="5400" i="1" dirty="0" smtClean="0">
              <a:solidFill>
                <a:schemeClr val="bg1"/>
              </a:solidFill>
            </a:endParaRPr>
          </a:p>
          <a:p>
            <a:r>
              <a:rPr lang="en-US" sz="5400" i="1" dirty="0" smtClean="0">
                <a:solidFill>
                  <a:schemeClr val="bg1"/>
                </a:solidFill>
              </a:rPr>
              <a:t>Galatians 6:2  </a:t>
            </a:r>
          </a:p>
          <a:p>
            <a:r>
              <a:rPr lang="en-US" sz="5400" i="1" dirty="0" smtClean="0">
                <a:solidFill>
                  <a:schemeClr val="bg1"/>
                </a:solidFill>
              </a:rPr>
              <a:t>Bear one another's burdens, and so fulfill the law of Christ.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3886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752600"/>
            <a:ext cx="13792200" cy="3416320"/>
          </a:xfrm>
          <a:prstGeom prst="rect">
            <a:avLst/>
          </a:prstGeom>
          <a:noFill/>
        </p:spPr>
        <p:txBody>
          <a:bodyPr wrap="square" rtlCol="0">
            <a:spAutoFit/>
          </a:bodyPr>
          <a:lstStyle/>
          <a:p>
            <a:r>
              <a:rPr lang="en-US" sz="5400" i="1" dirty="0" smtClean="0">
                <a:solidFill>
                  <a:schemeClr val="bg1"/>
                </a:solidFill>
              </a:rPr>
              <a:t>1 John 4:4</a:t>
            </a:r>
          </a:p>
          <a:p>
            <a:r>
              <a:rPr lang="en-US" sz="5400" i="1" dirty="0" smtClean="0">
                <a:solidFill>
                  <a:schemeClr val="bg1"/>
                </a:solidFill>
              </a:rPr>
              <a:t>You are of God, little children, and have overcome them, because He who is in you is greater than he who is in the world.</a:t>
            </a:r>
            <a:endParaRPr lang="en-US" sz="5400" i="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91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923330"/>
          </a:xfrm>
          <a:prstGeom prst="rect">
            <a:avLst/>
          </a:prstGeom>
          <a:noFill/>
        </p:spPr>
        <p:txBody>
          <a:bodyPr wrap="square" rtlCol="0">
            <a:spAutoFit/>
          </a:bodyPr>
          <a:lstStyle/>
          <a:p>
            <a:pPr algn="ctr"/>
            <a:r>
              <a:rPr lang="en-US" sz="5400" dirty="0" smtClean="0">
                <a:solidFill>
                  <a:schemeClr val="bg1"/>
                </a:solidFill>
              </a:rPr>
              <a:t>5, SHARE YOUR BURDEN</a:t>
            </a:r>
            <a:endParaRPr lang="en-US" sz="5400" dirty="0" smtClean="0">
              <a:solidFill>
                <a:schemeClr val="bg1"/>
              </a:solidFill>
            </a:endParaRPr>
          </a:p>
        </p:txBody>
      </p:sp>
      <p:sp>
        <p:nvSpPr>
          <p:cNvPr id="7" name="Rectangle 6"/>
          <p:cNvSpPr/>
          <p:nvPr/>
        </p:nvSpPr>
        <p:spPr>
          <a:xfrm>
            <a:off x="0" y="3352800"/>
            <a:ext cx="14630400" cy="838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1000" y="3352800"/>
            <a:ext cx="13792200" cy="923330"/>
          </a:xfrm>
          <a:prstGeom prst="rect">
            <a:avLst/>
          </a:prstGeom>
          <a:noFill/>
        </p:spPr>
        <p:txBody>
          <a:bodyPr wrap="square" rtlCol="0">
            <a:spAutoFit/>
          </a:bodyPr>
          <a:lstStyle/>
          <a:p>
            <a:r>
              <a:rPr lang="en-US" sz="5400" dirty="0" smtClean="0">
                <a:solidFill>
                  <a:schemeClr val="bg1"/>
                </a:solidFill>
              </a:rPr>
              <a:t>B) Delegate, de-clutter, relinquish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11125200" cy="1754326"/>
          </a:xfrm>
          <a:prstGeom prst="rect">
            <a:avLst/>
          </a:prstGeom>
          <a:solidFill>
            <a:schemeClr val="tx1">
              <a:alpha val="40000"/>
            </a:schemeClr>
          </a:solidFill>
        </p:spPr>
        <p:txBody>
          <a:bodyPr wrap="square" rtlCol="0">
            <a:spAutoFit/>
          </a:bodyPr>
          <a:lstStyle/>
          <a:p>
            <a:r>
              <a:rPr lang="en-US" sz="5400" dirty="0" smtClean="0">
                <a:solidFill>
                  <a:srgbClr val="FFC000"/>
                </a:solidFill>
              </a:rPr>
              <a:t>CONQUERING AND CALMING YOUR MIND</a:t>
            </a:r>
            <a:endParaRPr lang="en-US" sz="5400" dirty="0">
              <a:solidFill>
                <a:srgbClr val="FFC000"/>
              </a:solidFill>
            </a:endParaRPr>
          </a:p>
        </p:txBody>
      </p:sp>
      <p:sp>
        <p:nvSpPr>
          <p:cNvPr id="5" name="Rectangle 4"/>
          <p:cNvSpPr/>
          <p:nvPr/>
        </p:nvSpPr>
        <p:spPr>
          <a:xfrm>
            <a:off x="0" y="2286000"/>
            <a:ext cx="14630400" cy="4343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4247317"/>
          </a:xfrm>
          <a:prstGeom prst="rect">
            <a:avLst/>
          </a:prstGeom>
          <a:noFill/>
        </p:spPr>
        <p:txBody>
          <a:bodyPr wrap="square" rtlCol="0">
            <a:spAutoFit/>
          </a:bodyPr>
          <a:lstStyle/>
          <a:p>
            <a:pPr lvl="5"/>
            <a:r>
              <a:rPr lang="en-US" sz="5400" dirty="0" smtClean="0">
                <a:solidFill>
                  <a:schemeClr val="bg1"/>
                </a:solidFill>
              </a:rPr>
              <a:t>1, Pray, Let Go, Let God</a:t>
            </a:r>
          </a:p>
          <a:p>
            <a:pPr lvl="5"/>
            <a:r>
              <a:rPr lang="en-US" sz="5400" dirty="0" smtClean="0">
                <a:solidFill>
                  <a:schemeClr val="bg1"/>
                </a:solidFill>
              </a:rPr>
              <a:t>2, Focus On God And His Promises</a:t>
            </a:r>
          </a:p>
          <a:p>
            <a:pPr lvl="5"/>
            <a:r>
              <a:rPr lang="en-US" sz="5400" dirty="0" smtClean="0">
                <a:solidFill>
                  <a:schemeClr val="bg1"/>
                </a:solidFill>
              </a:rPr>
              <a:t>3, Declare His Word Aloud</a:t>
            </a:r>
          </a:p>
          <a:p>
            <a:pPr lvl="5"/>
            <a:r>
              <a:rPr lang="en-US" sz="5400" dirty="0" smtClean="0">
                <a:solidFill>
                  <a:schemeClr val="bg1"/>
                </a:solidFill>
              </a:rPr>
              <a:t>4, Take One Day At A Time</a:t>
            </a:r>
          </a:p>
          <a:p>
            <a:pPr lvl="5"/>
            <a:r>
              <a:rPr lang="en-US" sz="5400" dirty="0" smtClean="0">
                <a:solidFill>
                  <a:schemeClr val="bg1"/>
                </a:solidFill>
              </a:rPr>
              <a:t>5, Share your burden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0"/>
            <a:ext cx="14630400" cy="2667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2286000"/>
            <a:ext cx="13792200" cy="2585323"/>
          </a:xfrm>
          <a:prstGeom prst="rect">
            <a:avLst/>
          </a:prstGeom>
          <a:noFill/>
        </p:spPr>
        <p:txBody>
          <a:bodyPr wrap="square" rtlCol="0">
            <a:spAutoFit/>
          </a:bodyPr>
          <a:lstStyle/>
          <a:p>
            <a:r>
              <a:rPr lang="en-US" sz="5400" i="1" dirty="0" smtClean="0">
                <a:solidFill>
                  <a:schemeClr val="bg1"/>
                </a:solidFill>
              </a:rPr>
              <a:t>Isaiah 26:3  </a:t>
            </a:r>
          </a:p>
          <a:p>
            <a:r>
              <a:rPr lang="en-US" sz="5400" i="1" dirty="0" smtClean="0">
                <a:solidFill>
                  <a:schemeClr val="bg1"/>
                </a:solidFill>
              </a:rPr>
              <a:t>You will keep him in perfect peace, Whose mind is stayed on You, Because he trusts in You.</a:t>
            </a:r>
            <a:endParaRPr lang="en-US" sz="54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2895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752600"/>
            <a:ext cx="13792200" cy="2585323"/>
          </a:xfrm>
          <a:prstGeom prst="rect">
            <a:avLst/>
          </a:prstGeom>
          <a:noFill/>
        </p:spPr>
        <p:txBody>
          <a:bodyPr wrap="square" rtlCol="0">
            <a:spAutoFit/>
          </a:bodyPr>
          <a:lstStyle/>
          <a:p>
            <a:pPr algn="ctr"/>
            <a:r>
              <a:rPr lang="en-US" sz="5400" dirty="0" smtClean="0">
                <a:solidFill>
                  <a:schemeClr val="bg1"/>
                </a:solidFill>
              </a:rPr>
              <a:t>JESUS WHO IS IN ME </a:t>
            </a:r>
            <a:endParaRPr lang="en-US" sz="5400" dirty="0" smtClean="0">
              <a:solidFill>
                <a:schemeClr val="bg1"/>
              </a:solidFill>
            </a:endParaRPr>
          </a:p>
          <a:p>
            <a:pPr algn="ctr"/>
            <a:r>
              <a:rPr lang="en-US" sz="5400" dirty="0" smtClean="0">
                <a:solidFill>
                  <a:schemeClr val="bg1"/>
                </a:solidFill>
              </a:rPr>
              <a:t>IS </a:t>
            </a:r>
            <a:r>
              <a:rPr lang="en-US" sz="5400" dirty="0" smtClean="0">
                <a:solidFill>
                  <a:schemeClr val="bg1"/>
                </a:solidFill>
              </a:rPr>
              <a:t>GREATER THAN ANYTHING OR ANY POWER THAT I FACE IN THIS </a:t>
            </a:r>
            <a:r>
              <a:rPr lang="en-US" sz="5400" dirty="0" smtClean="0">
                <a:solidFill>
                  <a:schemeClr val="bg1"/>
                </a:solidFill>
              </a:rPr>
              <a:t>WORLD</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2895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676400"/>
            <a:ext cx="13792200" cy="2585323"/>
          </a:xfrm>
          <a:prstGeom prst="rect">
            <a:avLst/>
          </a:prstGeom>
          <a:noFill/>
        </p:spPr>
        <p:txBody>
          <a:bodyPr wrap="square" rtlCol="0">
            <a:spAutoFit/>
          </a:bodyPr>
          <a:lstStyle/>
          <a:p>
            <a:pPr algn="ctr"/>
            <a:r>
              <a:rPr lang="en-US" sz="5400" dirty="0" smtClean="0">
                <a:solidFill>
                  <a:schemeClr val="bg1"/>
                </a:solidFill>
              </a:rPr>
              <a:t>ANXIETY</a:t>
            </a:r>
          </a:p>
          <a:p>
            <a:pPr algn="ctr"/>
            <a:r>
              <a:rPr lang="en-US" sz="5400" dirty="0" smtClean="0">
                <a:solidFill>
                  <a:schemeClr val="bg1"/>
                </a:solidFill>
              </a:rPr>
              <a:t>feeling </a:t>
            </a:r>
            <a:r>
              <a:rPr lang="en-US" sz="5400" dirty="0" smtClean="0">
                <a:solidFill>
                  <a:schemeClr val="bg1"/>
                </a:solidFill>
              </a:rPr>
              <a:t>of worry, apprehension, </a:t>
            </a:r>
            <a:endParaRPr lang="en-US" sz="5400" dirty="0" smtClean="0">
              <a:solidFill>
                <a:schemeClr val="bg1"/>
              </a:solidFill>
            </a:endParaRPr>
          </a:p>
          <a:p>
            <a:pPr algn="ctr"/>
            <a:r>
              <a:rPr lang="en-US" sz="5400" dirty="0" smtClean="0">
                <a:solidFill>
                  <a:schemeClr val="bg1"/>
                </a:solidFill>
              </a:rPr>
              <a:t>nervousness</a:t>
            </a:r>
            <a:r>
              <a:rPr lang="en-US" sz="5400" dirty="0" smtClean="0">
                <a:solidFill>
                  <a:schemeClr val="bg1"/>
                </a:solidFill>
              </a:rPr>
              <a:t>, uneasiness or fear</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3505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676400"/>
            <a:ext cx="13792200" cy="3416320"/>
          </a:xfrm>
          <a:prstGeom prst="rect">
            <a:avLst/>
          </a:prstGeom>
          <a:noFill/>
        </p:spPr>
        <p:txBody>
          <a:bodyPr wrap="square" rtlCol="0">
            <a:spAutoFit/>
          </a:bodyPr>
          <a:lstStyle/>
          <a:p>
            <a:pPr algn="ctr"/>
            <a:r>
              <a:rPr lang="en-US" sz="5400" dirty="0" smtClean="0">
                <a:solidFill>
                  <a:schemeClr val="bg1"/>
                </a:solidFill>
              </a:rPr>
              <a:t>ANXIETY DISORDER</a:t>
            </a:r>
          </a:p>
          <a:p>
            <a:pPr algn="ctr"/>
            <a:r>
              <a:rPr lang="en-US" sz="5400" dirty="0" smtClean="0">
                <a:solidFill>
                  <a:schemeClr val="bg1"/>
                </a:solidFill>
              </a:rPr>
              <a:t>characterized </a:t>
            </a:r>
            <a:r>
              <a:rPr lang="en-US" sz="5400" dirty="0" smtClean="0">
                <a:solidFill>
                  <a:schemeClr val="bg1"/>
                </a:solidFill>
              </a:rPr>
              <a:t>by excessive or prolonged nervousness, fear, apprehension, </a:t>
            </a:r>
            <a:endParaRPr lang="en-US" sz="5400" dirty="0" smtClean="0">
              <a:solidFill>
                <a:schemeClr val="bg1"/>
              </a:solidFill>
            </a:endParaRPr>
          </a:p>
          <a:p>
            <a:pPr algn="ctr"/>
            <a:r>
              <a:rPr lang="en-US" sz="5400" dirty="0" smtClean="0">
                <a:solidFill>
                  <a:schemeClr val="bg1"/>
                </a:solidFill>
              </a:rPr>
              <a:t>and </a:t>
            </a:r>
            <a:r>
              <a:rPr lang="en-US" sz="5400" dirty="0" smtClean="0">
                <a:solidFill>
                  <a:schemeClr val="bg1"/>
                </a:solidFill>
              </a:rPr>
              <a:t>worry that disrupts daily life</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14630400" cy="2819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676400"/>
            <a:ext cx="13792200" cy="2585323"/>
          </a:xfrm>
          <a:prstGeom prst="rect">
            <a:avLst/>
          </a:prstGeom>
          <a:noFill/>
        </p:spPr>
        <p:txBody>
          <a:bodyPr wrap="square" rtlCol="0">
            <a:spAutoFit/>
          </a:bodyPr>
          <a:lstStyle/>
          <a:p>
            <a:pPr algn="ctr"/>
            <a:r>
              <a:rPr lang="en-US" sz="5400" dirty="0" smtClean="0">
                <a:solidFill>
                  <a:schemeClr val="bg1"/>
                </a:solidFill>
              </a:rPr>
              <a:t>Practical </a:t>
            </a:r>
            <a:r>
              <a:rPr lang="en-US" sz="5400" dirty="0" smtClean="0">
                <a:solidFill>
                  <a:schemeClr val="bg1"/>
                </a:solidFill>
              </a:rPr>
              <a:t>Biblical instructions </a:t>
            </a:r>
            <a:endParaRPr lang="en-US" sz="5400" dirty="0" smtClean="0">
              <a:solidFill>
                <a:schemeClr val="bg1"/>
              </a:solidFill>
            </a:endParaRPr>
          </a:p>
          <a:p>
            <a:pPr algn="ctr"/>
            <a:r>
              <a:rPr lang="en-US" sz="5400" dirty="0" smtClean="0">
                <a:solidFill>
                  <a:schemeClr val="bg1"/>
                </a:solidFill>
              </a:rPr>
              <a:t>that </a:t>
            </a:r>
            <a:r>
              <a:rPr lang="en-US" sz="5400" dirty="0" smtClean="0">
                <a:solidFill>
                  <a:schemeClr val="bg1"/>
                </a:solidFill>
              </a:rPr>
              <a:t>will help us overcome </a:t>
            </a:r>
            <a:endParaRPr lang="en-US" sz="5400" dirty="0" smtClean="0">
              <a:solidFill>
                <a:schemeClr val="bg1"/>
              </a:solidFill>
            </a:endParaRPr>
          </a:p>
          <a:p>
            <a:pPr algn="ctr"/>
            <a:r>
              <a:rPr lang="en-US" sz="5400" dirty="0" smtClean="0">
                <a:solidFill>
                  <a:schemeClr val="bg1"/>
                </a:solidFill>
              </a:rPr>
              <a:t>feelings </a:t>
            </a:r>
            <a:r>
              <a:rPr lang="en-US" sz="5400" dirty="0" smtClean="0">
                <a:solidFill>
                  <a:schemeClr val="bg1"/>
                </a:solidFill>
              </a:rPr>
              <a:t>of anxiety and worry</a:t>
            </a:r>
            <a:endParaRPr lang="en-US" sz="5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1585</Words>
  <Application>Microsoft Office PowerPoint</Application>
  <PresentationFormat>Custom</PresentationFormat>
  <Paragraphs>174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48</cp:revision>
  <dcterms:created xsi:type="dcterms:W3CDTF">2006-08-16T00:00:00Z</dcterms:created>
  <dcterms:modified xsi:type="dcterms:W3CDTF">2020-02-15T04:33:59Z</dcterms:modified>
</cp:coreProperties>
</file>