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9D2FF-49D4-4479-9E08-66C5391C72B2}" type="datetimeFigureOut">
              <a:rPr lang="en-US" smtClean="0"/>
              <a:pPr/>
              <a:t>11/30/2019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1B0DC-555A-4418-ACDB-84D13D0BC3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descr="2019-12-01-1-Corinthians-Chapter-15-PPT-Background-With-Title.jpg"/>
          <p:cNvPicPr>
            <a:picLocks noChangeAspect="1"/>
          </p:cNvPicPr>
          <p:nvPr userDrawn="1"/>
        </p:nvPicPr>
        <p:blipFill>
          <a:blip r:embed="rId2" cstate="print"/>
          <a:stretch>
            <a:fillRect/>
          </a:stretch>
        </p:blipFill>
        <p:spPr>
          <a:xfrm>
            <a:off x="0" y="0"/>
            <a:ext cx="9144000" cy="6858000"/>
          </a:xfrm>
          <a:prstGeom prst="rect">
            <a:avLst/>
          </a:prstGeom>
        </p:spPr>
      </p:pic>
      <p:sp>
        <p:nvSpPr>
          <p:cNvPr id="6" name="Rectangle 5"/>
          <p:cNvSpPr/>
          <p:nvPr userDrawn="1"/>
        </p:nvSpPr>
        <p:spPr>
          <a:xfrm>
            <a:off x="0" y="1066800"/>
            <a:ext cx="9144000" cy="5867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9-12-01-1-Corinthians-Chapter-15-PPT-Cover.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1200329"/>
          </a:xfrm>
          <a:prstGeom prst="rect">
            <a:avLst/>
          </a:prstGeom>
          <a:noFill/>
        </p:spPr>
        <p:txBody>
          <a:bodyPr wrap="square" rtlCol="0">
            <a:spAutoFit/>
          </a:bodyPr>
          <a:lstStyle/>
          <a:p>
            <a:r>
              <a:rPr lang="en-US" sz="3600" dirty="0" smtClean="0">
                <a:solidFill>
                  <a:srgbClr val="FF0000"/>
                </a:solidFill>
              </a:rPr>
              <a:t>In Christ, Our Hope Of The Resurrection (15:20-28)</a:t>
            </a:r>
          </a:p>
        </p:txBody>
      </p:sp>
      <p:sp>
        <p:nvSpPr>
          <p:cNvPr id="3" name="TextBox 2"/>
          <p:cNvSpPr txBox="1"/>
          <p:nvPr/>
        </p:nvSpPr>
        <p:spPr>
          <a:xfrm>
            <a:off x="190500" y="2685871"/>
            <a:ext cx="8763000" cy="2862322"/>
          </a:xfrm>
          <a:prstGeom prst="rect">
            <a:avLst/>
          </a:prstGeom>
          <a:noFill/>
        </p:spPr>
        <p:txBody>
          <a:bodyPr wrap="square" rtlCol="0">
            <a:spAutoFit/>
          </a:bodyPr>
          <a:lstStyle/>
          <a:p>
            <a:pPr algn="ctr"/>
            <a:r>
              <a:rPr lang="en-US" sz="3600" dirty="0" smtClean="0"/>
              <a:t>THE RESURRECTION OF JESUS </a:t>
            </a:r>
            <a:endParaRPr lang="en-US" sz="3600" dirty="0" smtClean="0"/>
          </a:p>
          <a:p>
            <a:pPr algn="ctr"/>
            <a:r>
              <a:rPr lang="en-US" sz="3600" dirty="0" smtClean="0"/>
              <a:t>REPRESENTS </a:t>
            </a:r>
          </a:p>
          <a:p>
            <a:pPr algn="ctr"/>
            <a:r>
              <a:rPr lang="en-US" sz="3600" dirty="0" smtClean="0"/>
              <a:t>OUR </a:t>
            </a:r>
            <a:r>
              <a:rPr lang="en-US" sz="3600" dirty="0" smtClean="0"/>
              <a:t>RESURRECTION. </a:t>
            </a:r>
            <a:endParaRPr lang="en-US" sz="3600" dirty="0" smtClean="0"/>
          </a:p>
          <a:p>
            <a:pPr algn="ctr"/>
            <a:r>
              <a:rPr lang="en-US" sz="3600" dirty="0" smtClean="0"/>
              <a:t>BECAUSE </a:t>
            </a:r>
            <a:r>
              <a:rPr lang="en-US" sz="3600" dirty="0" smtClean="0"/>
              <a:t>HE LIVES </a:t>
            </a:r>
            <a:endParaRPr lang="en-US" sz="3600" dirty="0" smtClean="0"/>
          </a:p>
          <a:p>
            <a:pPr algn="ctr"/>
            <a:r>
              <a:rPr lang="en-US" sz="3600" dirty="0" smtClean="0"/>
              <a:t>WE </a:t>
            </a:r>
            <a:r>
              <a:rPr lang="en-US" sz="3600" dirty="0" smtClean="0"/>
              <a:t>WILL LIVE </a:t>
            </a:r>
            <a:r>
              <a:rPr lang="en-US" sz="3600" dirty="0" smtClean="0"/>
              <a:t>ALSO.</a:t>
            </a:r>
            <a:endParaRPr lang="en-US"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Living In View Of The Resurrection (15:29-34)</a:t>
            </a:r>
          </a:p>
        </p:txBody>
      </p:sp>
      <p:sp>
        <p:nvSpPr>
          <p:cNvPr id="3" name="TextBox 2"/>
          <p:cNvSpPr txBox="1"/>
          <p:nvPr/>
        </p:nvSpPr>
        <p:spPr>
          <a:xfrm>
            <a:off x="190500" y="2685871"/>
            <a:ext cx="8763000" cy="1754326"/>
          </a:xfrm>
          <a:prstGeom prst="rect">
            <a:avLst/>
          </a:prstGeom>
          <a:noFill/>
        </p:spPr>
        <p:txBody>
          <a:bodyPr wrap="square" rtlCol="0">
            <a:spAutoFit/>
          </a:bodyPr>
          <a:lstStyle/>
          <a:p>
            <a:pPr algn="ctr"/>
            <a:r>
              <a:rPr lang="en-US" sz="3600" dirty="0" smtClean="0"/>
              <a:t>WE MUST LIVE AS PEOPLE </a:t>
            </a:r>
            <a:endParaRPr lang="en-US" sz="3600" dirty="0" smtClean="0"/>
          </a:p>
          <a:p>
            <a:pPr algn="ctr"/>
            <a:r>
              <a:rPr lang="en-US" sz="3600" dirty="0" smtClean="0"/>
              <a:t>WHO </a:t>
            </a:r>
            <a:r>
              <a:rPr lang="en-US" sz="3600" dirty="0" smtClean="0"/>
              <a:t>BELIEVE </a:t>
            </a:r>
            <a:r>
              <a:rPr lang="en-US" sz="3600" dirty="0" smtClean="0"/>
              <a:t>IN AND </a:t>
            </a:r>
            <a:r>
              <a:rPr lang="en-US" sz="3600" dirty="0" smtClean="0"/>
              <a:t>ARE CONVINCED </a:t>
            </a:r>
            <a:endParaRPr lang="en-US" sz="3600" dirty="0" smtClean="0"/>
          </a:p>
          <a:p>
            <a:pPr algn="ctr"/>
            <a:r>
              <a:rPr lang="en-US" sz="3600" dirty="0" smtClean="0"/>
              <a:t>OF </a:t>
            </a:r>
            <a:r>
              <a:rPr lang="en-US" sz="3600" dirty="0" smtClean="0"/>
              <a:t>THE RESURRECTION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Living In View Of The Resurrection (15:29-34)</a:t>
            </a:r>
          </a:p>
        </p:txBody>
      </p:sp>
      <p:sp>
        <p:nvSpPr>
          <p:cNvPr id="3" name="TextBox 2"/>
          <p:cNvSpPr txBox="1"/>
          <p:nvPr/>
        </p:nvSpPr>
        <p:spPr>
          <a:xfrm>
            <a:off x="190500" y="1981200"/>
            <a:ext cx="8763000" cy="3539430"/>
          </a:xfrm>
          <a:prstGeom prst="rect">
            <a:avLst/>
          </a:prstGeom>
          <a:noFill/>
        </p:spPr>
        <p:txBody>
          <a:bodyPr wrap="square" rtlCol="0">
            <a:spAutoFit/>
          </a:bodyPr>
          <a:lstStyle/>
          <a:p>
            <a:r>
              <a:rPr lang="en-US" sz="3200" i="1" dirty="0" smtClean="0"/>
              <a:t>2 Corinthians 4:16-18</a:t>
            </a:r>
          </a:p>
          <a:p>
            <a:r>
              <a:rPr lang="en-US" sz="3200" i="1" dirty="0" smtClean="0"/>
              <a:t>16 Therefore we do not lose heart. Even though our outward man is perishing, yet the inward man is being renewed day by day. </a:t>
            </a:r>
          </a:p>
          <a:p>
            <a:r>
              <a:rPr lang="en-US" sz="3200" i="1" dirty="0" smtClean="0"/>
              <a:t>17 For our light affliction, which is but for a moment, is working for us a far more exceeding and eternal weight of glory,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Living In View Of The Resurrection (15:29-34)</a:t>
            </a:r>
          </a:p>
        </p:txBody>
      </p:sp>
      <p:sp>
        <p:nvSpPr>
          <p:cNvPr id="3" name="TextBox 2"/>
          <p:cNvSpPr txBox="1"/>
          <p:nvPr/>
        </p:nvSpPr>
        <p:spPr>
          <a:xfrm>
            <a:off x="190500" y="1981200"/>
            <a:ext cx="8763000" cy="2554545"/>
          </a:xfrm>
          <a:prstGeom prst="rect">
            <a:avLst/>
          </a:prstGeom>
          <a:noFill/>
        </p:spPr>
        <p:txBody>
          <a:bodyPr wrap="square" rtlCol="0">
            <a:spAutoFit/>
          </a:bodyPr>
          <a:lstStyle/>
          <a:p>
            <a:r>
              <a:rPr lang="en-US" sz="3200" i="1" dirty="0" smtClean="0"/>
              <a:t>2 Corinthians 4:16-18</a:t>
            </a:r>
          </a:p>
          <a:p>
            <a:r>
              <a:rPr lang="en-US" sz="3200" i="1" dirty="0" smtClean="0"/>
              <a:t>18 </a:t>
            </a:r>
            <a:r>
              <a:rPr lang="en-US" sz="3200" i="1" dirty="0" smtClean="0"/>
              <a:t>while we do not look at the things which are seen, but at the things which are not seen. For the things which are seen are temporary, but the things which are not seen are eternal.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Living In View Of The Resurrection (15:29-34)</a:t>
            </a:r>
          </a:p>
        </p:txBody>
      </p:sp>
      <p:sp>
        <p:nvSpPr>
          <p:cNvPr id="3" name="TextBox 2"/>
          <p:cNvSpPr txBox="1"/>
          <p:nvPr/>
        </p:nvSpPr>
        <p:spPr>
          <a:xfrm>
            <a:off x="152400" y="2590800"/>
            <a:ext cx="8763000" cy="1754326"/>
          </a:xfrm>
          <a:prstGeom prst="rect">
            <a:avLst/>
          </a:prstGeom>
          <a:noFill/>
        </p:spPr>
        <p:txBody>
          <a:bodyPr wrap="square" rtlCol="0">
            <a:spAutoFit/>
          </a:bodyPr>
          <a:lstStyle/>
          <a:p>
            <a:pPr algn="ctr"/>
            <a:r>
              <a:rPr lang="en-US" sz="3600" dirty="0" smtClean="0"/>
              <a:t>WE HAVE TO GUARD OUR FAITH </a:t>
            </a:r>
            <a:endParaRPr lang="en-US" sz="3600" dirty="0" smtClean="0"/>
          </a:p>
          <a:p>
            <a:pPr algn="ctr"/>
            <a:r>
              <a:rPr lang="en-US" sz="3600" dirty="0" smtClean="0"/>
              <a:t>IN </a:t>
            </a:r>
            <a:r>
              <a:rPr lang="en-US" sz="3600" dirty="0" smtClean="0"/>
              <a:t>THE GOSPEL </a:t>
            </a:r>
            <a:endParaRPr lang="en-US" sz="3600" dirty="0" smtClean="0"/>
          </a:p>
          <a:p>
            <a:pPr algn="ctr"/>
            <a:r>
              <a:rPr lang="en-US" sz="3600" dirty="0" smtClean="0"/>
              <a:t>AND </a:t>
            </a:r>
            <a:r>
              <a:rPr lang="en-US" sz="3600" dirty="0" smtClean="0"/>
              <a:t>IN THE RESURRECTION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1200329"/>
          </a:xfrm>
          <a:prstGeom prst="rect">
            <a:avLst/>
          </a:prstGeom>
          <a:noFill/>
        </p:spPr>
        <p:txBody>
          <a:bodyPr wrap="square" rtlCol="0">
            <a:spAutoFit/>
          </a:bodyPr>
          <a:lstStyle/>
          <a:p>
            <a:r>
              <a:rPr lang="en-US" sz="3600" dirty="0" smtClean="0">
                <a:solidFill>
                  <a:srgbClr val="FF0000"/>
                </a:solidFill>
              </a:rPr>
              <a:t>A Glorious, Incorruptible, Resurrection Body (15:35-49)</a:t>
            </a:r>
          </a:p>
        </p:txBody>
      </p:sp>
      <p:sp>
        <p:nvSpPr>
          <p:cNvPr id="3" name="TextBox 2"/>
          <p:cNvSpPr txBox="1"/>
          <p:nvPr/>
        </p:nvSpPr>
        <p:spPr>
          <a:xfrm>
            <a:off x="152400" y="2362200"/>
            <a:ext cx="8763000" cy="3970318"/>
          </a:xfrm>
          <a:prstGeom prst="rect">
            <a:avLst/>
          </a:prstGeom>
          <a:noFill/>
        </p:spPr>
        <p:txBody>
          <a:bodyPr wrap="square" rtlCol="0">
            <a:spAutoFit/>
          </a:bodyPr>
          <a:lstStyle/>
          <a:p>
            <a:pPr algn="ctr"/>
            <a:r>
              <a:rPr lang="en-US" sz="3600" dirty="0" smtClean="0"/>
              <a:t>OUR PRESENT BODIES </a:t>
            </a:r>
            <a:endParaRPr lang="en-US" sz="3600" dirty="0" smtClean="0"/>
          </a:p>
          <a:p>
            <a:pPr algn="ctr"/>
            <a:r>
              <a:rPr lang="en-US" sz="3600" dirty="0" smtClean="0"/>
              <a:t>ARE </a:t>
            </a:r>
            <a:r>
              <a:rPr lang="en-US" sz="3600" dirty="0" smtClean="0"/>
              <a:t>MORTAL, </a:t>
            </a:r>
            <a:endParaRPr lang="en-US" sz="3600" dirty="0" smtClean="0"/>
          </a:p>
          <a:p>
            <a:pPr algn="ctr"/>
            <a:r>
              <a:rPr lang="en-US" sz="3600" dirty="0" smtClean="0"/>
              <a:t>MADE </a:t>
            </a:r>
            <a:r>
              <a:rPr lang="en-US" sz="3600" dirty="0" smtClean="0"/>
              <a:t>OF DUST, </a:t>
            </a:r>
            <a:endParaRPr lang="en-US" sz="3600" dirty="0" smtClean="0"/>
          </a:p>
          <a:p>
            <a:pPr algn="ctr"/>
            <a:r>
              <a:rPr lang="en-US" sz="3600" dirty="0" smtClean="0"/>
              <a:t>CORRUPTIBLE</a:t>
            </a:r>
            <a:r>
              <a:rPr lang="en-US" sz="3600" dirty="0" smtClean="0"/>
              <a:t>, </a:t>
            </a:r>
            <a:endParaRPr lang="en-US" sz="3600" dirty="0" smtClean="0"/>
          </a:p>
          <a:p>
            <a:pPr algn="ctr"/>
            <a:r>
              <a:rPr lang="en-US" sz="3600" dirty="0" smtClean="0"/>
              <a:t>NATURAL</a:t>
            </a:r>
            <a:r>
              <a:rPr lang="en-US" sz="3600" dirty="0" smtClean="0"/>
              <a:t>. </a:t>
            </a:r>
            <a:endParaRPr lang="en-US" sz="3600" dirty="0" smtClean="0"/>
          </a:p>
          <a:p>
            <a:pPr algn="ctr"/>
            <a:r>
              <a:rPr lang="en-US" sz="3600" dirty="0" smtClean="0"/>
              <a:t>THESE </a:t>
            </a:r>
            <a:r>
              <a:rPr lang="en-US" sz="3600" dirty="0" smtClean="0"/>
              <a:t>BODIES ARE LAID TO THE GROUND IN DISHONOR AND WEAKNESS.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1200329"/>
          </a:xfrm>
          <a:prstGeom prst="rect">
            <a:avLst/>
          </a:prstGeom>
          <a:noFill/>
        </p:spPr>
        <p:txBody>
          <a:bodyPr wrap="square" rtlCol="0">
            <a:spAutoFit/>
          </a:bodyPr>
          <a:lstStyle/>
          <a:p>
            <a:r>
              <a:rPr lang="en-US" sz="3600" dirty="0" smtClean="0">
                <a:solidFill>
                  <a:srgbClr val="FF0000"/>
                </a:solidFill>
              </a:rPr>
              <a:t>A Glorious, Incorruptible, Resurrection Body (15:35-49)</a:t>
            </a:r>
          </a:p>
        </p:txBody>
      </p:sp>
      <p:sp>
        <p:nvSpPr>
          <p:cNvPr id="3" name="TextBox 2"/>
          <p:cNvSpPr txBox="1"/>
          <p:nvPr/>
        </p:nvSpPr>
        <p:spPr>
          <a:xfrm>
            <a:off x="152400" y="2852678"/>
            <a:ext cx="8763000" cy="2862322"/>
          </a:xfrm>
          <a:prstGeom prst="rect">
            <a:avLst/>
          </a:prstGeom>
          <a:noFill/>
        </p:spPr>
        <p:txBody>
          <a:bodyPr wrap="square" rtlCol="0">
            <a:spAutoFit/>
          </a:bodyPr>
          <a:lstStyle/>
          <a:p>
            <a:pPr algn="ctr"/>
            <a:r>
              <a:rPr lang="en-US" sz="3600" dirty="0" smtClean="0"/>
              <a:t>OUR RESURRECTED BODIES </a:t>
            </a:r>
            <a:r>
              <a:rPr lang="en-US" sz="3600" dirty="0" smtClean="0"/>
              <a:t>WILL </a:t>
            </a:r>
            <a:r>
              <a:rPr lang="en-US" sz="3600" dirty="0" smtClean="0"/>
              <a:t>BE IMMORTAL, </a:t>
            </a:r>
            <a:endParaRPr lang="en-US" sz="3600" dirty="0" smtClean="0"/>
          </a:p>
          <a:p>
            <a:pPr algn="ctr"/>
            <a:r>
              <a:rPr lang="en-US" sz="3600" dirty="0" smtClean="0"/>
              <a:t>INCORRUPTIBLE</a:t>
            </a:r>
            <a:r>
              <a:rPr lang="en-US" sz="3600" dirty="0" smtClean="0"/>
              <a:t>, </a:t>
            </a:r>
            <a:endParaRPr lang="en-US" sz="3600" dirty="0" smtClean="0"/>
          </a:p>
          <a:p>
            <a:pPr algn="ctr"/>
            <a:r>
              <a:rPr lang="en-US" sz="3600" dirty="0" smtClean="0"/>
              <a:t>SPIRITUAL</a:t>
            </a:r>
            <a:r>
              <a:rPr lang="en-US" sz="3600" dirty="0" smtClean="0"/>
              <a:t>, </a:t>
            </a:r>
            <a:endParaRPr lang="en-US" sz="3600" dirty="0" smtClean="0"/>
          </a:p>
          <a:p>
            <a:pPr algn="ctr"/>
            <a:r>
              <a:rPr lang="en-US" sz="3600" dirty="0" smtClean="0"/>
              <a:t>RAISED </a:t>
            </a:r>
            <a:r>
              <a:rPr lang="en-US" sz="3600" dirty="0" smtClean="0"/>
              <a:t>UP IN GLORY AND POWER.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Final Victory (15:50-58)</a:t>
            </a:r>
          </a:p>
        </p:txBody>
      </p:sp>
      <p:sp>
        <p:nvSpPr>
          <p:cNvPr id="3" name="TextBox 2"/>
          <p:cNvSpPr txBox="1"/>
          <p:nvPr/>
        </p:nvSpPr>
        <p:spPr>
          <a:xfrm>
            <a:off x="190500" y="2057400"/>
            <a:ext cx="8763000" cy="4524315"/>
          </a:xfrm>
          <a:prstGeom prst="rect">
            <a:avLst/>
          </a:prstGeom>
          <a:noFill/>
        </p:spPr>
        <p:txBody>
          <a:bodyPr wrap="square" rtlCol="0">
            <a:spAutoFit/>
          </a:bodyPr>
          <a:lstStyle/>
          <a:p>
            <a:pPr algn="ctr"/>
            <a:r>
              <a:rPr lang="en-US" sz="3600" dirty="0" smtClean="0"/>
              <a:t>WE CONTINUE, </a:t>
            </a:r>
            <a:endParaRPr lang="en-US" sz="3600" dirty="0" smtClean="0"/>
          </a:p>
          <a:p>
            <a:pPr algn="ctr"/>
            <a:r>
              <a:rPr lang="en-US" sz="3600" dirty="0" smtClean="0"/>
              <a:t>UNSHAKABLE</a:t>
            </a:r>
            <a:r>
              <a:rPr lang="en-US" sz="3600" dirty="0" smtClean="0"/>
              <a:t>, IMMOVABLE, </a:t>
            </a:r>
            <a:endParaRPr lang="en-US" sz="3600" dirty="0" smtClean="0"/>
          </a:p>
          <a:p>
            <a:pPr algn="ctr"/>
            <a:r>
              <a:rPr lang="en-US" sz="3600" dirty="0" smtClean="0"/>
              <a:t>ALWAYS </a:t>
            </a:r>
            <a:r>
              <a:rPr lang="en-US" sz="3600" dirty="0" smtClean="0"/>
              <a:t>ABOUNDING, ALWAYS ADVANCING </a:t>
            </a:r>
            <a:endParaRPr lang="en-US" sz="3600" dirty="0" smtClean="0"/>
          </a:p>
          <a:p>
            <a:pPr algn="ctr"/>
            <a:r>
              <a:rPr lang="en-US" sz="3600" dirty="0" smtClean="0"/>
              <a:t>IN </a:t>
            </a:r>
            <a:r>
              <a:rPr lang="en-US" sz="3600" dirty="0" smtClean="0"/>
              <a:t>THE WORK OF THE </a:t>
            </a:r>
            <a:r>
              <a:rPr lang="en-US" sz="3600" dirty="0" smtClean="0"/>
              <a:t>LORD.</a:t>
            </a:r>
          </a:p>
          <a:p>
            <a:pPr algn="ctr"/>
            <a:endParaRPr lang="en-US" sz="3600" dirty="0" smtClean="0"/>
          </a:p>
          <a:p>
            <a:pPr algn="ctr"/>
            <a:r>
              <a:rPr lang="en-US" sz="3600" dirty="0" smtClean="0"/>
              <a:t>ALL </a:t>
            </a:r>
            <a:r>
              <a:rPr lang="en-US" sz="3600" dirty="0" smtClean="0"/>
              <a:t>THAT IS DONE FOR CHRIST </a:t>
            </a:r>
            <a:endParaRPr lang="en-US" sz="3600" dirty="0" smtClean="0"/>
          </a:p>
          <a:p>
            <a:pPr algn="ctr"/>
            <a:r>
              <a:rPr lang="en-US" sz="3600" dirty="0" smtClean="0"/>
              <a:t>WILL </a:t>
            </a:r>
            <a:r>
              <a:rPr lang="en-US" sz="3600" dirty="0" smtClean="0"/>
              <a:t>HAVE FRUIT </a:t>
            </a:r>
            <a:endParaRPr lang="en-US" sz="3600" dirty="0" smtClean="0"/>
          </a:p>
          <a:p>
            <a:pPr algn="ctr"/>
            <a:r>
              <a:rPr lang="en-US" sz="3600" dirty="0" smtClean="0"/>
              <a:t>THAT </a:t>
            </a:r>
            <a:r>
              <a:rPr lang="en-US" sz="3600" dirty="0" smtClean="0"/>
              <a:t>WILL LAST THROUGH ETERNITY!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133600"/>
            <a:ext cx="9144000" cy="1200329"/>
          </a:xfrm>
          <a:prstGeom prst="rect">
            <a:avLst/>
          </a:prstGeom>
          <a:noFill/>
        </p:spPr>
        <p:txBody>
          <a:bodyPr wrap="square" rtlCol="0">
            <a:spAutoFit/>
          </a:bodyPr>
          <a:lstStyle/>
          <a:p>
            <a:pPr algn="ctr"/>
            <a:r>
              <a:rPr lang="en-US" sz="3600" dirty="0" smtClean="0"/>
              <a:t>THE RESURRECTION </a:t>
            </a:r>
          </a:p>
          <a:p>
            <a:pPr algn="ctr"/>
            <a:r>
              <a:rPr lang="en-US" sz="3600" dirty="0" smtClean="0"/>
              <a:t>FROM THE DEAD</a:t>
            </a:r>
            <a:endParaRPr lang="en-US"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Gospel And The Resurrection (15:1-8)</a:t>
            </a:r>
          </a:p>
        </p:txBody>
      </p:sp>
      <p:sp>
        <p:nvSpPr>
          <p:cNvPr id="3" name="TextBox 2"/>
          <p:cNvSpPr txBox="1"/>
          <p:nvPr/>
        </p:nvSpPr>
        <p:spPr>
          <a:xfrm>
            <a:off x="0" y="2590800"/>
            <a:ext cx="9144000" cy="2862322"/>
          </a:xfrm>
          <a:prstGeom prst="rect">
            <a:avLst/>
          </a:prstGeom>
          <a:noFill/>
        </p:spPr>
        <p:txBody>
          <a:bodyPr wrap="square" rtlCol="0">
            <a:spAutoFit/>
          </a:bodyPr>
          <a:lstStyle/>
          <a:p>
            <a:pPr algn="ctr"/>
            <a:r>
              <a:rPr lang="en-US" sz="3600" dirty="0" smtClean="0"/>
              <a:t>The </a:t>
            </a:r>
            <a:r>
              <a:rPr lang="en-US" sz="3600" dirty="0" smtClean="0"/>
              <a:t>Gospel </a:t>
            </a:r>
            <a:endParaRPr lang="en-US" sz="3600" dirty="0" smtClean="0"/>
          </a:p>
          <a:p>
            <a:pPr algn="ctr"/>
            <a:endParaRPr lang="en-US" sz="3600" dirty="0" smtClean="0"/>
          </a:p>
          <a:p>
            <a:pPr algn="ctr"/>
            <a:r>
              <a:rPr lang="en-US" sz="3600" i="1" dirty="0" smtClean="0"/>
              <a:t>"Christ died for our sins</a:t>
            </a:r>
            <a:r>
              <a:rPr lang="en-US" sz="3600" i="1" dirty="0" smtClean="0"/>
              <a:t>..</a:t>
            </a:r>
          </a:p>
          <a:p>
            <a:pPr algn="ctr"/>
            <a:r>
              <a:rPr lang="en-US" sz="3600" i="1" dirty="0" smtClean="0"/>
              <a:t>He </a:t>
            </a:r>
            <a:r>
              <a:rPr lang="en-US" sz="3600" i="1" dirty="0" smtClean="0"/>
              <a:t>was buried, </a:t>
            </a:r>
            <a:endParaRPr lang="en-US" sz="3600" i="1" dirty="0" smtClean="0"/>
          </a:p>
          <a:p>
            <a:pPr algn="ctr"/>
            <a:r>
              <a:rPr lang="en-US" sz="3600" i="1" dirty="0" smtClean="0"/>
              <a:t>and </a:t>
            </a:r>
            <a:r>
              <a:rPr lang="en-US" sz="3600" i="1" dirty="0" smtClean="0"/>
              <a:t>that He rose again the third 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Gospel And The Resurrection (15:1-8)</a:t>
            </a:r>
          </a:p>
        </p:txBody>
      </p:sp>
      <p:sp>
        <p:nvSpPr>
          <p:cNvPr id="3" name="TextBox 2"/>
          <p:cNvSpPr txBox="1"/>
          <p:nvPr/>
        </p:nvSpPr>
        <p:spPr>
          <a:xfrm>
            <a:off x="152400" y="2590800"/>
            <a:ext cx="8763000" cy="2308324"/>
          </a:xfrm>
          <a:prstGeom prst="rect">
            <a:avLst/>
          </a:prstGeom>
          <a:noFill/>
        </p:spPr>
        <p:txBody>
          <a:bodyPr wrap="square" rtlCol="0">
            <a:spAutoFit/>
          </a:bodyPr>
          <a:lstStyle/>
          <a:p>
            <a:r>
              <a:rPr lang="en-US" sz="3600" dirty="0" err="1" smtClean="0"/>
              <a:t>vs</a:t>
            </a:r>
            <a:r>
              <a:rPr lang="en-US" sz="3600" dirty="0" smtClean="0"/>
              <a:t> </a:t>
            </a:r>
            <a:r>
              <a:rPr lang="en-US" sz="3600" dirty="0" smtClean="0"/>
              <a:t>2:</a:t>
            </a:r>
          </a:p>
          <a:p>
            <a:pPr algn="ctr"/>
            <a:endParaRPr lang="en-US" sz="3600" dirty="0" smtClean="0"/>
          </a:p>
          <a:p>
            <a:pPr algn="ctr"/>
            <a:r>
              <a:rPr lang="en-US" sz="3600" dirty="0" smtClean="0"/>
              <a:t>"hold fast" </a:t>
            </a:r>
            <a:r>
              <a:rPr lang="en-US" sz="3600" dirty="0" smtClean="0"/>
              <a:t>means </a:t>
            </a:r>
            <a:r>
              <a:rPr lang="en-US" sz="3600" dirty="0" smtClean="0"/>
              <a:t>keep secure, keep firm possession of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Gospel And The Resurrection (15:1-8)</a:t>
            </a:r>
          </a:p>
        </p:txBody>
      </p:sp>
      <p:sp>
        <p:nvSpPr>
          <p:cNvPr id="3" name="TextBox 2"/>
          <p:cNvSpPr txBox="1"/>
          <p:nvPr/>
        </p:nvSpPr>
        <p:spPr>
          <a:xfrm>
            <a:off x="152400" y="2590800"/>
            <a:ext cx="8763000" cy="3416320"/>
          </a:xfrm>
          <a:prstGeom prst="rect">
            <a:avLst/>
          </a:prstGeom>
          <a:noFill/>
        </p:spPr>
        <p:txBody>
          <a:bodyPr wrap="square" rtlCol="0">
            <a:spAutoFit/>
          </a:bodyPr>
          <a:lstStyle/>
          <a:p>
            <a:pPr algn="ctr"/>
            <a:r>
              <a:rPr lang="en-US" sz="3600" dirty="0" smtClean="0"/>
              <a:t>THE RESURRECTION </a:t>
            </a:r>
            <a:endParaRPr lang="en-US" sz="3600" dirty="0" smtClean="0"/>
          </a:p>
          <a:p>
            <a:pPr algn="ctr"/>
            <a:r>
              <a:rPr lang="en-US" sz="3600" dirty="0" smtClean="0"/>
              <a:t>OF </a:t>
            </a:r>
            <a:r>
              <a:rPr lang="en-US" sz="3600" dirty="0" smtClean="0"/>
              <a:t>JESUS CHRIST WAS INDISPUTABLE. </a:t>
            </a:r>
            <a:endParaRPr lang="en-US" sz="3600" dirty="0" smtClean="0"/>
          </a:p>
          <a:p>
            <a:pPr algn="ctr"/>
            <a:endParaRPr lang="en-US" sz="3600" dirty="0" smtClean="0"/>
          </a:p>
          <a:p>
            <a:pPr algn="ctr"/>
            <a:r>
              <a:rPr lang="en-US" sz="3600" dirty="0" smtClean="0"/>
              <a:t>IF </a:t>
            </a:r>
            <a:r>
              <a:rPr lang="en-US" sz="3600" dirty="0" smtClean="0"/>
              <a:t>500 EYE WITNESSES WERE TO TESTIFY IN COURT TO THE FACT OF THE RESURRECTION, THE RESURRECTION WOULD BE UPHELD.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Paul's Call Of Grace (15:9-11)</a:t>
            </a:r>
          </a:p>
        </p:txBody>
      </p:sp>
      <p:sp>
        <p:nvSpPr>
          <p:cNvPr id="3" name="TextBox 2"/>
          <p:cNvSpPr txBox="1"/>
          <p:nvPr/>
        </p:nvSpPr>
        <p:spPr>
          <a:xfrm>
            <a:off x="190500" y="2028885"/>
            <a:ext cx="8763000" cy="4524315"/>
          </a:xfrm>
          <a:prstGeom prst="rect">
            <a:avLst/>
          </a:prstGeom>
          <a:noFill/>
        </p:spPr>
        <p:txBody>
          <a:bodyPr wrap="square" rtlCol="0">
            <a:spAutoFit/>
          </a:bodyPr>
          <a:lstStyle/>
          <a:p>
            <a:pPr algn="ctr"/>
            <a:r>
              <a:rPr lang="en-US" sz="3600" dirty="0" smtClean="0"/>
              <a:t>WE ARE WHAT WE ARE </a:t>
            </a:r>
            <a:endParaRPr lang="en-US" sz="3600" dirty="0" smtClean="0"/>
          </a:p>
          <a:p>
            <a:pPr algn="ctr"/>
            <a:r>
              <a:rPr lang="en-US" sz="3600" dirty="0" smtClean="0"/>
              <a:t>BY </a:t>
            </a:r>
            <a:r>
              <a:rPr lang="en-US" sz="3600" dirty="0" smtClean="0"/>
              <a:t>HIS GRACE. </a:t>
            </a:r>
            <a:endParaRPr lang="en-US" sz="3600" dirty="0" smtClean="0"/>
          </a:p>
          <a:p>
            <a:pPr algn="ctr"/>
            <a:endParaRPr lang="en-US" sz="3600" dirty="0" smtClean="0"/>
          </a:p>
          <a:p>
            <a:pPr algn="ctr"/>
            <a:r>
              <a:rPr lang="en-US" sz="3600" dirty="0" smtClean="0"/>
              <a:t>YET </a:t>
            </a:r>
            <a:r>
              <a:rPr lang="en-US" sz="3600" dirty="0" smtClean="0"/>
              <a:t>WE DETERMINE BY OUR RESPONSE, </a:t>
            </a:r>
            <a:endParaRPr lang="en-US" sz="3600" dirty="0" smtClean="0"/>
          </a:p>
          <a:p>
            <a:pPr algn="ctr"/>
            <a:r>
              <a:rPr lang="en-US" sz="3600" dirty="0" smtClean="0"/>
              <a:t>IF </a:t>
            </a:r>
            <a:r>
              <a:rPr lang="en-US" sz="3600" dirty="0" smtClean="0"/>
              <a:t>GOD'S GRACE EXTENDED TO US </a:t>
            </a:r>
            <a:endParaRPr lang="en-US" sz="3600" dirty="0" smtClean="0"/>
          </a:p>
          <a:p>
            <a:pPr algn="ctr"/>
            <a:r>
              <a:rPr lang="en-US" sz="3600" dirty="0" smtClean="0"/>
              <a:t>GOES </a:t>
            </a:r>
            <a:r>
              <a:rPr lang="en-US" sz="3600" dirty="0" smtClean="0"/>
              <a:t>IN VAIN, OR RESULTS IN THE FULL MEASURE OF HIS PURPOSES </a:t>
            </a:r>
            <a:endParaRPr lang="en-US" sz="3600" dirty="0" smtClean="0"/>
          </a:p>
          <a:p>
            <a:pPr algn="ctr"/>
            <a:r>
              <a:rPr lang="en-US" sz="3600" dirty="0" smtClean="0"/>
              <a:t>BEING </a:t>
            </a:r>
            <a:r>
              <a:rPr lang="en-US" sz="3600" dirty="0" smtClean="0"/>
              <a:t>FULFILLED THROUGH 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Resurrection Of The Dead (15:12-19)</a:t>
            </a:r>
          </a:p>
        </p:txBody>
      </p:sp>
      <p:sp>
        <p:nvSpPr>
          <p:cNvPr id="3" name="TextBox 2"/>
          <p:cNvSpPr txBox="1"/>
          <p:nvPr/>
        </p:nvSpPr>
        <p:spPr>
          <a:xfrm>
            <a:off x="190500" y="2362200"/>
            <a:ext cx="8763000" cy="2862322"/>
          </a:xfrm>
          <a:prstGeom prst="rect">
            <a:avLst/>
          </a:prstGeom>
          <a:noFill/>
        </p:spPr>
        <p:txBody>
          <a:bodyPr wrap="square" rtlCol="0">
            <a:spAutoFit/>
          </a:bodyPr>
          <a:lstStyle/>
          <a:p>
            <a:pPr algn="ctr"/>
            <a:r>
              <a:rPr lang="en-US" sz="3600" dirty="0" smtClean="0"/>
              <a:t>THE CHRISTIAN FAITH </a:t>
            </a:r>
            <a:endParaRPr lang="en-US" sz="3600" dirty="0" smtClean="0"/>
          </a:p>
          <a:p>
            <a:pPr algn="ctr"/>
            <a:r>
              <a:rPr lang="en-US" sz="3600" dirty="0" smtClean="0"/>
              <a:t>DEPENDS </a:t>
            </a:r>
            <a:r>
              <a:rPr lang="en-US" sz="3600" dirty="0" smtClean="0"/>
              <a:t>ENTIRELY </a:t>
            </a:r>
            <a:endParaRPr lang="en-US" sz="3600" dirty="0" smtClean="0"/>
          </a:p>
          <a:p>
            <a:pPr algn="ctr"/>
            <a:r>
              <a:rPr lang="en-US" sz="3600" dirty="0" smtClean="0"/>
              <a:t>ON </a:t>
            </a:r>
            <a:r>
              <a:rPr lang="en-US" sz="3600" dirty="0" smtClean="0"/>
              <a:t>THIS ONE TRUTH </a:t>
            </a:r>
            <a:r>
              <a:rPr lang="en-US" sz="3600" dirty="0" smtClean="0"/>
              <a:t>– </a:t>
            </a:r>
          </a:p>
          <a:p>
            <a:pPr algn="ctr"/>
            <a:r>
              <a:rPr lang="en-US" sz="3600" dirty="0" smtClean="0"/>
              <a:t>CHRIST'S </a:t>
            </a:r>
            <a:r>
              <a:rPr lang="en-US" sz="3600" dirty="0" smtClean="0"/>
              <a:t>RESURRECTION </a:t>
            </a:r>
            <a:endParaRPr lang="en-US" sz="3600" dirty="0" smtClean="0"/>
          </a:p>
          <a:p>
            <a:pPr algn="ctr"/>
            <a:r>
              <a:rPr lang="en-US" sz="3600" dirty="0" smtClean="0"/>
              <a:t>FROM </a:t>
            </a:r>
            <a:r>
              <a:rPr lang="en-US" sz="3600" dirty="0" smtClean="0"/>
              <a:t>THE </a:t>
            </a:r>
            <a:r>
              <a:rPr lang="en-US" sz="3600" dirty="0" smtClean="0"/>
              <a:t>DEAD</a:t>
            </a:r>
            <a:endParaRPr lang="en-US"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646331"/>
          </a:xfrm>
          <a:prstGeom prst="rect">
            <a:avLst/>
          </a:prstGeom>
          <a:noFill/>
        </p:spPr>
        <p:txBody>
          <a:bodyPr wrap="square" rtlCol="0">
            <a:spAutoFit/>
          </a:bodyPr>
          <a:lstStyle/>
          <a:p>
            <a:r>
              <a:rPr lang="en-US" sz="3600" dirty="0" smtClean="0">
                <a:solidFill>
                  <a:srgbClr val="FF0000"/>
                </a:solidFill>
              </a:rPr>
              <a:t>The Resurrection Of The Dead (15:12-19)</a:t>
            </a:r>
          </a:p>
        </p:txBody>
      </p:sp>
      <p:sp>
        <p:nvSpPr>
          <p:cNvPr id="3" name="TextBox 2"/>
          <p:cNvSpPr txBox="1"/>
          <p:nvPr/>
        </p:nvSpPr>
        <p:spPr>
          <a:xfrm>
            <a:off x="190500" y="2362200"/>
            <a:ext cx="8763000" cy="1754326"/>
          </a:xfrm>
          <a:prstGeom prst="rect">
            <a:avLst/>
          </a:prstGeom>
          <a:noFill/>
        </p:spPr>
        <p:txBody>
          <a:bodyPr wrap="square" rtlCol="0">
            <a:spAutoFit/>
          </a:bodyPr>
          <a:lstStyle/>
          <a:p>
            <a:pPr algn="ctr"/>
            <a:r>
              <a:rPr lang="en-US" sz="3600" dirty="0" smtClean="0"/>
              <a:t>WE </a:t>
            </a:r>
            <a:r>
              <a:rPr lang="en-US" sz="3600" dirty="0" smtClean="0"/>
              <a:t>LIVE LIFE WITH HOPE IN CHRIST </a:t>
            </a:r>
            <a:endParaRPr lang="en-US" sz="3600" dirty="0" smtClean="0"/>
          </a:p>
          <a:p>
            <a:pPr algn="ctr"/>
            <a:r>
              <a:rPr lang="en-US" sz="3600" dirty="0" smtClean="0"/>
              <a:t>NOT </a:t>
            </a:r>
            <a:r>
              <a:rPr lang="en-US" sz="3600" smtClean="0"/>
              <a:t>ONLY </a:t>
            </a:r>
            <a:r>
              <a:rPr lang="en-US" sz="3600" smtClean="0"/>
              <a:t>FOR </a:t>
            </a:r>
            <a:r>
              <a:rPr lang="en-US" sz="3600" dirty="0" smtClean="0"/>
              <a:t>THIS LIFE </a:t>
            </a:r>
            <a:endParaRPr lang="en-US" sz="3600" dirty="0" smtClean="0"/>
          </a:p>
          <a:p>
            <a:pPr algn="ctr"/>
            <a:r>
              <a:rPr lang="en-US" sz="3600" dirty="0" smtClean="0"/>
              <a:t>BUT </a:t>
            </a:r>
            <a:r>
              <a:rPr lang="en-US" sz="3600" dirty="0" smtClean="0"/>
              <a:t>ALSO IN THE HEREAFTER.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066800"/>
            <a:ext cx="8686800" cy="1200329"/>
          </a:xfrm>
          <a:prstGeom prst="rect">
            <a:avLst/>
          </a:prstGeom>
          <a:noFill/>
        </p:spPr>
        <p:txBody>
          <a:bodyPr wrap="square" rtlCol="0">
            <a:spAutoFit/>
          </a:bodyPr>
          <a:lstStyle/>
          <a:p>
            <a:r>
              <a:rPr lang="en-US" sz="3600" dirty="0" smtClean="0">
                <a:solidFill>
                  <a:srgbClr val="FF0000"/>
                </a:solidFill>
              </a:rPr>
              <a:t>In Christ, Our Hope Of The Resurrection (15:20-28)</a:t>
            </a:r>
          </a:p>
        </p:txBody>
      </p:sp>
      <p:sp>
        <p:nvSpPr>
          <p:cNvPr id="3" name="TextBox 2"/>
          <p:cNvSpPr txBox="1"/>
          <p:nvPr/>
        </p:nvSpPr>
        <p:spPr>
          <a:xfrm>
            <a:off x="190500" y="2685871"/>
            <a:ext cx="8763000" cy="1200329"/>
          </a:xfrm>
          <a:prstGeom prst="rect">
            <a:avLst/>
          </a:prstGeom>
          <a:noFill/>
        </p:spPr>
        <p:txBody>
          <a:bodyPr wrap="square" rtlCol="0">
            <a:spAutoFit/>
          </a:bodyPr>
          <a:lstStyle/>
          <a:p>
            <a:pPr algn="ctr"/>
            <a:r>
              <a:rPr lang="en-US" sz="3600" dirty="0" err="1" smtClean="0"/>
              <a:t>firstfruits</a:t>
            </a:r>
            <a:r>
              <a:rPr lang="en-US" sz="3600" dirty="0" smtClean="0"/>
              <a:t> </a:t>
            </a:r>
            <a:r>
              <a:rPr lang="en-US" sz="3600" dirty="0" smtClean="0"/>
              <a:t>= </a:t>
            </a:r>
          </a:p>
          <a:p>
            <a:pPr algn="ctr"/>
            <a:r>
              <a:rPr lang="en-US" sz="3600" dirty="0" smtClean="0"/>
              <a:t>a </a:t>
            </a:r>
            <a:r>
              <a:rPr lang="en-US" sz="3600" dirty="0" smtClean="0"/>
              <a:t>beginning, the beginning of a thing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508</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451</cp:revision>
  <dcterms:created xsi:type="dcterms:W3CDTF">2006-08-16T00:00:00Z</dcterms:created>
  <dcterms:modified xsi:type="dcterms:W3CDTF">2019-11-30T06:59:33Z</dcterms:modified>
</cp:coreProperties>
</file>