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5" r:id="rId3"/>
    <p:sldId id="262" r:id="rId4"/>
    <p:sldId id="263"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9" d="100"/>
          <a:sy n="69" d="100"/>
        </p:scale>
        <p:origin x="-142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09D2FF-49D4-4479-9E08-66C5391C72B2}" type="datetimeFigureOut">
              <a:rPr lang="en-US" smtClean="0"/>
              <a:pPr/>
              <a:t>10/5/2019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91B0DC-555A-4418-ACDB-84D13D0BC3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descr="2019-10-06-1-Corinthians-Chapter-7-PPT-Background-With-Title.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Rectangle 7"/>
          <p:cNvSpPr/>
          <p:nvPr userDrawn="1"/>
        </p:nvSpPr>
        <p:spPr>
          <a:xfrm>
            <a:off x="0" y="1066800"/>
            <a:ext cx="9144000" cy="57912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9-10-06-1-Corinthians-Chapter-7-PPT-Cover.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7-9:</a:t>
            </a:r>
            <a:endParaRPr lang="en-US" sz="3600" dirty="0" smtClean="0">
              <a:solidFill>
                <a:schemeClr val="bg1"/>
              </a:solidFill>
            </a:endParaRPr>
          </a:p>
        </p:txBody>
      </p:sp>
      <p:sp>
        <p:nvSpPr>
          <p:cNvPr id="5" name="TextBox 4"/>
          <p:cNvSpPr txBox="1"/>
          <p:nvPr/>
        </p:nvSpPr>
        <p:spPr>
          <a:xfrm>
            <a:off x="0" y="0"/>
            <a:ext cx="6934200" cy="646331"/>
          </a:xfrm>
          <a:prstGeom prst="rect">
            <a:avLst/>
          </a:prstGeom>
          <a:noFill/>
        </p:spPr>
        <p:txBody>
          <a:bodyPr wrap="square" rtlCol="0">
            <a:spAutoFit/>
          </a:bodyPr>
          <a:lstStyle/>
          <a:p>
            <a:r>
              <a:rPr lang="en-US" sz="3600" dirty="0" smtClean="0">
                <a:solidFill>
                  <a:srgbClr val="FFFF00"/>
                </a:solidFill>
              </a:rPr>
              <a:t>The Gift Of Singleness (7:7-9)</a:t>
            </a:r>
            <a:endParaRPr lang="en-US" sz="3600" dirty="0" smtClean="0">
              <a:solidFill>
                <a:srgbClr val="FFFF00"/>
              </a:solidFill>
            </a:endParaRPr>
          </a:p>
        </p:txBody>
      </p:sp>
      <p:sp>
        <p:nvSpPr>
          <p:cNvPr id="7" name="TextBox 6"/>
          <p:cNvSpPr txBox="1"/>
          <p:nvPr/>
        </p:nvSpPr>
        <p:spPr>
          <a:xfrm>
            <a:off x="0" y="2286000"/>
            <a:ext cx="9144000" cy="2308324"/>
          </a:xfrm>
          <a:prstGeom prst="rect">
            <a:avLst/>
          </a:prstGeom>
          <a:noFill/>
        </p:spPr>
        <p:txBody>
          <a:bodyPr wrap="square" rtlCol="0">
            <a:spAutoFit/>
          </a:bodyPr>
          <a:lstStyle/>
          <a:p>
            <a:pPr lvl="1"/>
            <a:r>
              <a:rPr lang="en-US" sz="3600" dirty="0" smtClean="0">
                <a:solidFill>
                  <a:schemeClr val="bg1"/>
                </a:solidFill>
              </a:rPr>
              <a:t>In </a:t>
            </a:r>
            <a:r>
              <a:rPr lang="en-US" sz="3600" dirty="0" err="1" smtClean="0">
                <a:solidFill>
                  <a:schemeClr val="bg1"/>
                </a:solidFill>
              </a:rPr>
              <a:t>vs</a:t>
            </a:r>
            <a:r>
              <a:rPr lang="en-US" sz="3600" dirty="0" smtClean="0">
                <a:solidFill>
                  <a:schemeClr val="bg1"/>
                </a:solidFill>
              </a:rPr>
              <a:t> 7: </a:t>
            </a:r>
            <a:endParaRPr lang="en-US" sz="3600" dirty="0" smtClean="0">
              <a:solidFill>
                <a:schemeClr val="bg1"/>
              </a:solidFill>
            </a:endParaRPr>
          </a:p>
          <a:p>
            <a:pPr algn="ctr"/>
            <a:r>
              <a:rPr lang="en-US" sz="3600" dirty="0" smtClean="0">
                <a:solidFill>
                  <a:schemeClr val="bg1"/>
                </a:solidFill>
              </a:rPr>
              <a:t>gift </a:t>
            </a:r>
            <a:r>
              <a:rPr lang="en-US" sz="3600" dirty="0" smtClean="0">
                <a:solidFill>
                  <a:schemeClr val="bg1"/>
                </a:solidFill>
              </a:rPr>
              <a:t>Greek '</a:t>
            </a:r>
            <a:r>
              <a:rPr lang="en-US" sz="3600" i="1" dirty="0" smtClean="0">
                <a:solidFill>
                  <a:schemeClr val="bg1"/>
                </a:solidFill>
              </a:rPr>
              <a:t>charisma</a:t>
            </a:r>
            <a:r>
              <a:rPr lang="en-US" sz="3600" dirty="0" smtClean="0">
                <a:solidFill>
                  <a:schemeClr val="bg1"/>
                </a:solidFill>
              </a:rPr>
              <a:t>' meaning gift of </a:t>
            </a:r>
            <a:r>
              <a:rPr lang="en-US" sz="3600" dirty="0" smtClean="0">
                <a:solidFill>
                  <a:schemeClr val="bg1"/>
                </a:solidFill>
              </a:rPr>
              <a:t>grace</a:t>
            </a:r>
          </a:p>
          <a:p>
            <a:pPr algn="ctr"/>
            <a:endParaRPr lang="en-US" sz="3600" dirty="0" smtClean="0">
              <a:solidFill>
                <a:schemeClr val="bg1"/>
              </a:solidFill>
            </a:endParaRPr>
          </a:p>
          <a:p>
            <a:pPr algn="ctr"/>
            <a:r>
              <a:rPr lang="en-US" sz="3600" dirty="0" smtClean="0">
                <a:solidFill>
                  <a:schemeClr val="bg1"/>
                </a:solidFill>
              </a:rPr>
              <a:t>Same word used later for gifts of the Spirit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7-9:</a:t>
            </a:r>
            <a:endParaRPr lang="en-US" sz="3600" dirty="0" smtClean="0">
              <a:solidFill>
                <a:schemeClr val="bg1"/>
              </a:solidFill>
            </a:endParaRPr>
          </a:p>
        </p:txBody>
      </p:sp>
      <p:sp>
        <p:nvSpPr>
          <p:cNvPr id="5" name="TextBox 4"/>
          <p:cNvSpPr txBox="1"/>
          <p:nvPr/>
        </p:nvSpPr>
        <p:spPr>
          <a:xfrm>
            <a:off x="0" y="0"/>
            <a:ext cx="6934200" cy="646331"/>
          </a:xfrm>
          <a:prstGeom prst="rect">
            <a:avLst/>
          </a:prstGeom>
          <a:noFill/>
        </p:spPr>
        <p:txBody>
          <a:bodyPr wrap="square" rtlCol="0">
            <a:spAutoFit/>
          </a:bodyPr>
          <a:lstStyle/>
          <a:p>
            <a:r>
              <a:rPr lang="en-US" sz="3600" dirty="0" smtClean="0">
                <a:solidFill>
                  <a:srgbClr val="FFFF00"/>
                </a:solidFill>
              </a:rPr>
              <a:t>The Gift Of Singleness (7:7-9)</a:t>
            </a:r>
            <a:endParaRPr lang="en-US" sz="3600" dirty="0" smtClean="0">
              <a:solidFill>
                <a:srgbClr val="FFFF00"/>
              </a:solidFill>
            </a:endParaRPr>
          </a:p>
        </p:txBody>
      </p:sp>
      <p:sp>
        <p:nvSpPr>
          <p:cNvPr id="7" name="TextBox 6"/>
          <p:cNvSpPr txBox="1"/>
          <p:nvPr/>
        </p:nvSpPr>
        <p:spPr>
          <a:xfrm>
            <a:off x="0" y="2286000"/>
            <a:ext cx="9144000" cy="2308324"/>
          </a:xfrm>
          <a:prstGeom prst="rect">
            <a:avLst/>
          </a:prstGeom>
          <a:noFill/>
        </p:spPr>
        <p:txBody>
          <a:bodyPr wrap="square" rtlCol="0">
            <a:spAutoFit/>
          </a:bodyPr>
          <a:lstStyle/>
          <a:p>
            <a:pPr algn="ctr"/>
            <a:r>
              <a:rPr lang="en-US" sz="3600" dirty="0" smtClean="0">
                <a:solidFill>
                  <a:schemeClr val="bg1"/>
                </a:solidFill>
              </a:rPr>
              <a:t>Both </a:t>
            </a:r>
            <a:r>
              <a:rPr lang="en-US" sz="3600" dirty="0" smtClean="0">
                <a:solidFill>
                  <a:schemeClr val="bg1"/>
                </a:solidFill>
              </a:rPr>
              <a:t>marriage and singleness </a:t>
            </a:r>
            <a:endParaRPr lang="en-US" sz="3600" dirty="0" smtClean="0">
              <a:solidFill>
                <a:schemeClr val="bg1"/>
              </a:solidFill>
            </a:endParaRPr>
          </a:p>
          <a:p>
            <a:pPr algn="ctr"/>
            <a:r>
              <a:rPr lang="en-US" sz="3600" dirty="0" smtClean="0">
                <a:solidFill>
                  <a:schemeClr val="bg1"/>
                </a:solidFill>
              </a:rPr>
              <a:t>are </a:t>
            </a:r>
            <a:r>
              <a:rPr lang="en-US" sz="3600" dirty="0" smtClean="0">
                <a:solidFill>
                  <a:schemeClr val="bg1"/>
                </a:solidFill>
              </a:rPr>
              <a:t>gifts from God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there is grace </a:t>
            </a:r>
            <a:endParaRPr lang="en-US" sz="3600" dirty="0" smtClean="0">
              <a:solidFill>
                <a:schemeClr val="bg1"/>
              </a:solidFill>
            </a:endParaRPr>
          </a:p>
          <a:p>
            <a:pPr algn="ctr"/>
            <a:r>
              <a:rPr lang="en-US" sz="3600" dirty="0" smtClean="0">
                <a:solidFill>
                  <a:schemeClr val="bg1"/>
                </a:solidFill>
              </a:rPr>
              <a:t>for </a:t>
            </a:r>
            <a:r>
              <a:rPr lang="en-US" sz="3600" dirty="0" smtClean="0">
                <a:solidFill>
                  <a:schemeClr val="bg1"/>
                </a:solidFill>
              </a:rPr>
              <a:t>each one in either of these situations.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9:</a:t>
            </a:r>
            <a:endParaRPr lang="en-US" sz="3600" dirty="0" smtClean="0">
              <a:solidFill>
                <a:schemeClr val="bg1"/>
              </a:solidFill>
            </a:endParaRPr>
          </a:p>
        </p:txBody>
      </p:sp>
      <p:sp>
        <p:nvSpPr>
          <p:cNvPr id="5" name="TextBox 4"/>
          <p:cNvSpPr txBox="1"/>
          <p:nvPr/>
        </p:nvSpPr>
        <p:spPr>
          <a:xfrm>
            <a:off x="0" y="0"/>
            <a:ext cx="6934200" cy="646331"/>
          </a:xfrm>
          <a:prstGeom prst="rect">
            <a:avLst/>
          </a:prstGeom>
          <a:noFill/>
        </p:spPr>
        <p:txBody>
          <a:bodyPr wrap="square" rtlCol="0">
            <a:spAutoFit/>
          </a:bodyPr>
          <a:lstStyle/>
          <a:p>
            <a:r>
              <a:rPr lang="en-US" sz="3600" dirty="0" smtClean="0">
                <a:solidFill>
                  <a:srgbClr val="FFFF00"/>
                </a:solidFill>
              </a:rPr>
              <a:t>The Gift Of Singleness (7:7-9)</a:t>
            </a:r>
            <a:endParaRPr lang="en-US" sz="3600" dirty="0" smtClean="0">
              <a:solidFill>
                <a:srgbClr val="FFFF00"/>
              </a:solidFill>
            </a:endParaRPr>
          </a:p>
        </p:txBody>
      </p:sp>
      <p:sp>
        <p:nvSpPr>
          <p:cNvPr id="7" name="TextBox 6"/>
          <p:cNvSpPr txBox="1"/>
          <p:nvPr/>
        </p:nvSpPr>
        <p:spPr>
          <a:xfrm>
            <a:off x="0" y="2286000"/>
            <a:ext cx="9144000" cy="1754326"/>
          </a:xfrm>
          <a:prstGeom prst="rect">
            <a:avLst/>
          </a:prstGeom>
          <a:noFill/>
        </p:spPr>
        <p:txBody>
          <a:bodyPr wrap="square" rtlCol="0">
            <a:spAutoFit/>
          </a:bodyPr>
          <a:lstStyle/>
          <a:p>
            <a:pPr algn="ctr"/>
            <a:r>
              <a:rPr lang="en-US" sz="3600" dirty="0" smtClean="0">
                <a:solidFill>
                  <a:schemeClr val="bg1"/>
                </a:solidFill>
              </a:rPr>
              <a:t>better </a:t>
            </a:r>
            <a:r>
              <a:rPr lang="en-US" sz="3600" dirty="0" smtClean="0">
                <a:solidFill>
                  <a:schemeClr val="bg1"/>
                </a:solidFill>
              </a:rPr>
              <a:t>to marry, </a:t>
            </a:r>
            <a:endParaRPr lang="en-US" sz="3600" dirty="0" smtClean="0">
              <a:solidFill>
                <a:schemeClr val="bg1"/>
              </a:solidFill>
            </a:endParaRPr>
          </a:p>
          <a:p>
            <a:pPr algn="ctr"/>
            <a:r>
              <a:rPr lang="en-US" sz="3600" dirty="0" smtClean="0">
                <a:solidFill>
                  <a:schemeClr val="bg1"/>
                </a:solidFill>
              </a:rPr>
              <a:t>than </a:t>
            </a:r>
            <a:r>
              <a:rPr lang="en-US" sz="3600" dirty="0" smtClean="0">
                <a:solidFill>
                  <a:schemeClr val="bg1"/>
                </a:solidFill>
              </a:rPr>
              <a:t>to burn (be inflamed, to be on fire) </a:t>
            </a:r>
            <a:endParaRPr lang="en-US" sz="3600" dirty="0" smtClean="0">
              <a:solidFill>
                <a:schemeClr val="bg1"/>
              </a:solidFill>
            </a:endParaRPr>
          </a:p>
          <a:p>
            <a:pPr algn="ctr"/>
            <a:r>
              <a:rPr lang="en-US" sz="3600" dirty="0" smtClean="0">
                <a:solidFill>
                  <a:schemeClr val="bg1"/>
                </a:solidFill>
              </a:rPr>
              <a:t>with </a:t>
            </a:r>
            <a:r>
              <a:rPr lang="en-US" sz="3600" dirty="0" smtClean="0">
                <a:solidFill>
                  <a:schemeClr val="bg1"/>
                </a:solidFill>
              </a:rPr>
              <a:t>sexual </a:t>
            </a:r>
            <a:r>
              <a:rPr lang="en-US" sz="3600" dirty="0" smtClean="0">
                <a:solidFill>
                  <a:schemeClr val="bg1"/>
                </a:solidFill>
              </a:rPr>
              <a:t>desire</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9:</a:t>
            </a:r>
            <a:endParaRPr lang="en-US" sz="3600" dirty="0" smtClean="0">
              <a:solidFill>
                <a:schemeClr val="bg1"/>
              </a:solidFill>
            </a:endParaRPr>
          </a:p>
        </p:txBody>
      </p:sp>
      <p:sp>
        <p:nvSpPr>
          <p:cNvPr id="5" name="TextBox 4"/>
          <p:cNvSpPr txBox="1"/>
          <p:nvPr/>
        </p:nvSpPr>
        <p:spPr>
          <a:xfrm>
            <a:off x="0" y="0"/>
            <a:ext cx="6934200" cy="646331"/>
          </a:xfrm>
          <a:prstGeom prst="rect">
            <a:avLst/>
          </a:prstGeom>
          <a:noFill/>
        </p:spPr>
        <p:txBody>
          <a:bodyPr wrap="square" rtlCol="0">
            <a:spAutoFit/>
          </a:bodyPr>
          <a:lstStyle/>
          <a:p>
            <a:r>
              <a:rPr lang="en-US" sz="3600" dirty="0" smtClean="0">
                <a:solidFill>
                  <a:srgbClr val="FFFF00"/>
                </a:solidFill>
              </a:rPr>
              <a:t>The Gift Of Singleness (7:7-9)</a:t>
            </a:r>
            <a:endParaRPr lang="en-US" sz="3600" dirty="0" smtClean="0">
              <a:solidFill>
                <a:srgbClr val="FFFF00"/>
              </a:solidFill>
            </a:endParaRPr>
          </a:p>
        </p:txBody>
      </p:sp>
      <p:sp>
        <p:nvSpPr>
          <p:cNvPr id="7" name="TextBox 6"/>
          <p:cNvSpPr txBox="1"/>
          <p:nvPr/>
        </p:nvSpPr>
        <p:spPr>
          <a:xfrm>
            <a:off x="0" y="2286000"/>
            <a:ext cx="9144000" cy="1754326"/>
          </a:xfrm>
          <a:prstGeom prst="rect">
            <a:avLst/>
          </a:prstGeom>
          <a:noFill/>
        </p:spPr>
        <p:txBody>
          <a:bodyPr wrap="square" rtlCol="0">
            <a:spAutoFit/>
          </a:bodyPr>
          <a:lstStyle/>
          <a:p>
            <a:pPr algn="ctr"/>
            <a:r>
              <a:rPr lang="en-US" sz="3600" dirty="0" smtClean="0">
                <a:solidFill>
                  <a:schemeClr val="bg1"/>
                </a:solidFill>
              </a:rPr>
              <a:t>A </a:t>
            </a:r>
            <a:r>
              <a:rPr lang="en-US" sz="3600" dirty="0" smtClean="0">
                <a:solidFill>
                  <a:schemeClr val="bg1"/>
                </a:solidFill>
              </a:rPr>
              <a:t>person who is in bondage to sexual sins should not think that getting married will make their bondages go away.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10-11:</a:t>
            </a:r>
            <a:endParaRPr lang="en-US" sz="3600" dirty="0" smtClean="0">
              <a:solidFill>
                <a:schemeClr val="bg1"/>
              </a:solidFill>
            </a:endParaRPr>
          </a:p>
        </p:txBody>
      </p:sp>
      <p:sp>
        <p:nvSpPr>
          <p:cNvPr id="5" name="TextBox 4"/>
          <p:cNvSpPr txBox="1"/>
          <p:nvPr/>
        </p:nvSpPr>
        <p:spPr>
          <a:xfrm>
            <a:off x="0" y="0"/>
            <a:ext cx="6934200" cy="646331"/>
          </a:xfrm>
          <a:prstGeom prst="rect">
            <a:avLst/>
          </a:prstGeom>
          <a:noFill/>
        </p:spPr>
        <p:txBody>
          <a:bodyPr wrap="square" rtlCol="0">
            <a:spAutoFit/>
          </a:bodyPr>
          <a:lstStyle/>
          <a:p>
            <a:r>
              <a:rPr lang="en-US" sz="3600" dirty="0" smtClean="0">
                <a:solidFill>
                  <a:srgbClr val="FFFF00"/>
                </a:solidFill>
              </a:rPr>
              <a:t>Staying In Your Marriage (7:10-16)</a:t>
            </a:r>
            <a:endParaRPr lang="en-US" sz="3600" dirty="0" smtClean="0">
              <a:solidFill>
                <a:srgbClr val="FFFF00"/>
              </a:solidFill>
            </a:endParaRPr>
          </a:p>
        </p:txBody>
      </p:sp>
      <p:sp>
        <p:nvSpPr>
          <p:cNvPr id="7" name="TextBox 6"/>
          <p:cNvSpPr txBox="1"/>
          <p:nvPr/>
        </p:nvSpPr>
        <p:spPr>
          <a:xfrm>
            <a:off x="0" y="2514600"/>
            <a:ext cx="9144000" cy="2308324"/>
          </a:xfrm>
          <a:prstGeom prst="rect">
            <a:avLst/>
          </a:prstGeom>
          <a:noFill/>
        </p:spPr>
        <p:txBody>
          <a:bodyPr wrap="square" rtlCol="0">
            <a:spAutoFit/>
          </a:bodyPr>
          <a:lstStyle/>
          <a:p>
            <a:pPr algn="ctr"/>
            <a:r>
              <a:rPr lang="en-US" sz="3600" dirty="0" smtClean="0">
                <a:solidFill>
                  <a:schemeClr val="bg1"/>
                </a:solidFill>
              </a:rPr>
              <a:t>If a married couple </a:t>
            </a:r>
            <a:r>
              <a:rPr lang="en-US" sz="3600" dirty="0" smtClean="0">
                <a:solidFill>
                  <a:schemeClr val="bg1"/>
                </a:solidFill>
              </a:rPr>
              <a:t>separate</a:t>
            </a:r>
          </a:p>
          <a:p>
            <a:pPr algn="ctr"/>
            <a:r>
              <a:rPr lang="en-US" sz="3600" dirty="0" smtClean="0">
                <a:solidFill>
                  <a:schemeClr val="bg1"/>
                </a:solidFill>
              </a:rPr>
              <a:t> </a:t>
            </a:r>
            <a:r>
              <a:rPr lang="en-US" sz="3600" dirty="0" smtClean="0">
                <a:solidFill>
                  <a:schemeClr val="bg1"/>
                </a:solidFill>
              </a:rPr>
              <a:t>on any grounds other that what is Biblically permitted for divorce, they are to remain unmarried or be reconciled.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10-11:</a:t>
            </a:r>
            <a:endParaRPr lang="en-US" sz="3600" dirty="0" smtClean="0">
              <a:solidFill>
                <a:schemeClr val="bg1"/>
              </a:solidFill>
            </a:endParaRPr>
          </a:p>
        </p:txBody>
      </p:sp>
      <p:sp>
        <p:nvSpPr>
          <p:cNvPr id="5" name="TextBox 4"/>
          <p:cNvSpPr txBox="1"/>
          <p:nvPr/>
        </p:nvSpPr>
        <p:spPr>
          <a:xfrm>
            <a:off x="0" y="0"/>
            <a:ext cx="6934200" cy="646331"/>
          </a:xfrm>
          <a:prstGeom prst="rect">
            <a:avLst/>
          </a:prstGeom>
          <a:noFill/>
        </p:spPr>
        <p:txBody>
          <a:bodyPr wrap="square" rtlCol="0">
            <a:spAutoFit/>
          </a:bodyPr>
          <a:lstStyle/>
          <a:p>
            <a:r>
              <a:rPr lang="en-US" sz="3600" dirty="0" smtClean="0">
                <a:solidFill>
                  <a:srgbClr val="FFFF00"/>
                </a:solidFill>
              </a:rPr>
              <a:t>Staying In Your Marriage (7:10-16)</a:t>
            </a:r>
            <a:endParaRPr lang="en-US" sz="3600" dirty="0" smtClean="0">
              <a:solidFill>
                <a:srgbClr val="FFFF00"/>
              </a:solidFill>
            </a:endParaRPr>
          </a:p>
        </p:txBody>
      </p:sp>
      <p:sp>
        <p:nvSpPr>
          <p:cNvPr id="7" name="TextBox 6"/>
          <p:cNvSpPr txBox="1"/>
          <p:nvPr/>
        </p:nvSpPr>
        <p:spPr>
          <a:xfrm>
            <a:off x="0" y="2514600"/>
            <a:ext cx="9144000" cy="2308324"/>
          </a:xfrm>
          <a:prstGeom prst="rect">
            <a:avLst/>
          </a:prstGeom>
          <a:noFill/>
        </p:spPr>
        <p:txBody>
          <a:bodyPr wrap="square" rtlCol="0">
            <a:spAutoFit/>
          </a:bodyPr>
          <a:lstStyle/>
          <a:p>
            <a:pPr algn="ctr"/>
            <a:r>
              <a:rPr lang="en-US" sz="3600" dirty="0" smtClean="0">
                <a:solidFill>
                  <a:schemeClr val="bg1"/>
                </a:solidFill>
              </a:rPr>
              <a:t>reconciled </a:t>
            </a:r>
            <a:r>
              <a:rPr lang="en-US" sz="3600" dirty="0" smtClean="0">
                <a:solidFill>
                  <a:schemeClr val="bg1"/>
                </a:solidFill>
              </a:rPr>
              <a:t>= </a:t>
            </a:r>
            <a:r>
              <a:rPr lang="en-US" sz="3600" i="1" dirty="0" smtClean="0">
                <a:solidFill>
                  <a:schemeClr val="bg1"/>
                </a:solidFill>
              </a:rPr>
              <a:t>mutual change</a:t>
            </a:r>
            <a:endParaRPr lang="en-US" sz="3600" dirty="0" smtClean="0">
              <a:solidFill>
                <a:schemeClr val="bg1"/>
              </a:solidFill>
            </a:endParaRPr>
          </a:p>
          <a:p>
            <a:pPr algn="ctr"/>
            <a:endParaRPr lang="en-US" sz="3600" dirty="0" smtClean="0">
              <a:solidFill>
                <a:schemeClr val="bg1"/>
              </a:solidFill>
            </a:endParaRPr>
          </a:p>
          <a:p>
            <a:pPr algn="ctr"/>
            <a:r>
              <a:rPr lang="en-US" sz="3600" dirty="0" smtClean="0">
                <a:solidFill>
                  <a:schemeClr val="bg1"/>
                </a:solidFill>
              </a:rPr>
              <a:t>Reconciliation </a:t>
            </a:r>
            <a:r>
              <a:rPr lang="en-US" sz="3600" dirty="0" smtClean="0">
                <a:solidFill>
                  <a:schemeClr val="bg1"/>
                </a:solidFill>
              </a:rPr>
              <a:t>in marriage happens when </a:t>
            </a:r>
            <a:r>
              <a:rPr lang="en-US" sz="3600" dirty="0" smtClean="0">
                <a:solidFill>
                  <a:srgbClr val="FFFF00"/>
                </a:solidFill>
              </a:rPr>
              <a:t>both parties</a:t>
            </a:r>
            <a:r>
              <a:rPr lang="en-US" sz="3600" dirty="0" smtClean="0">
                <a:solidFill>
                  <a:schemeClr val="bg1"/>
                </a:solidFill>
              </a:rPr>
              <a:t> are willing to change.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12-13:</a:t>
            </a:r>
            <a:endParaRPr lang="en-US" sz="3600" dirty="0" smtClean="0">
              <a:solidFill>
                <a:schemeClr val="bg1"/>
              </a:solidFill>
            </a:endParaRPr>
          </a:p>
        </p:txBody>
      </p:sp>
      <p:sp>
        <p:nvSpPr>
          <p:cNvPr id="5" name="TextBox 4"/>
          <p:cNvSpPr txBox="1"/>
          <p:nvPr/>
        </p:nvSpPr>
        <p:spPr>
          <a:xfrm>
            <a:off x="0" y="0"/>
            <a:ext cx="6934200" cy="646331"/>
          </a:xfrm>
          <a:prstGeom prst="rect">
            <a:avLst/>
          </a:prstGeom>
          <a:noFill/>
        </p:spPr>
        <p:txBody>
          <a:bodyPr wrap="square" rtlCol="0">
            <a:spAutoFit/>
          </a:bodyPr>
          <a:lstStyle/>
          <a:p>
            <a:r>
              <a:rPr lang="en-US" sz="3600" dirty="0" smtClean="0">
                <a:solidFill>
                  <a:srgbClr val="FFFF00"/>
                </a:solidFill>
              </a:rPr>
              <a:t>Staying In Your Marriage (7:10-16)</a:t>
            </a:r>
            <a:endParaRPr lang="en-US" sz="3600" dirty="0" smtClean="0">
              <a:solidFill>
                <a:srgbClr val="FFFF00"/>
              </a:solidFill>
            </a:endParaRPr>
          </a:p>
        </p:txBody>
      </p:sp>
      <p:sp>
        <p:nvSpPr>
          <p:cNvPr id="7" name="TextBox 6"/>
          <p:cNvSpPr txBox="1"/>
          <p:nvPr/>
        </p:nvSpPr>
        <p:spPr>
          <a:xfrm>
            <a:off x="0" y="2514600"/>
            <a:ext cx="9144000" cy="1754326"/>
          </a:xfrm>
          <a:prstGeom prst="rect">
            <a:avLst/>
          </a:prstGeom>
          <a:noFill/>
        </p:spPr>
        <p:txBody>
          <a:bodyPr wrap="square" rtlCol="0">
            <a:spAutoFit/>
          </a:bodyPr>
          <a:lstStyle/>
          <a:p>
            <a:pPr algn="ctr"/>
            <a:r>
              <a:rPr lang="en-US" sz="3600" dirty="0" smtClean="0">
                <a:solidFill>
                  <a:schemeClr val="bg1"/>
                </a:solidFill>
              </a:rPr>
              <a:t>Even in situations </a:t>
            </a:r>
            <a:endParaRPr lang="en-US" sz="3600" dirty="0" smtClean="0">
              <a:solidFill>
                <a:schemeClr val="bg1"/>
              </a:solidFill>
            </a:endParaRPr>
          </a:p>
          <a:p>
            <a:pPr algn="ctr"/>
            <a:r>
              <a:rPr lang="en-US" sz="3600" dirty="0" smtClean="0">
                <a:solidFill>
                  <a:schemeClr val="bg1"/>
                </a:solidFill>
              </a:rPr>
              <a:t>where </a:t>
            </a:r>
            <a:r>
              <a:rPr lang="en-US" sz="3600" dirty="0" smtClean="0">
                <a:solidFill>
                  <a:schemeClr val="bg1"/>
                </a:solidFill>
              </a:rPr>
              <a:t>one of the spouse is not a believer, </a:t>
            </a:r>
            <a:endParaRPr lang="en-US" sz="3600" dirty="0" smtClean="0">
              <a:solidFill>
                <a:schemeClr val="bg1"/>
              </a:solidFill>
            </a:endParaRPr>
          </a:p>
          <a:p>
            <a:pPr algn="ctr"/>
            <a:r>
              <a:rPr lang="en-US" sz="3600" dirty="0" smtClean="0">
                <a:solidFill>
                  <a:schemeClr val="bg1"/>
                </a:solidFill>
              </a:rPr>
              <a:t>the </a:t>
            </a:r>
            <a:r>
              <a:rPr lang="en-US" sz="3600" dirty="0" smtClean="0">
                <a:solidFill>
                  <a:schemeClr val="bg1"/>
                </a:solidFill>
              </a:rPr>
              <a:t>goal is to keep the marriage together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14-16:</a:t>
            </a:r>
            <a:endParaRPr lang="en-US" sz="3600" dirty="0" smtClean="0">
              <a:solidFill>
                <a:schemeClr val="bg1"/>
              </a:solidFill>
            </a:endParaRPr>
          </a:p>
        </p:txBody>
      </p:sp>
      <p:sp>
        <p:nvSpPr>
          <p:cNvPr id="5" name="TextBox 4"/>
          <p:cNvSpPr txBox="1"/>
          <p:nvPr/>
        </p:nvSpPr>
        <p:spPr>
          <a:xfrm>
            <a:off x="0" y="0"/>
            <a:ext cx="6934200" cy="646331"/>
          </a:xfrm>
          <a:prstGeom prst="rect">
            <a:avLst/>
          </a:prstGeom>
          <a:noFill/>
        </p:spPr>
        <p:txBody>
          <a:bodyPr wrap="square" rtlCol="0">
            <a:spAutoFit/>
          </a:bodyPr>
          <a:lstStyle/>
          <a:p>
            <a:r>
              <a:rPr lang="en-US" sz="3600" dirty="0" smtClean="0">
                <a:solidFill>
                  <a:srgbClr val="FFFF00"/>
                </a:solidFill>
              </a:rPr>
              <a:t>Staying In Your Marriage (7:10-16)</a:t>
            </a:r>
            <a:endParaRPr lang="en-US" sz="3600" dirty="0" smtClean="0">
              <a:solidFill>
                <a:srgbClr val="FFFF00"/>
              </a:solidFill>
            </a:endParaRPr>
          </a:p>
        </p:txBody>
      </p:sp>
      <p:sp>
        <p:nvSpPr>
          <p:cNvPr id="7" name="TextBox 6"/>
          <p:cNvSpPr txBox="1"/>
          <p:nvPr/>
        </p:nvSpPr>
        <p:spPr>
          <a:xfrm>
            <a:off x="0" y="2514600"/>
            <a:ext cx="9144000" cy="1754326"/>
          </a:xfrm>
          <a:prstGeom prst="rect">
            <a:avLst/>
          </a:prstGeom>
          <a:noFill/>
        </p:spPr>
        <p:txBody>
          <a:bodyPr wrap="square" rtlCol="0">
            <a:spAutoFit/>
          </a:bodyPr>
          <a:lstStyle/>
          <a:p>
            <a:pPr algn="ctr"/>
            <a:r>
              <a:rPr lang="en-US" sz="3600" dirty="0" smtClean="0">
                <a:solidFill>
                  <a:schemeClr val="bg1"/>
                </a:solidFill>
              </a:rPr>
              <a:t>The presence of the believing spouse in the family consecrates all the others, i.e. the non-believing spouse and the </a:t>
            </a:r>
            <a:r>
              <a:rPr lang="en-US" sz="3600" dirty="0" smtClean="0">
                <a:solidFill>
                  <a:schemeClr val="bg1"/>
                </a:solidFill>
              </a:rPr>
              <a:t>children, </a:t>
            </a:r>
            <a:r>
              <a:rPr lang="en-US" sz="3600" dirty="0" smtClean="0">
                <a:solidFill>
                  <a:schemeClr val="bg1"/>
                </a:solidFill>
              </a:rPr>
              <a:t>before God.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17-24:</a:t>
            </a:r>
            <a:endParaRPr lang="en-US" sz="3600" dirty="0" smtClean="0">
              <a:solidFill>
                <a:schemeClr val="bg1"/>
              </a:solidFill>
            </a:endParaRPr>
          </a:p>
        </p:txBody>
      </p:sp>
      <p:sp>
        <p:nvSpPr>
          <p:cNvPr id="5" name="TextBox 4"/>
          <p:cNvSpPr txBox="1"/>
          <p:nvPr/>
        </p:nvSpPr>
        <p:spPr>
          <a:xfrm>
            <a:off x="0" y="0"/>
            <a:ext cx="6934200" cy="1200329"/>
          </a:xfrm>
          <a:prstGeom prst="rect">
            <a:avLst/>
          </a:prstGeom>
          <a:noFill/>
        </p:spPr>
        <p:txBody>
          <a:bodyPr wrap="square" rtlCol="0">
            <a:spAutoFit/>
          </a:bodyPr>
          <a:lstStyle/>
          <a:p>
            <a:r>
              <a:rPr lang="en-US" sz="3600" dirty="0" smtClean="0">
                <a:solidFill>
                  <a:srgbClr val="FFFF00"/>
                </a:solidFill>
              </a:rPr>
              <a:t>Stay Where You Were Called </a:t>
            </a:r>
            <a:endParaRPr lang="en-US" sz="3600" dirty="0" smtClean="0">
              <a:solidFill>
                <a:srgbClr val="FFFF00"/>
              </a:solidFill>
            </a:endParaRPr>
          </a:p>
          <a:p>
            <a:r>
              <a:rPr lang="en-US" sz="3600" dirty="0" smtClean="0">
                <a:solidFill>
                  <a:srgbClr val="FFFF00"/>
                </a:solidFill>
              </a:rPr>
              <a:t>(</a:t>
            </a:r>
            <a:r>
              <a:rPr lang="en-US" sz="3600" dirty="0" smtClean="0">
                <a:solidFill>
                  <a:srgbClr val="FFFF00"/>
                </a:solidFill>
              </a:rPr>
              <a:t>7:17-24)</a:t>
            </a:r>
            <a:endParaRPr lang="en-US" sz="3600" dirty="0" smtClean="0">
              <a:solidFill>
                <a:srgbClr val="FFFF00"/>
              </a:solidFill>
            </a:endParaRPr>
          </a:p>
        </p:txBody>
      </p:sp>
      <p:sp>
        <p:nvSpPr>
          <p:cNvPr id="7" name="TextBox 6"/>
          <p:cNvSpPr txBox="1"/>
          <p:nvPr/>
        </p:nvSpPr>
        <p:spPr>
          <a:xfrm>
            <a:off x="0" y="2514600"/>
            <a:ext cx="9144000" cy="3416320"/>
          </a:xfrm>
          <a:prstGeom prst="rect">
            <a:avLst/>
          </a:prstGeom>
          <a:noFill/>
        </p:spPr>
        <p:txBody>
          <a:bodyPr wrap="square" rtlCol="0">
            <a:spAutoFit/>
          </a:bodyPr>
          <a:lstStyle/>
          <a:p>
            <a:pPr algn="ctr"/>
            <a:r>
              <a:rPr lang="en-US" sz="3600" dirty="0" smtClean="0">
                <a:solidFill>
                  <a:schemeClr val="bg1"/>
                </a:solidFill>
              </a:rPr>
              <a:t>A </a:t>
            </a:r>
            <a:r>
              <a:rPr lang="en-US" sz="3600" dirty="0" smtClean="0">
                <a:solidFill>
                  <a:schemeClr val="bg1"/>
                </a:solidFill>
              </a:rPr>
              <a:t>believer can live for God, </a:t>
            </a:r>
            <a:endParaRPr lang="en-US" sz="3600" dirty="0" smtClean="0">
              <a:solidFill>
                <a:schemeClr val="bg1"/>
              </a:solidFill>
            </a:endParaRPr>
          </a:p>
          <a:p>
            <a:pPr algn="ctr"/>
            <a:r>
              <a:rPr lang="en-US" sz="3600" dirty="0" smtClean="0">
                <a:solidFill>
                  <a:schemeClr val="bg1"/>
                </a:solidFill>
              </a:rPr>
              <a:t>serve </a:t>
            </a:r>
            <a:r>
              <a:rPr lang="en-US" sz="3600" dirty="0" smtClean="0">
                <a:solidFill>
                  <a:schemeClr val="bg1"/>
                </a:solidFill>
              </a:rPr>
              <a:t>and glorify God </a:t>
            </a:r>
            <a:endParaRPr lang="en-US" sz="3600" dirty="0" smtClean="0">
              <a:solidFill>
                <a:schemeClr val="bg1"/>
              </a:solidFill>
            </a:endParaRPr>
          </a:p>
          <a:p>
            <a:pPr algn="ctr"/>
            <a:r>
              <a:rPr lang="en-US" sz="3600" dirty="0" smtClean="0">
                <a:solidFill>
                  <a:schemeClr val="bg1"/>
                </a:solidFill>
              </a:rPr>
              <a:t>where </a:t>
            </a:r>
            <a:r>
              <a:rPr lang="en-US" sz="3600" dirty="0" smtClean="0">
                <a:solidFill>
                  <a:schemeClr val="bg1"/>
                </a:solidFill>
              </a:rPr>
              <a:t>ever they are,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in whatever station </a:t>
            </a:r>
            <a:endParaRPr lang="en-US" sz="3600" dirty="0" smtClean="0">
              <a:solidFill>
                <a:schemeClr val="bg1"/>
              </a:solidFill>
            </a:endParaRPr>
          </a:p>
          <a:p>
            <a:pPr algn="ctr"/>
            <a:r>
              <a:rPr lang="en-US" sz="3600" dirty="0" smtClean="0">
                <a:solidFill>
                  <a:schemeClr val="bg1"/>
                </a:solidFill>
              </a:rPr>
              <a:t>or </a:t>
            </a:r>
            <a:r>
              <a:rPr lang="en-US" sz="3600" dirty="0" smtClean="0">
                <a:solidFill>
                  <a:schemeClr val="bg1"/>
                </a:solidFill>
              </a:rPr>
              <a:t>situation they are in life </a:t>
            </a:r>
            <a:endParaRPr lang="en-US" sz="3600" dirty="0" smtClean="0">
              <a:solidFill>
                <a:schemeClr val="bg1"/>
              </a:solidFill>
            </a:endParaRPr>
          </a:p>
          <a:p>
            <a:pPr algn="ctr"/>
            <a:r>
              <a:rPr lang="en-US" sz="3600" dirty="0" smtClean="0">
                <a:solidFill>
                  <a:schemeClr val="bg1"/>
                </a:solidFill>
              </a:rPr>
              <a:t>at </a:t>
            </a:r>
            <a:r>
              <a:rPr lang="en-US" sz="3600" dirty="0" smtClean="0">
                <a:solidFill>
                  <a:schemeClr val="bg1"/>
                </a:solidFill>
              </a:rPr>
              <a:t>the moment.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25-35:</a:t>
            </a:r>
            <a:endParaRPr lang="en-US" sz="3600" dirty="0" smtClean="0">
              <a:solidFill>
                <a:schemeClr val="bg1"/>
              </a:solidFill>
            </a:endParaRPr>
          </a:p>
        </p:txBody>
      </p:sp>
      <p:sp>
        <p:nvSpPr>
          <p:cNvPr id="5" name="TextBox 4"/>
          <p:cNvSpPr txBox="1"/>
          <p:nvPr/>
        </p:nvSpPr>
        <p:spPr>
          <a:xfrm>
            <a:off x="0" y="0"/>
            <a:ext cx="6934200" cy="1200329"/>
          </a:xfrm>
          <a:prstGeom prst="rect">
            <a:avLst/>
          </a:prstGeom>
          <a:noFill/>
        </p:spPr>
        <p:txBody>
          <a:bodyPr wrap="square" rtlCol="0">
            <a:spAutoFit/>
          </a:bodyPr>
          <a:lstStyle/>
          <a:p>
            <a:r>
              <a:rPr lang="en-US" sz="3600" dirty="0" smtClean="0">
                <a:solidFill>
                  <a:srgbClr val="FFFF00"/>
                </a:solidFill>
              </a:rPr>
              <a:t>Paul's Primary Objective-Serve God With Focus (7:25-35)</a:t>
            </a:r>
            <a:endParaRPr lang="en-US" sz="3600" dirty="0" smtClean="0">
              <a:solidFill>
                <a:srgbClr val="FFFF00"/>
              </a:solidFill>
            </a:endParaRPr>
          </a:p>
        </p:txBody>
      </p:sp>
      <p:sp>
        <p:nvSpPr>
          <p:cNvPr id="7" name="TextBox 6"/>
          <p:cNvSpPr txBox="1"/>
          <p:nvPr/>
        </p:nvSpPr>
        <p:spPr>
          <a:xfrm>
            <a:off x="0" y="2209800"/>
            <a:ext cx="9144000" cy="3970318"/>
          </a:xfrm>
          <a:prstGeom prst="rect">
            <a:avLst/>
          </a:prstGeom>
          <a:noFill/>
        </p:spPr>
        <p:txBody>
          <a:bodyPr wrap="square" rtlCol="0">
            <a:spAutoFit/>
          </a:bodyPr>
          <a:lstStyle/>
          <a:p>
            <a:pPr algn="ctr"/>
            <a:r>
              <a:rPr lang="en-US" sz="3600" dirty="0" smtClean="0">
                <a:solidFill>
                  <a:schemeClr val="bg1"/>
                </a:solidFill>
              </a:rPr>
              <a:t>Whether single or married, </a:t>
            </a:r>
            <a:endParaRPr lang="en-US" sz="3600" dirty="0" smtClean="0">
              <a:solidFill>
                <a:schemeClr val="bg1"/>
              </a:solidFill>
            </a:endParaRPr>
          </a:p>
          <a:p>
            <a:pPr algn="ctr"/>
            <a:r>
              <a:rPr lang="en-US" sz="3600" dirty="0" smtClean="0">
                <a:solidFill>
                  <a:schemeClr val="bg1"/>
                </a:solidFill>
              </a:rPr>
              <a:t>we </a:t>
            </a:r>
            <a:r>
              <a:rPr lang="en-US" sz="3600" dirty="0" smtClean="0">
                <a:solidFill>
                  <a:schemeClr val="bg1"/>
                </a:solidFill>
              </a:rPr>
              <a:t>engage with the world,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yet we do not get engrossed </a:t>
            </a:r>
            <a:endParaRPr lang="en-US" sz="3600" dirty="0" smtClean="0">
              <a:solidFill>
                <a:schemeClr val="bg1"/>
              </a:solidFill>
            </a:endParaRPr>
          </a:p>
          <a:p>
            <a:pPr algn="ctr"/>
            <a:r>
              <a:rPr lang="en-US" sz="3600" dirty="0" smtClean="0">
                <a:solidFill>
                  <a:schemeClr val="bg1"/>
                </a:solidFill>
              </a:rPr>
              <a:t>with </a:t>
            </a:r>
            <a:r>
              <a:rPr lang="en-US" sz="3600" dirty="0" smtClean="0">
                <a:solidFill>
                  <a:schemeClr val="bg1"/>
                </a:solidFill>
              </a:rPr>
              <a:t>the world</a:t>
            </a:r>
            <a:r>
              <a:rPr lang="en-US" sz="3600" dirty="0" smtClean="0">
                <a:solidFill>
                  <a:schemeClr val="bg1"/>
                </a:solidFill>
              </a:rPr>
              <a:t>.</a:t>
            </a:r>
          </a:p>
          <a:p>
            <a:pPr algn="ctr"/>
            <a:endParaRPr lang="en-US" sz="3600" dirty="0" smtClean="0">
              <a:solidFill>
                <a:schemeClr val="bg1"/>
              </a:solidFill>
            </a:endParaRPr>
          </a:p>
          <a:p>
            <a:pPr algn="ctr"/>
            <a:r>
              <a:rPr lang="en-US" sz="3600" dirty="0" smtClean="0">
                <a:solidFill>
                  <a:schemeClr val="bg1"/>
                </a:solidFill>
              </a:rPr>
              <a:t>Our primary focus and passion </a:t>
            </a:r>
            <a:endParaRPr lang="en-US" sz="3600" dirty="0" smtClean="0">
              <a:solidFill>
                <a:schemeClr val="bg1"/>
              </a:solidFill>
            </a:endParaRPr>
          </a:p>
          <a:p>
            <a:pPr algn="ctr"/>
            <a:r>
              <a:rPr lang="en-US" sz="3600" dirty="0" smtClean="0">
                <a:solidFill>
                  <a:schemeClr val="bg1"/>
                </a:solidFill>
              </a:rPr>
              <a:t>is </a:t>
            </a:r>
            <a:r>
              <a:rPr lang="en-US" sz="3600" dirty="0" smtClean="0">
                <a:solidFill>
                  <a:schemeClr val="bg1"/>
                </a:solidFill>
              </a:rPr>
              <a:t>to please the Lord and serve </a:t>
            </a:r>
            <a:r>
              <a:rPr lang="en-US" sz="3600" dirty="0" smtClean="0">
                <a:solidFill>
                  <a:schemeClr val="bg1"/>
                </a:solidFill>
              </a:rPr>
              <a:t>Him</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92706" y="2228850"/>
            <a:ext cx="5558589"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36-38:</a:t>
            </a:r>
            <a:endParaRPr lang="en-US" sz="3600" dirty="0" smtClean="0">
              <a:solidFill>
                <a:schemeClr val="bg1"/>
              </a:solidFill>
            </a:endParaRPr>
          </a:p>
        </p:txBody>
      </p:sp>
      <p:sp>
        <p:nvSpPr>
          <p:cNvPr id="5" name="TextBox 4"/>
          <p:cNvSpPr txBox="1"/>
          <p:nvPr/>
        </p:nvSpPr>
        <p:spPr>
          <a:xfrm>
            <a:off x="0" y="0"/>
            <a:ext cx="6934200" cy="1200329"/>
          </a:xfrm>
          <a:prstGeom prst="rect">
            <a:avLst/>
          </a:prstGeom>
          <a:noFill/>
        </p:spPr>
        <p:txBody>
          <a:bodyPr wrap="square" rtlCol="0">
            <a:spAutoFit/>
          </a:bodyPr>
          <a:lstStyle/>
          <a:p>
            <a:r>
              <a:rPr lang="en-US" sz="3600" dirty="0" smtClean="0">
                <a:solidFill>
                  <a:srgbClr val="FFFF00"/>
                </a:solidFill>
              </a:rPr>
              <a:t>The Higher Happiness Of </a:t>
            </a:r>
            <a:r>
              <a:rPr lang="en-US" sz="3600" dirty="0" smtClean="0">
                <a:solidFill>
                  <a:srgbClr val="FFFF00"/>
                </a:solidFill>
              </a:rPr>
              <a:t>Singleness </a:t>
            </a:r>
            <a:r>
              <a:rPr lang="en-US" sz="3600" dirty="0" smtClean="0">
                <a:solidFill>
                  <a:srgbClr val="FFFF00"/>
                </a:solidFill>
              </a:rPr>
              <a:t>Dedicated To God (7:36-40)</a:t>
            </a:r>
            <a:endParaRPr lang="en-US" sz="3600" dirty="0" smtClean="0">
              <a:solidFill>
                <a:srgbClr val="FFFF00"/>
              </a:solidFill>
            </a:endParaRPr>
          </a:p>
        </p:txBody>
      </p:sp>
      <p:sp>
        <p:nvSpPr>
          <p:cNvPr id="7" name="TextBox 6"/>
          <p:cNvSpPr txBox="1"/>
          <p:nvPr/>
        </p:nvSpPr>
        <p:spPr>
          <a:xfrm>
            <a:off x="0" y="2209800"/>
            <a:ext cx="9144000" cy="2862322"/>
          </a:xfrm>
          <a:prstGeom prst="rect">
            <a:avLst/>
          </a:prstGeom>
          <a:noFill/>
        </p:spPr>
        <p:txBody>
          <a:bodyPr wrap="square" rtlCol="0">
            <a:spAutoFit/>
          </a:bodyPr>
          <a:lstStyle/>
          <a:p>
            <a:pPr lvl="1"/>
            <a:r>
              <a:rPr lang="en-US" sz="3600" dirty="0" smtClean="0">
                <a:solidFill>
                  <a:schemeClr val="bg1"/>
                </a:solidFill>
              </a:rPr>
              <a:t>(A)a young man who has a young lady engaged to him to be married, or </a:t>
            </a:r>
            <a:endParaRPr lang="en-US" sz="3600" dirty="0" smtClean="0">
              <a:solidFill>
                <a:schemeClr val="bg1"/>
              </a:solidFill>
            </a:endParaRPr>
          </a:p>
          <a:p>
            <a:pPr lvl="1"/>
            <a:endParaRPr lang="en-US" sz="3600" dirty="0" smtClean="0">
              <a:solidFill>
                <a:schemeClr val="bg1"/>
              </a:solidFill>
            </a:endParaRPr>
          </a:p>
          <a:p>
            <a:pPr lvl="1"/>
            <a:r>
              <a:rPr lang="en-US" sz="3600" dirty="0" smtClean="0">
                <a:solidFill>
                  <a:schemeClr val="bg1"/>
                </a:solidFill>
              </a:rPr>
              <a:t>(B)a father who is considering whether to get his young daughter married or not.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36-38:</a:t>
            </a:r>
            <a:endParaRPr lang="en-US" sz="3600" dirty="0" smtClean="0">
              <a:solidFill>
                <a:schemeClr val="bg1"/>
              </a:solidFill>
            </a:endParaRPr>
          </a:p>
        </p:txBody>
      </p:sp>
      <p:sp>
        <p:nvSpPr>
          <p:cNvPr id="5" name="TextBox 4"/>
          <p:cNvSpPr txBox="1"/>
          <p:nvPr/>
        </p:nvSpPr>
        <p:spPr>
          <a:xfrm>
            <a:off x="0" y="0"/>
            <a:ext cx="6934200" cy="1200329"/>
          </a:xfrm>
          <a:prstGeom prst="rect">
            <a:avLst/>
          </a:prstGeom>
          <a:noFill/>
        </p:spPr>
        <p:txBody>
          <a:bodyPr wrap="square" rtlCol="0">
            <a:spAutoFit/>
          </a:bodyPr>
          <a:lstStyle/>
          <a:p>
            <a:r>
              <a:rPr lang="en-US" sz="3600" dirty="0" smtClean="0">
                <a:solidFill>
                  <a:srgbClr val="FFFF00"/>
                </a:solidFill>
              </a:rPr>
              <a:t>The Higher Happiness Of </a:t>
            </a:r>
            <a:r>
              <a:rPr lang="en-US" sz="3600" dirty="0" smtClean="0">
                <a:solidFill>
                  <a:srgbClr val="FFFF00"/>
                </a:solidFill>
              </a:rPr>
              <a:t>Singleness </a:t>
            </a:r>
            <a:r>
              <a:rPr lang="en-US" sz="3600" dirty="0" smtClean="0">
                <a:solidFill>
                  <a:srgbClr val="FFFF00"/>
                </a:solidFill>
              </a:rPr>
              <a:t>Dedicated To God (7:36-40)</a:t>
            </a:r>
            <a:endParaRPr lang="en-US" sz="3600" dirty="0" smtClean="0">
              <a:solidFill>
                <a:srgbClr val="FFFF00"/>
              </a:solidFill>
            </a:endParaRPr>
          </a:p>
        </p:txBody>
      </p:sp>
      <p:sp>
        <p:nvSpPr>
          <p:cNvPr id="7" name="TextBox 6"/>
          <p:cNvSpPr txBox="1"/>
          <p:nvPr/>
        </p:nvSpPr>
        <p:spPr>
          <a:xfrm>
            <a:off x="0" y="2209800"/>
            <a:ext cx="9144000" cy="3046988"/>
          </a:xfrm>
          <a:prstGeom prst="rect">
            <a:avLst/>
          </a:prstGeom>
          <a:noFill/>
        </p:spPr>
        <p:txBody>
          <a:bodyPr wrap="square" rtlCol="0">
            <a:spAutoFit/>
          </a:bodyPr>
          <a:lstStyle/>
          <a:p>
            <a:r>
              <a:rPr lang="en-US" sz="3200" i="1" dirty="0" smtClean="0">
                <a:solidFill>
                  <a:schemeClr val="bg1"/>
                </a:solidFill>
              </a:rPr>
              <a:t>NIV (text)</a:t>
            </a:r>
          </a:p>
          <a:p>
            <a:r>
              <a:rPr lang="en-US" sz="3200" i="1" dirty="0" smtClean="0">
                <a:solidFill>
                  <a:schemeClr val="bg1"/>
                </a:solidFill>
              </a:rPr>
              <a:t>36 If anyone is worried that he might not be acting honorably toward the virgin he is engaged to, and if his passions are too strong and he feels he ought to marry, he should do as he wants. He is not sinning. They should get married.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36-38:</a:t>
            </a:r>
            <a:endParaRPr lang="en-US" sz="3600" dirty="0" smtClean="0">
              <a:solidFill>
                <a:schemeClr val="bg1"/>
              </a:solidFill>
            </a:endParaRPr>
          </a:p>
        </p:txBody>
      </p:sp>
      <p:sp>
        <p:nvSpPr>
          <p:cNvPr id="5" name="TextBox 4"/>
          <p:cNvSpPr txBox="1"/>
          <p:nvPr/>
        </p:nvSpPr>
        <p:spPr>
          <a:xfrm>
            <a:off x="0" y="0"/>
            <a:ext cx="6934200" cy="1200329"/>
          </a:xfrm>
          <a:prstGeom prst="rect">
            <a:avLst/>
          </a:prstGeom>
          <a:noFill/>
        </p:spPr>
        <p:txBody>
          <a:bodyPr wrap="square" rtlCol="0">
            <a:spAutoFit/>
          </a:bodyPr>
          <a:lstStyle/>
          <a:p>
            <a:r>
              <a:rPr lang="en-US" sz="3600" dirty="0" smtClean="0">
                <a:solidFill>
                  <a:srgbClr val="FFFF00"/>
                </a:solidFill>
              </a:rPr>
              <a:t>The Higher Happiness Of </a:t>
            </a:r>
            <a:r>
              <a:rPr lang="en-US" sz="3600" dirty="0" smtClean="0">
                <a:solidFill>
                  <a:srgbClr val="FFFF00"/>
                </a:solidFill>
              </a:rPr>
              <a:t>Singleness </a:t>
            </a:r>
            <a:r>
              <a:rPr lang="en-US" sz="3600" dirty="0" smtClean="0">
                <a:solidFill>
                  <a:srgbClr val="FFFF00"/>
                </a:solidFill>
              </a:rPr>
              <a:t>Dedicated To God (7:36-40)</a:t>
            </a:r>
            <a:endParaRPr lang="en-US" sz="3600" dirty="0" smtClean="0">
              <a:solidFill>
                <a:srgbClr val="FFFF00"/>
              </a:solidFill>
            </a:endParaRPr>
          </a:p>
        </p:txBody>
      </p:sp>
      <p:sp>
        <p:nvSpPr>
          <p:cNvPr id="7" name="TextBox 6"/>
          <p:cNvSpPr txBox="1"/>
          <p:nvPr/>
        </p:nvSpPr>
        <p:spPr>
          <a:xfrm>
            <a:off x="0" y="2209800"/>
            <a:ext cx="9144000" cy="4031873"/>
          </a:xfrm>
          <a:prstGeom prst="rect">
            <a:avLst/>
          </a:prstGeom>
          <a:noFill/>
        </p:spPr>
        <p:txBody>
          <a:bodyPr wrap="square" rtlCol="0">
            <a:spAutoFit/>
          </a:bodyPr>
          <a:lstStyle/>
          <a:p>
            <a:r>
              <a:rPr lang="en-US" sz="3200" i="1" dirty="0" smtClean="0">
                <a:solidFill>
                  <a:schemeClr val="bg1"/>
                </a:solidFill>
              </a:rPr>
              <a:t>NIV (text)</a:t>
            </a:r>
          </a:p>
          <a:p>
            <a:r>
              <a:rPr lang="en-US" sz="3200" i="1" dirty="0" smtClean="0">
                <a:solidFill>
                  <a:schemeClr val="bg1"/>
                </a:solidFill>
              </a:rPr>
              <a:t>37 </a:t>
            </a:r>
            <a:r>
              <a:rPr lang="en-US" sz="3200" i="1" dirty="0" smtClean="0">
                <a:solidFill>
                  <a:schemeClr val="bg1"/>
                </a:solidFill>
              </a:rPr>
              <a:t>But the man who has settled the matter in his own mind, who is under no compulsion but has control over his own will, and who has made up his mind not to marry the virgin—this man also does the right thing. </a:t>
            </a:r>
          </a:p>
          <a:p>
            <a:r>
              <a:rPr lang="en-US" sz="3200" i="1" dirty="0" smtClean="0">
                <a:solidFill>
                  <a:schemeClr val="bg1"/>
                </a:solidFill>
              </a:rPr>
              <a:t>38 So then, he who marries the virgin does right, but he who does not marry her does better.</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36-38:</a:t>
            </a:r>
            <a:endParaRPr lang="en-US" sz="3600" dirty="0" smtClean="0">
              <a:solidFill>
                <a:schemeClr val="bg1"/>
              </a:solidFill>
            </a:endParaRPr>
          </a:p>
        </p:txBody>
      </p:sp>
      <p:sp>
        <p:nvSpPr>
          <p:cNvPr id="5" name="TextBox 4"/>
          <p:cNvSpPr txBox="1"/>
          <p:nvPr/>
        </p:nvSpPr>
        <p:spPr>
          <a:xfrm>
            <a:off x="0" y="0"/>
            <a:ext cx="6934200" cy="1200329"/>
          </a:xfrm>
          <a:prstGeom prst="rect">
            <a:avLst/>
          </a:prstGeom>
          <a:noFill/>
        </p:spPr>
        <p:txBody>
          <a:bodyPr wrap="square" rtlCol="0">
            <a:spAutoFit/>
          </a:bodyPr>
          <a:lstStyle/>
          <a:p>
            <a:r>
              <a:rPr lang="en-US" sz="3600" dirty="0" smtClean="0">
                <a:solidFill>
                  <a:srgbClr val="FFFF00"/>
                </a:solidFill>
              </a:rPr>
              <a:t>The Higher Happiness Of </a:t>
            </a:r>
            <a:r>
              <a:rPr lang="en-US" sz="3600" dirty="0" smtClean="0">
                <a:solidFill>
                  <a:srgbClr val="FFFF00"/>
                </a:solidFill>
              </a:rPr>
              <a:t>Singleness </a:t>
            </a:r>
            <a:r>
              <a:rPr lang="en-US" sz="3600" dirty="0" smtClean="0">
                <a:solidFill>
                  <a:srgbClr val="FFFF00"/>
                </a:solidFill>
              </a:rPr>
              <a:t>Dedicated To God (7:36-40)</a:t>
            </a:r>
            <a:endParaRPr lang="en-US" sz="3600" dirty="0" smtClean="0">
              <a:solidFill>
                <a:srgbClr val="FFFF00"/>
              </a:solidFill>
            </a:endParaRPr>
          </a:p>
        </p:txBody>
      </p:sp>
      <p:sp>
        <p:nvSpPr>
          <p:cNvPr id="7" name="TextBox 6"/>
          <p:cNvSpPr txBox="1"/>
          <p:nvPr/>
        </p:nvSpPr>
        <p:spPr>
          <a:xfrm>
            <a:off x="0" y="2209800"/>
            <a:ext cx="9144000" cy="3046988"/>
          </a:xfrm>
          <a:prstGeom prst="rect">
            <a:avLst/>
          </a:prstGeom>
          <a:noFill/>
        </p:spPr>
        <p:txBody>
          <a:bodyPr wrap="square" rtlCol="0">
            <a:spAutoFit/>
          </a:bodyPr>
          <a:lstStyle/>
          <a:p>
            <a:r>
              <a:rPr lang="en-US" sz="3200" i="1" dirty="0" smtClean="0">
                <a:solidFill>
                  <a:schemeClr val="bg1"/>
                </a:solidFill>
              </a:rPr>
              <a:t>NIV (footnote)</a:t>
            </a:r>
          </a:p>
          <a:p>
            <a:r>
              <a:rPr lang="en-US" sz="3200" i="1" dirty="0" smtClean="0">
                <a:solidFill>
                  <a:schemeClr val="bg1"/>
                </a:solidFill>
              </a:rPr>
              <a:t>36 If anyone thinks he is not treating his daughter properly, and if she is getting along in years (or if her passions are too strong), and he feels she ought to marry, he should do as he wants. He is not sinning. He should let her get married.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36-38:</a:t>
            </a:r>
            <a:endParaRPr lang="en-US" sz="3600" dirty="0" smtClean="0">
              <a:solidFill>
                <a:schemeClr val="bg1"/>
              </a:solidFill>
            </a:endParaRPr>
          </a:p>
        </p:txBody>
      </p:sp>
      <p:sp>
        <p:nvSpPr>
          <p:cNvPr id="5" name="TextBox 4"/>
          <p:cNvSpPr txBox="1"/>
          <p:nvPr/>
        </p:nvSpPr>
        <p:spPr>
          <a:xfrm>
            <a:off x="0" y="0"/>
            <a:ext cx="6934200" cy="1200329"/>
          </a:xfrm>
          <a:prstGeom prst="rect">
            <a:avLst/>
          </a:prstGeom>
          <a:noFill/>
        </p:spPr>
        <p:txBody>
          <a:bodyPr wrap="square" rtlCol="0">
            <a:spAutoFit/>
          </a:bodyPr>
          <a:lstStyle/>
          <a:p>
            <a:r>
              <a:rPr lang="en-US" sz="3600" dirty="0" smtClean="0">
                <a:solidFill>
                  <a:srgbClr val="FFFF00"/>
                </a:solidFill>
              </a:rPr>
              <a:t>The Higher Happiness Of </a:t>
            </a:r>
            <a:r>
              <a:rPr lang="en-US" sz="3600" dirty="0" smtClean="0">
                <a:solidFill>
                  <a:srgbClr val="FFFF00"/>
                </a:solidFill>
              </a:rPr>
              <a:t>Singleness </a:t>
            </a:r>
            <a:r>
              <a:rPr lang="en-US" sz="3600" dirty="0" smtClean="0">
                <a:solidFill>
                  <a:srgbClr val="FFFF00"/>
                </a:solidFill>
              </a:rPr>
              <a:t>Dedicated To God (7:36-40)</a:t>
            </a:r>
            <a:endParaRPr lang="en-US" sz="3600" dirty="0" smtClean="0">
              <a:solidFill>
                <a:srgbClr val="FFFF00"/>
              </a:solidFill>
            </a:endParaRPr>
          </a:p>
        </p:txBody>
      </p:sp>
      <p:sp>
        <p:nvSpPr>
          <p:cNvPr id="7" name="TextBox 6"/>
          <p:cNvSpPr txBox="1"/>
          <p:nvPr/>
        </p:nvSpPr>
        <p:spPr>
          <a:xfrm>
            <a:off x="0" y="2209800"/>
            <a:ext cx="9144000" cy="5016758"/>
          </a:xfrm>
          <a:prstGeom prst="rect">
            <a:avLst/>
          </a:prstGeom>
          <a:noFill/>
        </p:spPr>
        <p:txBody>
          <a:bodyPr wrap="square" rtlCol="0">
            <a:spAutoFit/>
          </a:bodyPr>
          <a:lstStyle/>
          <a:p>
            <a:r>
              <a:rPr lang="en-US" sz="3200" i="1" dirty="0" smtClean="0">
                <a:solidFill>
                  <a:schemeClr val="bg1"/>
                </a:solidFill>
              </a:rPr>
              <a:t>NIV (footnote)</a:t>
            </a:r>
          </a:p>
          <a:p>
            <a:r>
              <a:rPr lang="en-US" sz="3200" i="1" dirty="0" smtClean="0">
                <a:solidFill>
                  <a:schemeClr val="bg1"/>
                </a:solidFill>
              </a:rPr>
              <a:t>37 </a:t>
            </a:r>
            <a:r>
              <a:rPr lang="en-US" sz="3200" i="1" dirty="0" smtClean="0">
                <a:solidFill>
                  <a:schemeClr val="bg1"/>
                </a:solidFill>
              </a:rPr>
              <a:t>But the man who has settled the matter in his own mind, who is under no compulsion but has control over his own will, and who has made up his mind to keep the virgin unmarried—this man also does the right thing. </a:t>
            </a:r>
          </a:p>
          <a:p>
            <a:r>
              <a:rPr lang="en-US" sz="3200" i="1" dirty="0" smtClean="0">
                <a:solidFill>
                  <a:schemeClr val="bg1"/>
                </a:solidFill>
              </a:rPr>
              <a:t>38 So then, he who gives his virgin in marriage does right, but he who does not give her in marriage does better.</a:t>
            </a:r>
          </a:p>
          <a:p>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36-38:</a:t>
            </a:r>
            <a:endParaRPr lang="en-US" sz="3600" dirty="0" smtClean="0">
              <a:solidFill>
                <a:schemeClr val="bg1"/>
              </a:solidFill>
            </a:endParaRPr>
          </a:p>
        </p:txBody>
      </p:sp>
      <p:sp>
        <p:nvSpPr>
          <p:cNvPr id="5" name="TextBox 4"/>
          <p:cNvSpPr txBox="1"/>
          <p:nvPr/>
        </p:nvSpPr>
        <p:spPr>
          <a:xfrm>
            <a:off x="0" y="0"/>
            <a:ext cx="6934200" cy="1200329"/>
          </a:xfrm>
          <a:prstGeom prst="rect">
            <a:avLst/>
          </a:prstGeom>
          <a:noFill/>
        </p:spPr>
        <p:txBody>
          <a:bodyPr wrap="square" rtlCol="0">
            <a:spAutoFit/>
          </a:bodyPr>
          <a:lstStyle/>
          <a:p>
            <a:r>
              <a:rPr lang="en-US" sz="3600" dirty="0" smtClean="0">
                <a:solidFill>
                  <a:srgbClr val="FFFF00"/>
                </a:solidFill>
              </a:rPr>
              <a:t>The Higher Happiness Of </a:t>
            </a:r>
            <a:r>
              <a:rPr lang="en-US" sz="3600" dirty="0" smtClean="0">
                <a:solidFill>
                  <a:srgbClr val="FFFF00"/>
                </a:solidFill>
              </a:rPr>
              <a:t>Singleness </a:t>
            </a:r>
            <a:r>
              <a:rPr lang="en-US" sz="3600" dirty="0" smtClean="0">
                <a:solidFill>
                  <a:srgbClr val="FFFF00"/>
                </a:solidFill>
              </a:rPr>
              <a:t>Dedicated To God (7:36-40)</a:t>
            </a:r>
            <a:endParaRPr lang="en-US" sz="3600" dirty="0" smtClean="0">
              <a:solidFill>
                <a:srgbClr val="FFFF00"/>
              </a:solidFill>
            </a:endParaRPr>
          </a:p>
        </p:txBody>
      </p:sp>
      <p:sp>
        <p:nvSpPr>
          <p:cNvPr id="7" name="TextBox 6"/>
          <p:cNvSpPr txBox="1"/>
          <p:nvPr/>
        </p:nvSpPr>
        <p:spPr>
          <a:xfrm>
            <a:off x="0" y="2438400"/>
            <a:ext cx="9144000" cy="2308324"/>
          </a:xfrm>
          <a:prstGeom prst="rect">
            <a:avLst/>
          </a:prstGeom>
          <a:noFill/>
        </p:spPr>
        <p:txBody>
          <a:bodyPr wrap="square" rtlCol="0">
            <a:spAutoFit/>
          </a:bodyPr>
          <a:lstStyle/>
          <a:p>
            <a:pPr algn="ctr"/>
            <a:r>
              <a:rPr lang="en-US" sz="3600" dirty="0" smtClean="0">
                <a:solidFill>
                  <a:schemeClr val="bg1"/>
                </a:solidFill>
              </a:rPr>
              <a:t>It is perfectly right to get married,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if someone chooses not to get married </a:t>
            </a:r>
            <a:endParaRPr lang="en-US" sz="3600" dirty="0" smtClean="0">
              <a:solidFill>
                <a:schemeClr val="bg1"/>
              </a:solidFill>
            </a:endParaRPr>
          </a:p>
          <a:p>
            <a:pPr algn="ctr"/>
            <a:r>
              <a:rPr lang="en-US" sz="3600" dirty="0" smtClean="0">
                <a:solidFill>
                  <a:schemeClr val="bg1"/>
                </a:solidFill>
              </a:rPr>
              <a:t>it </a:t>
            </a:r>
            <a:r>
              <a:rPr lang="en-US" sz="3600" dirty="0" smtClean="0">
                <a:solidFill>
                  <a:schemeClr val="bg1"/>
                </a:solidFill>
              </a:rPr>
              <a:t>is a better choice </a:t>
            </a:r>
            <a:endParaRPr lang="en-US" sz="3600" dirty="0" smtClean="0">
              <a:solidFill>
                <a:schemeClr val="bg1"/>
              </a:solidFill>
            </a:endParaRPr>
          </a:p>
          <a:p>
            <a:pPr algn="ctr"/>
            <a:r>
              <a:rPr lang="en-US" sz="3600" dirty="0" smtClean="0">
                <a:solidFill>
                  <a:schemeClr val="bg1"/>
                </a:solidFill>
              </a:rPr>
              <a:t>so </a:t>
            </a:r>
            <a:r>
              <a:rPr lang="en-US" sz="3600" dirty="0" smtClean="0">
                <a:solidFill>
                  <a:schemeClr val="bg1"/>
                </a:solidFill>
              </a:rPr>
              <a:t>they can focus on the Lord.</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39-40:</a:t>
            </a:r>
            <a:endParaRPr lang="en-US" sz="3600" dirty="0" smtClean="0">
              <a:solidFill>
                <a:schemeClr val="bg1"/>
              </a:solidFill>
            </a:endParaRPr>
          </a:p>
        </p:txBody>
      </p:sp>
      <p:sp>
        <p:nvSpPr>
          <p:cNvPr id="5" name="TextBox 4"/>
          <p:cNvSpPr txBox="1"/>
          <p:nvPr/>
        </p:nvSpPr>
        <p:spPr>
          <a:xfrm>
            <a:off x="0" y="0"/>
            <a:ext cx="6934200" cy="1200329"/>
          </a:xfrm>
          <a:prstGeom prst="rect">
            <a:avLst/>
          </a:prstGeom>
          <a:noFill/>
        </p:spPr>
        <p:txBody>
          <a:bodyPr wrap="square" rtlCol="0">
            <a:spAutoFit/>
          </a:bodyPr>
          <a:lstStyle/>
          <a:p>
            <a:r>
              <a:rPr lang="en-US" sz="3600" dirty="0" smtClean="0">
                <a:solidFill>
                  <a:srgbClr val="FFFF00"/>
                </a:solidFill>
              </a:rPr>
              <a:t>The Higher Happiness Of </a:t>
            </a:r>
            <a:r>
              <a:rPr lang="en-US" sz="3600" dirty="0" smtClean="0">
                <a:solidFill>
                  <a:srgbClr val="FFFF00"/>
                </a:solidFill>
              </a:rPr>
              <a:t>Singleness </a:t>
            </a:r>
            <a:r>
              <a:rPr lang="en-US" sz="3600" dirty="0" smtClean="0">
                <a:solidFill>
                  <a:srgbClr val="FFFF00"/>
                </a:solidFill>
              </a:rPr>
              <a:t>Dedicated To God (7:36-40)</a:t>
            </a:r>
            <a:endParaRPr lang="en-US" sz="3600" dirty="0" smtClean="0">
              <a:solidFill>
                <a:srgbClr val="FFFF00"/>
              </a:solidFill>
            </a:endParaRPr>
          </a:p>
        </p:txBody>
      </p:sp>
      <p:sp>
        <p:nvSpPr>
          <p:cNvPr id="7" name="TextBox 6"/>
          <p:cNvSpPr txBox="1"/>
          <p:nvPr/>
        </p:nvSpPr>
        <p:spPr>
          <a:xfrm>
            <a:off x="0" y="2438400"/>
            <a:ext cx="9144000" cy="2862322"/>
          </a:xfrm>
          <a:prstGeom prst="rect">
            <a:avLst/>
          </a:prstGeom>
          <a:noFill/>
        </p:spPr>
        <p:txBody>
          <a:bodyPr wrap="square" rtlCol="0">
            <a:spAutoFit/>
          </a:bodyPr>
          <a:lstStyle/>
          <a:p>
            <a:pPr algn="ctr"/>
            <a:r>
              <a:rPr lang="en-US" sz="3600" dirty="0" smtClean="0">
                <a:solidFill>
                  <a:schemeClr val="bg1"/>
                </a:solidFill>
              </a:rPr>
              <a:t>While the widow is free </a:t>
            </a:r>
            <a:endParaRPr lang="en-US" sz="3600" dirty="0" smtClean="0">
              <a:solidFill>
                <a:schemeClr val="bg1"/>
              </a:solidFill>
            </a:endParaRPr>
          </a:p>
          <a:p>
            <a:pPr algn="ctr"/>
            <a:r>
              <a:rPr lang="en-US" sz="3600" dirty="0" smtClean="0">
                <a:solidFill>
                  <a:schemeClr val="bg1"/>
                </a:solidFill>
              </a:rPr>
              <a:t>to </a:t>
            </a:r>
            <a:r>
              <a:rPr lang="en-US" sz="3600" dirty="0" smtClean="0">
                <a:solidFill>
                  <a:schemeClr val="bg1"/>
                </a:solidFill>
              </a:rPr>
              <a:t>marry someone else in the Lord, </a:t>
            </a:r>
            <a:endParaRPr lang="en-US" sz="3600" dirty="0" smtClean="0">
              <a:solidFill>
                <a:schemeClr val="bg1"/>
              </a:solidFill>
            </a:endParaRPr>
          </a:p>
          <a:p>
            <a:pPr algn="ctr"/>
            <a:r>
              <a:rPr lang="en-US" sz="3600" dirty="0" smtClean="0">
                <a:solidFill>
                  <a:schemeClr val="bg1"/>
                </a:solidFill>
              </a:rPr>
              <a:t>she </a:t>
            </a:r>
            <a:r>
              <a:rPr lang="en-US" sz="3600" dirty="0" smtClean="0">
                <a:solidFill>
                  <a:schemeClr val="bg1"/>
                </a:solidFill>
              </a:rPr>
              <a:t>would be happier </a:t>
            </a:r>
            <a:endParaRPr lang="en-US" sz="3600" dirty="0" smtClean="0">
              <a:solidFill>
                <a:schemeClr val="bg1"/>
              </a:solidFill>
            </a:endParaRPr>
          </a:p>
          <a:p>
            <a:pPr algn="ctr"/>
            <a:r>
              <a:rPr lang="en-US" sz="3600" dirty="0" smtClean="0">
                <a:solidFill>
                  <a:schemeClr val="bg1"/>
                </a:solidFill>
              </a:rPr>
              <a:t>to </a:t>
            </a:r>
            <a:r>
              <a:rPr lang="en-US" sz="3600" dirty="0" smtClean="0">
                <a:solidFill>
                  <a:schemeClr val="bg1"/>
                </a:solidFill>
              </a:rPr>
              <a:t>remain as she is and </a:t>
            </a:r>
            <a:endParaRPr lang="en-US" sz="3600" dirty="0" smtClean="0">
              <a:solidFill>
                <a:schemeClr val="bg1"/>
              </a:solidFill>
            </a:endParaRPr>
          </a:p>
          <a:p>
            <a:pPr algn="ctr"/>
            <a:r>
              <a:rPr lang="en-US" sz="3600" dirty="0" smtClean="0">
                <a:solidFill>
                  <a:schemeClr val="bg1"/>
                </a:solidFill>
              </a:rPr>
              <a:t>serve </a:t>
            </a:r>
            <a:r>
              <a:rPr lang="en-US" sz="3600" dirty="0" smtClean="0">
                <a:solidFill>
                  <a:schemeClr val="bg1"/>
                </a:solidFill>
              </a:rPr>
              <a:t>the Lord freely.</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447800"/>
            <a:ext cx="9144000" cy="5078313"/>
          </a:xfrm>
          <a:prstGeom prst="rect">
            <a:avLst/>
          </a:prstGeom>
          <a:noFill/>
        </p:spPr>
        <p:txBody>
          <a:bodyPr wrap="square" rtlCol="0">
            <a:spAutoFit/>
          </a:bodyPr>
          <a:lstStyle/>
          <a:p>
            <a:r>
              <a:rPr lang="en-US" sz="3600" dirty="0" smtClean="0">
                <a:solidFill>
                  <a:schemeClr val="bg1"/>
                </a:solidFill>
              </a:rPr>
              <a:t>1, The </a:t>
            </a:r>
            <a:r>
              <a:rPr lang="en-US" sz="3600" dirty="0" smtClean="0">
                <a:solidFill>
                  <a:schemeClr val="bg1"/>
                </a:solidFill>
              </a:rPr>
              <a:t>Importance Of Sex Within Marriage (7:1-6)</a:t>
            </a:r>
          </a:p>
          <a:p>
            <a:r>
              <a:rPr lang="en-US" sz="3600" dirty="0" smtClean="0">
                <a:solidFill>
                  <a:schemeClr val="bg1"/>
                </a:solidFill>
              </a:rPr>
              <a:t>2, The </a:t>
            </a:r>
            <a:r>
              <a:rPr lang="en-US" sz="3600" dirty="0" smtClean="0">
                <a:solidFill>
                  <a:schemeClr val="bg1"/>
                </a:solidFill>
              </a:rPr>
              <a:t>Gift Of Singleness (7:7-9)</a:t>
            </a:r>
          </a:p>
          <a:p>
            <a:r>
              <a:rPr lang="en-US" sz="3600" dirty="0" smtClean="0">
                <a:solidFill>
                  <a:schemeClr val="bg1"/>
                </a:solidFill>
              </a:rPr>
              <a:t>3, Staying </a:t>
            </a:r>
            <a:r>
              <a:rPr lang="en-US" sz="3600" dirty="0" smtClean="0">
                <a:solidFill>
                  <a:schemeClr val="bg1"/>
                </a:solidFill>
              </a:rPr>
              <a:t>In Your Marriage (7:10-16)</a:t>
            </a:r>
          </a:p>
          <a:p>
            <a:r>
              <a:rPr lang="en-US" sz="3600" dirty="0" smtClean="0">
                <a:solidFill>
                  <a:schemeClr val="bg1"/>
                </a:solidFill>
              </a:rPr>
              <a:t>4, Stay </a:t>
            </a:r>
            <a:r>
              <a:rPr lang="en-US" sz="3600" dirty="0" smtClean="0">
                <a:solidFill>
                  <a:schemeClr val="bg1"/>
                </a:solidFill>
              </a:rPr>
              <a:t>Where You Were Called (7:17-24)</a:t>
            </a:r>
          </a:p>
          <a:p>
            <a:r>
              <a:rPr lang="en-US" sz="3600" dirty="0" smtClean="0">
                <a:solidFill>
                  <a:schemeClr val="bg1"/>
                </a:solidFill>
              </a:rPr>
              <a:t>5, Paul's </a:t>
            </a:r>
            <a:r>
              <a:rPr lang="en-US" sz="3600" dirty="0" smtClean="0">
                <a:solidFill>
                  <a:schemeClr val="bg1"/>
                </a:solidFill>
              </a:rPr>
              <a:t>Primary Objective-Serve God With Focus (7:25-35)</a:t>
            </a:r>
          </a:p>
          <a:p>
            <a:r>
              <a:rPr lang="en-US" sz="3600" dirty="0" smtClean="0">
                <a:solidFill>
                  <a:schemeClr val="bg1"/>
                </a:solidFill>
              </a:rPr>
              <a:t>6, The </a:t>
            </a:r>
            <a:r>
              <a:rPr lang="en-US" sz="3600" dirty="0" smtClean="0">
                <a:solidFill>
                  <a:schemeClr val="bg1"/>
                </a:solidFill>
              </a:rPr>
              <a:t>Higher Happiness Of Singlehood Dedicated To God (7:36-40)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smtClean="0">
                <a:solidFill>
                  <a:schemeClr val="bg1"/>
                </a:solidFill>
              </a:rPr>
              <a:t>1 Corinthians 7:1-6</a:t>
            </a:r>
            <a:endParaRPr lang="en-US" sz="3600" dirty="0" smtClean="0">
              <a:solidFill>
                <a:schemeClr val="bg1"/>
              </a:solidFill>
            </a:endParaRPr>
          </a:p>
        </p:txBody>
      </p:sp>
      <p:sp>
        <p:nvSpPr>
          <p:cNvPr id="5" name="TextBox 4"/>
          <p:cNvSpPr txBox="1"/>
          <p:nvPr/>
        </p:nvSpPr>
        <p:spPr>
          <a:xfrm>
            <a:off x="0" y="0"/>
            <a:ext cx="6934200" cy="1200329"/>
          </a:xfrm>
          <a:prstGeom prst="rect">
            <a:avLst/>
          </a:prstGeom>
          <a:noFill/>
        </p:spPr>
        <p:txBody>
          <a:bodyPr wrap="square" rtlCol="0">
            <a:spAutoFit/>
          </a:bodyPr>
          <a:lstStyle/>
          <a:p>
            <a:r>
              <a:rPr lang="en-US" sz="3600" dirty="0" smtClean="0">
                <a:solidFill>
                  <a:srgbClr val="FFFF00"/>
                </a:solidFill>
              </a:rPr>
              <a:t>The Importance Of Sex Within Marriage (7:1-6)</a:t>
            </a:r>
            <a:endParaRPr lang="en-US" sz="3600" dirty="0" smtClean="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3:</a:t>
            </a:r>
            <a:endParaRPr lang="en-US" sz="3600" dirty="0" smtClean="0">
              <a:solidFill>
                <a:schemeClr val="bg1"/>
              </a:solidFill>
            </a:endParaRPr>
          </a:p>
        </p:txBody>
      </p:sp>
      <p:sp>
        <p:nvSpPr>
          <p:cNvPr id="5" name="TextBox 4"/>
          <p:cNvSpPr txBox="1"/>
          <p:nvPr/>
        </p:nvSpPr>
        <p:spPr>
          <a:xfrm>
            <a:off x="0" y="0"/>
            <a:ext cx="6934200" cy="1200329"/>
          </a:xfrm>
          <a:prstGeom prst="rect">
            <a:avLst/>
          </a:prstGeom>
          <a:noFill/>
        </p:spPr>
        <p:txBody>
          <a:bodyPr wrap="square" rtlCol="0">
            <a:spAutoFit/>
          </a:bodyPr>
          <a:lstStyle/>
          <a:p>
            <a:r>
              <a:rPr lang="en-US" sz="3600" dirty="0" smtClean="0">
                <a:solidFill>
                  <a:srgbClr val="FFFF00"/>
                </a:solidFill>
              </a:rPr>
              <a:t>The Importance Of Sex Within Marriage (7:1-6)</a:t>
            </a:r>
            <a:endParaRPr lang="en-US" sz="3600" dirty="0" smtClean="0">
              <a:solidFill>
                <a:srgbClr val="FFFF00"/>
              </a:solidFill>
            </a:endParaRPr>
          </a:p>
        </p:txBody>
      </p:sp>
      <p:sp>
        <p:nvSpPr>
          <p:cNvPr id="6" name="TextBox 5"/>
          <p:cNvSpPr txBox="1"/>
          <p:nvPr/>
        </p:nvSpPr>
        <p:spPr>
          <a:xfrm>
            <a:off x="0" y="2590800"/>
            <a:ext cx="9144000" cy="646331"/>
          </a:xfrm>
          <a:prstGeom prst="rect">
            <a:avLst/>
          </a:prstGeom>
          <a:noFill/>
        </p:spPr>
        <p:txBody>
          <a:bodyPr wrap="square" rtlCol="0">
            <a:spAutoFit/>
          </a:bodyPr>
          <a:lstStyle/>
          <a:p>
            <a:pPr algn="ctr"/>
            <a:r>
              <a:rPr lang="en-US" sz="3600" i="1" dirty="0" smtClean="0">
                <a:solidFill>
                  <a:schemeClr val="bg1"/>
                </a:solidFill>
              </a:rPr>
              <a:t>"...render..the affection due her.."</a:t>
            </a:r>
            <a:endParaRPr lang="en-US" sz="3600" i="1"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3:</a:t>
            </a:r>
            <a:endParaRPr lang="en-US" sz="3600" dirty="0" smtClean="0">
              <a:solidFill>
                <a:schemeClr val="bg1"/>
              </a:solidFill>
            </a:endParaRPr>
          </a:p>
        </p:txBody>
      </p:sp>
      <p:sp>
        <p:nvSpPr>
          <p:cNvPr id="5" name="TextBox 4"/>
          <p:cNvSpPr txBox="1"/>
          <p:nvPr/>
        </p:nvSpPr>
        <p:spPr>
          <a:xfrm>
            <a:off x="0" y="0"/>
            <a:ext cx="6934200" cy="1200329"/>
          </a:xfrm>
          <a:prstGeom prst="rect">
            <a:avLst/>
          </a:prstGeom>
          <a:noFill/>
        </p:spPr>
        <p:txBody>
          <a:bodyPr wrap="square" rtlCol="0">
            <a:spAutoFit/>
          </a:bodyPr>
          <a:lstStyle/>
          <a:p>
            <a:r>
              <a:rPr lang="en-US" sz="3600" dirty="0" smtClean="0">
                <a:solidFill>
                  <a:srgbClr val="FFFF00"/>
                </a:solidFill>
              </a:rPr>
              <a:t>The Importance Of Sex Within Marriage (7:1-6)</a:t>
            </a:r>
            <a:endParaRPr lang="en-US" sz="3600" dirty="0" smtClean="0">
              <a:solidFill>
                <a:srgbClr val="FFFF00"/>
              </a:solidFill>
            </a:endParaRPr>
          </a:p>
        </p:txBody>
      </p:sp>
      <p:sp>
        <p:nvSpPr>
          <p:cNvPr id="6" name="TextBox 5"/>
          <p:cNvSpPr txBox="1"/>
          <p:nvPr/>
        </p:nvSpPr>
        <p:spPr>
          <a:xfrm>
            <a:off x="457200" y="2971800"/>
            <a:ext cx="3886200" cy="2862322"/>
          </a:xfrm>
          <a:prstGeom prst="rect">
            <a:avLst/>
          </a:prstGeom>
          <a:noFill/>
        </p:spPr>
        <p:txBody>
          <a:bodyPr wrap="square" rtlCol="0">
            <a:spAutoFit/>
          </a:bodyPr>
          <a:lstStyle/>
          <a:p>
            <a:pPr algn="ctr"/>
            <a:r>
              <a:rPr lang="en-US" sz="3600" i="1" dirty="0" smtClean="0">
                <a:solidFill>
                  <a:schemeClr val="bg1"/>
                </a:solidFill>
              </a:rPr>
              <a:t>"I owe you and am giving you what I owe and I will be blessed as I bless you"</a:t>
            </a:r>
            <a:endParaRPr lang="en-US" sz="3600" i="1" dirty="0" smtClean="0">
              <a:solidFill>
                <a:schemeClr val="bg1"/>
              </a:solidFill>
            </a:endParaRPr>
          </a:p>
        </p:txBody>
      </p:sp>
      <p:sp>
        <p:nvSpPr>
          <p:cNvPr id="7" name="TextBox 6"/>
          <p:cNvSpPr txBox="1"/>
          <p:nvPr/>
        </p:nvSpPr>
        <p:spPr>
          <a:xfrm>
            <a:off x="4724400" y="3048000"/>
            <a:ext cx="3886200" cy="1754326"/>
          </a:xfrm>
          <a:prstGeom prst="rect">
            <a:avLst/>
          </a:prstGeom>
          <a:noFill/>
        </p:spPr>
        <p:txBody>
          <a:bodyPr wrap="square" rtlCol="0">
            <a:spAutoFit/>
          </a:bodyPr>
          <a:lstStyle/>
          <a:p>
            <a:pPr algn="ctr"/>
            <a:r>
              <a:rPr lang="en-US" sz="3600" i="1" dirty="0" smtClean="0">
                <a:solidFill>
                  <a:schemeClr val="bg1"/>
                </a:solidFill>
              </a:rPr>
              <a:t>"you owe me and I am demanding you to pay me now"</a:t>
            </a:r>
            <a:endParaRPr lang="en-US" sz="3600" i="1" dirty="0" smtClean="0">
              <a:solidFill>
                <a:schemeClr val="bg1"/>
              </a:solidFill>
            </a:endParaRPr>
          </a:p>
        </p:txBody>
      </p:sp>
      <p:sp>
        <p:nvSpPr>
          <p:cNvPr id="8" name="Multiply 7"/>
          <p:cNvSpPr/>
          <p:nvPr/>
        </p:nvSpPr>
        <p:spPr>
          <a:xfrm>
            <a:off x="5943600" y="1828800"/>
            <a:ext cx="1752600" cy="1447800"/>
          </a:xfrm>
          <a:prstGeom prst="mathMultiply">
            <a:avLst>
              <a:gd name="adj1" fmla="val 82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p:cNvSpPr/>
          <p:nvPr/>
        </p:nvSpPr>
        <p:spPr>
          <a:xfrm>
            <a:off x="1828800" y="1981200"/>
            <a:ext cx="1219200" cy="10668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4:</a:t>
            </a:r>
            <a:endParaRPr lang="en-US" sz="3600" dirty="0" smtClean="0">
              <a:solidFill>
                <a:schemeClr val="bg1"/>
              </a:solidFill>
            </a:endParaRPr>
          </a:p>
        </p:txBody>
      </p:sp>
      <p:sp>
        <p:nvSpPr>
          <p:cNvPr id="5" name="TextBox 4"/>
          <p:cNvSpPr txBox="1"/>
          <p:nvPr/>
        </p:nvSpPr>
        <p:spPr>
          <a:xfrm>
            <a:off x="0" y="0"/>
            <a:ext cx="6934200" cy="1200329"/>
          </a:xfrm>
          <a:prstGeom prst="rect">
            <a:avLst/>
          </a:prstGeom>
          <a:noFill/>
        </p:spPr>
        <p:txBody>
          <a:bodyPr wrap="square" rtlCol="0">
            <a:spAutoFit/>
          </a:bodyPr>
          <a:lstStyle/>
          <a:p>
            <a:r>
              <a:rPr lang="en-US" sz="3600" dirty="0" smtClean="0">
                <a:solidFill>
                  <a:srgbClr val="FFFF00"/>
                </a:solidFill>
              </a:rPr>
              <a:t>The Importance Of Sex Within Marriage (7:1-6)</a:t>
            </a:r>
            <a:endParaRPr lang="en-US" sz="3600" dirty="0" smtClean="0">
              <a:solidFill>
                <a:srgbClr val="FFFF00"/>
              </a:solidFill>
            </a:endParaRPr>
          </a:p>
        </p:txBody>
      </p:sp>
      <p:sp>
        <p:nvSpPr>
          <p:cNvPr id="7" name="TextBox 6"/>
          <p:cNvSpPr txBox="1"/>
          <p:nvPr/>
        </p:nvSpPr>
        <p:spPr>
          <a:xfrm>
            <a:off x="0" y="2133600"/>
            <a:ext cx="9144000" cy="3970318"/>
          </a:xfrm>
          <a:prstGeom prst="rect">
            <a:avLst/>
          </a:prstGeom>
          <a:noFill/>
        </p:spPr>
        <p:txBody>
          <a:bodyPr wrap="square" rtlCol="0">
            <a:spAutoFit/>
          </a:bodyPr>
          <a:lstStyle/>
          <a:p>
            <a:pPr algn="ctr"/>
            <a:r>
              <a:rPr lang="en-US" sz="3600" dirty="0" smtClean="0">
                <a:solidFill>
                  <a:schemeClr val="bg1"/>
                </a:solidFill>
              </a:rPr>
              <a:t>In expressing affection through sex, </a:t>
            </a:r>
          </a:p>
          <a:p>
            <a:pPr algn="ctr"/>
            <a:r>
              <a:rPr lang="en-US" sz="3600" dirty="0" smtClean="0">
                <a:solidFill>
                  <a:schemeClr val="bg1"/>
                </a:solidFill>
              </a:rPr>
              <a:t>each (the husband, the wife) </a:t>
            </a:r>
          </a:p>
          <a:p>
            <a:pPr algn="ctr"/>
            <a:r>
              <a:rPr lang="en-US" sz="3600" dirty="0" smtClean="0">
                <a:solidFill>
                  <a:schemeClr val="bg1"/>
                </a:solidFill>
              </a:rPr>
              <a:t>see their own body as </a:t>
            </a:r>
            <a:r>
              <a:rPr lang="en-US" sz="3600" dirty="0" smtClean="0">
                <a:solidFill>
                  <a:srgbClr val="FFFF00"/>
                </a:solidFill>
              </a:rPr>
              <a:t>belonging to </a:t>
            </a:r>
          </a:p>
          <a:p>
            <a:pPr algn="ctr"/>
            <a:r>
              <a:rPr lang="en-US" sz="3600" dirty="0" smtClean="0">
                <a:solidFill>
                  <a:schemeClr val="bg1"/>
                </a:solidFill>
              </a:rPr>
              <a:t>(under the authority of) </a:t>
            </a:r>
            <a:r>
              <a:rPr lang="en-US" sz="3600" dirty="0" smtClean="0">
                <a:solidFill>
                  <a:srgbClr val="FFFF00"/>
                </a:solidFill>
              </a:rPr>
              <a:t>the other</a:t>
            </a:r>
            <a:r>
              <a:rPr lang="en-US" sz="3600" dirty="0" smtClean="0">
                <a:solidFill>
                  <a:schemeClr val="bg1"/>
                </a:solidFill>
              </a:rPr>
              <a:t>. </a:t>
            </a:r>
          </a:p>
          <a:p>
            <a:pPr algn="ctr"/>
            <a:r>
              <a:rPr lang="en-US" sz="3600" dirty="0" smtClean="0">
                <a:solidFill>
                  <a:schemeClr val="bg1"/>
                </a:solidFill>
              </a:rPr>
              <a:t>This is done </a:t>
            </a:r>
            <a:r>
              <a:rPr lang="en-US" sz="3600" dirty="0" smtClean="0">
                <a:solidFill>
                  <a:srgbClr val="FFFF00"/>
                </a:solidFill>
              </a:rPr>
              <a:t>willingly</a:t>
            </a:r>
            <a:r>
              <a:rPr lang="en-US" sz="3600" dirty="0" smtClean="0">
                <a:solidFill>
                  <a:schemeClr val="bg1"/>
                </a:solidFill>
              </a:rPr>
              <a:t>, </a:t>
            </a:r>
          </a:p>
          <a:p>
            <a:pPr algn="ctr"/>
            <a:r>
              <a:rPr lang="en-US" sz="3600" dirty="0" smtClean="0">
                <a:solidFill>
                  <a:schemeClr val="bg1"/>
                </a:solidFill>
              </a:rPr>
              <a:t>in response to affection, </a:t>
            </a:r>
          </a:p>
          <a:p>
            <a:pPr algn="ctr"/>
            <a:r>
              <a:rPr lang="en-US" sz="3600" dirty="0" smtClean="0">
                <a:solidFill>
                  <a:schemeClr val="bg1"/>
                </a:solidFill>
              </a:rPr>
              <a:t>and not out of compulsion.</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5-6:</a:t>
            </a:r>
            <a:endParaRPr lang="en-US" sz="3600" dirty="0" smtClean="0">
              <a:solidFill>
                <a:schemeClr val="bg1"/>
              </a:solidFill>
            </a:endParaRPr>
          </a:p>
        </p:txBody>
      </p:sp>
      <p:sp>
        <p:nvSpPr>
          <p:cNvPr id="5" name="TextBox 4"/>
          <p:cNvSpPr txBox="1"/>
          <p:nvPr/>
        </p:nvSpPr>
        <p:spPr>
          <a:xfrm>
            <a:off x="0" y="0"/>
            <a:ext cx="6934200" cy="1200329"/>
          </a:xfrm>
          <a:prstGeom prst="rect">
            <a:avLst/>
          </a:prstGeom>
          <a:noFill/>
        </p:spPr>
        <p:txBody>
          <a:bodyPr wrap="square" rtlCol="0">
            <a:spAutoFit/>
          </a:bodyPr>
          <a:lstStyle/>
          <a:p>
            <a:r>
              <a:rPr lang="en-US" sz="3600" dirty="0" smtClean="0">
                <a:solidFill>
                  <a:srgbClr val="FFFF00"/>
                </a:solidFill>
              </a:rPr>
              <a:t>The Importance Of Sex Within Marriage (7:1-6)</a:t>
            </a:r>
            <a:endParaRPr lang="en-US" sz="3600" dirty="0" smtClean="0">
              <a:solidFill>
                <a:srgbClr val="FFFF00"/>
              </a:solidFill>
            </a:endParaRPr>
          </a:p>
        </p:txBody>
      </p:sp>
      <p:sp>
        <p:nvSpPr>
          <p:cNvPr id="7" name="TextBox 6"/>
          <p:cNvSpPr txBox="1"/>
          <p:nvPr/>
        </p:nvSpPr>
        <p:spPr>
          <a:xfrm>
            <a:off x="0" y="2133600"/>
            <a:ext cx="9144000" cy="4524315"/>
          </a:xfrm>
          <a:prstGeom prst="rect">
            <a:avLst/>
          </a:prstGeom>
          <a:noFill/>
        </p:spPr>
        <p:txBody>
          <a:bodyPr wrap="square" rtlCol="0">
            <a:spAutoFit/>
          </a:bodyPr>
          <a:lstStyle/>
          <a:p>
            <a:pPr algn="ctr"/>
            <a:r>
              <a:rPr lang="en-US" sz="3600" i="1" dirty="0" smtClean="0">
                <a:solidFill>
                  <a:schemeClr val="bg1"/>
                </a:solidFill>
              </a:rPr>
              <a:t>“Do not deprive one another….”</a:t>
            </a:r>
          </a:p>
          <a:p>
            <a:pPr algn="ctr"/>
            <a:endParaRPr lang="en-US" sz="3600" dirty="0" smtClean="0">
              <a:solidFill>
                <a:schemeClr val="bg1"/>
              </a:solidFill>
            </a:endParaRPr>
          </a:p>
          <a:p>
            <a:pPr algn="ctr"/>
            <a:r>
              <a:rPr lang="en-US" sz="3600" dirty="0" smtClean="0">
                <a:solidFill>
                  <a:schemeClr val="bg1"/>
                </a:solidFill>
              </a:rPr>
              <a:t>When a husband or wife </a:t>
            </a:r>
            <a:endParaRPr lang="en-US" sz="3600" dirty="0" smtClean="0">
              <a:solidFill>
                <a:schemeClr val="bg1"/>
              </a:solidFill>
            </a:endParaRPr>
          </a:p>
          <a:p>
            <a:pPr algn="ctr"/>
            <a:r>
              <a:rPr lang="en-US" sz="3600" dirty="0" smtClean="0">
                <a:solidFill>
                  <a:schemeClr val="bg1"/>
                </a:solidFill>
              </a:rPr>
              <a:t>withholds </a:t>
            </a:r>
            <a:r>
              <a:rPr lang="en-US" sz="3600" dirty="0" smtClean="0">
                <a:solidFill>
                  <a:schemeClr val="bg1"/>
                </a:solidFill>
              </a:rPr>
              <a:t>affection and sex </a:t>
            </a:r>
            <a:endParaRPr lang="en-US" sz="3600" dirty="0" smtClean="0">
              <a:solidFill>
                <a:schemeClr val="bg1"/>
              </a:solidFill>
            </a:endParaRPr>
          </a:p>
          <a:p>
            <a:pPr algn="ctr"/>
            <a:r>
              <a:rPr lang="en-US" sz="3600" dirty="0" smtClean="0">
                <a:solidFill>
                  <a:schemeClr val="bg1"/>
                </a:solidFill>
              </a:rPr>
              <a:t>from </a:t>
            </a:r>
            <a:r>
              <a:rPr lang="en-US" sz="3600" dirty="0" smtClean="0">
                <a:solidFill>
                  <a:schemeClr val="bg1"/>
                </a:solidFill>
              </a:rPr>
              <a:t>their spouse, using it as a weapon </a:t>
            </a:r>
            <a:endParaRPr lang="en-US" sz="3600" dirty="0" smtClean="0">
              <a:solidFill>
                <a:schemeClr val="bg1"/>
              </a:solidFill>
            </a:endParaRPr>
          </a:p>
          <a:p>
            <a:pPr algn="ctr"/>
            <a:r>
              <a:rPr lang="en-US" sz="3600" dirty="0" smtClean="0">
                <a:solidFill>
                  <a:schemeClr val="bg1"/>
                </a:solidFill>
              </a:rPr>
              <a:t>to </a:t>
            </a:r>
            <a:r>
              <a:rPr lang="en-US" sz="3600" dirty="0" smtClean="0">
                <a:solidFill>
                  <a:schemeClr val="bg1"/>
                </a:solidFill>
              </a:rPr>
              <a:t>get their demands, </a:t>
            </a:r>
            <a:endParaRPr lang="en-US" sz="3600" dirty="0" smtClean="0">
              <a:solidFill>
                <a:schemeClr val="bg1"/>
              </a:solidFill>
            </a:endParaRPr>
          </a:p>
          <a:p>
            <a:pPr algn="ctr"/>
            <a:r>
              <a:rPr lang="en-US" sz="3600" dirty="0" smtClean="0">
                <a:solidFill>
                  <a:schemeClr val="bg1"/>
                </a:solidFill>
              </a:rPr>
              <a:t>they </a:t>
            </a:r>
            <a:r>
              <a:rPr lang="en-US" sz="3600" dirty="0" smtClean="0">
                <a:solidFill>
                  <a:schemeClr val="bg1"/>
                </a:solidFill>
              </a:rPr>
              <a:t>are engaging in </a:t>
            </a:r>
            <a:endParaRPr lang="en-US" sz="3600" dirty="0" smtClean="0">
              <a:solidFill>
                <a:schemeClr val="bg1"/>
              </a:solidFill>
            </a:endParaRPr>
          </a:p>
          <a:p>
            <a:pPr algn="ctr"/>
            <a:r>
              <a:rPr lang="en-US" sz="3600" dirty="0" smtClean="0">
                <a:solidFill>
                  <a:srgbClr val="FFFF00"/>
                </a:solidFill>
              </a:rPr>
              <a:t>self-destructive </a:t>
            </a:r>
            <a:r>
              <a:rPr lang="en-US" sz="3600" dirty="0" smtClean="0">
                <a:solidFill>
                  <a:srgbClr val="FFFF00"/>
                </a:solidFill>
              </a:rPr>
              <a:t>behavior</a:t>
            </a:r>
            <a:r>
              <a:rPr lang="en-US" sz="3600" dirty="0" smtClean="0">
                <a:solidFill>
                  <a:schemeClr val="bg1"/>
                </a:solidFill>
              </a:rPr>
              <a:t>.</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r>
              <a:rPr lang="en-US" sz="3600" dirty="0" err="1" smtClean="0">
                <a:solidFill>
                  <a:schemeClr val="bg1"/>
                </a:solidFill>
              </a:rPr>
              <a:t>v</a:t>
            </a:r>
            <a:r>
              <a:rPr lang="en-US" sz="3600" dirty="0" err="1" smtClean="0">
                <a:solidFill>
                  <a:schemeClr val="bg1"/>
                </a:solidFill>
              </a:rPr>
              <a:t>s</a:t>
            </a:r>
            <a:r>
              <a:rPr lang="en-US" sz="3600" dirty="0" smtClean="0">
                <a:solidFill>
                  <a:schemeClr val="bg1"/>
                </a:solidFill>
              </a:rPr>
              <a:t> 5-6:</a:t>
            </a:r>
            <a:endParaRPr lang="en-US" sz="3600" dirty="0" smtClean="0">
              <a:solidFill>
                <a:schemeClr val="bg1"/>
              </a:solidFill>
            </a:endParaRPr>
          </a:p>
        </p:txBody>
      </p:sp>
      <p:sp>
        <p:nvSpPr>
          <p:cNvPr id="5" name="TextBox 4"/>
          <p:cNvSpPr txBox="1"/>
          <p:nvPr/>
        </p:nvSpPr>
        <p:spPr>
          <a:xfrm>
            <a:off x="0" y="0"/>
            <a:ext cx="6934200" cy="1200329"/>
          </a:xfrm>
          <a:prstGeom prst="rect">
            <a:avLst/>
          </a:prstGeom>
          <a:noFill/>
        </p:spPr>
        <p:txBody>
          <a:bodyPr wrap="square" rtlCol="0">
            <a:spAutoFit/>
          </a:bodyPr>
          <a:lstStyle/>
          <a:p>
            <a:r>
              <a:rPr lang="en-US" sz="3600" dirty="0" smtClean="0">
                <a:solidFill>
                  <a:srgbClr val="FFFF00"/>
                </a:solidFill>
              </a:rPr>
              <a:t>The Importance Of Sex Within Marriage (7:1-6)</a:t>
            </a:r>
            <a:endParaRPr lang="en-US" sz="3600" dirty="0" smtClean="0">
              <a:solidFill>
                <a:srgbClr val="FFFF00"/>
              </a:solidFill>
            </a:endParaRPr>
          </a:p>
        </p:txBody>
      </p:sp>
      <p:sp>
        <p:nvSpPr>
          <p:cNvPr id="7" name="TextBox 6"/>
          <p:cNvSpPr txBox="1"/>
          <p:nvPr/>
        </p:nvSpPr>
        <p:spPr>
          <a:xfrm>
            <a:off x="0" y="1828800"/>
            <a:ext cx="9144000" cy="4524315"/>
          </a:xfrm>
          <a:prstGeom prst="rect">
            <a:avLst/>
          </a:prstGeom>
          <a:noFill/>
        </p:spPr>
        <p:txBody>
          <a:bodyPr wrap="square" rtlCol="0">
            <a:spAutoFit/>
          </a:bodyPr>
          <a:lstStyle/>
          <a:p>
            <a:pPr algn="ctr"/>
            <a:r>
              <a:rPr lang="en-US" sz="3600" dirty="0" smtClean="0">
                <a:solidFill>
                  <a:schemeClr val="bg1"/>
                </a:solidFill>
              </a:rPr>
              <a:t>A </a:t>
            </a:r>
            <a:r>
              <a:rPr lang="en-US" sz="3600" dirty="0" smtClean="0">
                <a:solidFill>
                  <a:schemeClr val="bg1"/>
                </a:solidFill>
              </a:rPr>
              <a:t>husband and wife </a:t>
            </a:r>
            <a:endParaRPr lang="en-US" sz="3600" dirty="0" smtClean="0">
              <a:solidFill>
                <a:schemeClr val="bg1"/>
              </a:solidFill>
            </a:endParaRPr>
          </a:p>
          <a:p>
            <a:pPr algn="ctr"/>
            <a:r>
              <a:rPr lang="en-US" sz="3600" dirty="0" smtClean="0">
                <a:solidFill>
                  <a:schemeClr val="bg1"/>
                </a:solidFill>
              </a:rPr>
              <a:t>who </a:t>
            </a:r>
            <a:r>
              <a:rPr lang="en-US" sz="3600" dirty="0" smtClean="0">
                <a:solidFill>
                  <a:schemeClr val="bg1"/>
                </a:solidFill>
              </a:rPr>
              <a:t>have strong affection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good sexual relationship </a:t>
            </a:r>
            <a:endParaRPr lang="en-US" sz="3600" dirty="0" smtClean="0">
              <a:solidFill>
                <a:schemeClr val="bg1"/>
              </a:solidFill>
            </a:endParaRPr>
          </a:p>
          <a:p>
            <a:pPr algn="ctr"/>
            <a:r>
              <a:rPr lang="en-US" sz="3600" dirty="0" smtClean="0">
                <a:solidFill>
                  <a:schemeClr val="bg1"/>
                </a:solidFill>
              </a:rPr>
              <a:t>within </a:t>
            </a:r>
            <a:r>
              <a:rPr lang="en-US" sz="3600" dirty="0" smtClean="0">
                <a:solidFill>
                  <a:schemeClr val="bg1"/>
                </a:solidFill>
              </a:rPr>
              <a:t>their marriage </a:t>
            </a:r>
            <a:endParaRPr lang="en-US" sz="3600" dirty="0" smtClean="0">
              <a:solidFill>
                <a:schemeClr val="bg1"/>
              </a:solidFill>
            </a:endParaRPr>
          </a:p>
          <a:p>
            <a:pPr algn="ctr"/>
            <a:r>
              <a:rPr lang="en-US" sz="3600" dirty="0" smtClean="0">
                <a:solidFill>
                  <a:schemeClr val="bg1"/>
                </a:solidFill>
              </a:rPr>
              <a:t>are </a:t>
            </a:r>
            <a:r>
              <a:rPr lang="en-US" sz="3600" dirty="0" smtClean="0">
                <a:solidFill>
                  <a:schemeClr val="bg1"/>
                </a:solidFill>
              </a:rPr>
              <a:t>actually </a:t>
            </a:r>
            <a:endParaRPr lang="en-US" sz="3600" dirty="0" smtClean="0">
              <a:solidFill>
                <a:schemeClr val="bg1"/>
              </a:solidFill>
            </a:endParaRPr>
          </a:p>
          <a:p>
            <a:pPr algn="ctr"/>
            <a:r>
              <a:rPr lang="en-US" sz="3600" dirty="0" smtClean="0">
                <a:solidFill>
                  <a:srgbClr val="FFFF00"/>
                </a:solidFill>
              </a:rPr>
              <a:t>protecting </a:t>
            </a:r>
            <a:r>
              <a:rPr lang="en-US" sz="3600" dirty="0" smtClean="0">
                <a:solidFill>
                  <a:srgbClr val="FFFF00"/>
                </a:solidFill>
              </a:rPr>
              <a:t>their own marriage </a:t>
            </a:r>
            <a:endParaRPr lang="en-US" sz="3600" dirty="0" smtClean="0">
              <a:solidFill>
                <a:srgbClr val="FFFF00"/>
              </a:solidFill>
            </a:endParaRPr>
          </a:p>
          <a:p>
            <a:pPr algn="ctr"/>
            <a:r>
              <a:rPr lang="en-US" sz="3600" dirty="0" smtClean="0">
                <a:solidFill>
                  <a:schemeClr val="bg1"/>
                </a:solidFill>
              </a:rPr>
              <a:t>against </a:t>
            </a:r>
            <a:r>
              <a:rPr lang="en-US" sz="3600" dirty="0" err="1" smtClean="0">
                <a:solidFill>
                  <a:schemeClr val="bg1"/>
                </a:solidFill>
              </a:rPr>
              <a:t>satan's</a:t>
            </a:r>
            <a:r>
              <a:rPr lang="en-US" sz="3600" dirty="0" smtClean="0">
                <a:solidFill>
                  <a:schemeClr val="bg1"/>
                </a:solidFill>
              </a:rPr>
              <a:t> temptations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allurement to sexual sin.</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1084</Words>
  <Application>Microsoft Office PowerPoint</Application>
  <PresentationFormat>On-screen Show (4:3)</PresentationFormat>
  <Paragraphs>135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260</cp:revision>
  <dcterms:created xsi:type="dcterms:W3CDTF">2006-08-16T00:00:00Z</dcterms:created>
  <dcterms:modified xsi:type="dcterms:W3CDTF">2019-10-05T04:41:06Z</dcterms:modified>
</cp:coreProperties>
</file>