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9-09-01-1-Corinthians-Chapters-1-2-PPT-Background-With-Titl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Rectangle 7"/>
          <p:cNvSpPr/>
          <p:nvPr userDrawn="1"/>
        </p:nvSpPr>
        <p:spPr>
          <a:xfrm>
            <a:off x="0" y="1066800"/>
            <a:ext cx="9144000" cy="57912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9-09-01-1-Corinthians-Chapters-1-2-PPT-Cover.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2057400"/>
            <a:ext cx="9144000" cy="2123658"/>
          </a:xfrm>
          <a:prstGeom prst="rect">
            <a:avLst/>
          </a:prstGeom>
          <a:noFill/>
        </p:spPr>
        <p:txBody>
          <a:bodyPr wrap="square" rtlCol="0">
            <a:spAutoFit/>
          </a:bodyPr>
          <a:lstStyle/>
          <a:p>
            <a:pPr algn="ctr"/>
            <a:r>
              <a:rPr lang="en-US" sz="4400" dirty="0" smtClean="0">
                <a:solidFill>
                  <a:srgbClr val="FFFF00"/>
                </a:solidFill>
              </a:rPr>
              <a:t>The church in Corinth</a:t>
            </a:r>
          </a:p>
          <a:p>
            <a:pPr algn="ctr"/>
            <a:r>
              <a:rPr lang="en-US" sz="4400" dirty="0" smtClean="0">
                <a:solidFill>
                  <a:srgbClr val="FFFF00"/>
                </a:solidFill>
              </a:rPr>
              <a:t>Established about A.D. 51</a:t>
            </a:r>
          </a:p>
          <a:p>
            <a:pPr algn="ctr"/>
            <a:r>
              <a:rPr lang="en-US" sz="4400" dirty="0" smtClean="0">
                <a:solidFill>
                  <a:srgbClr val="FFFF00"/>
                </a:solidFill>
              </a:rPr>
              <a:t>1 Corinthians written about A.D. 58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2057400"/>
            <a:ext cx="9144000" cy="1446550"/>
          </a:xfrm>
          <a:prstGeom prst="rect">
            <a:avLst/>
          </a:prstGeom>
          <a:noFill/>
        </p:spPr>
        <p:txBody>
          <a:bodyPr wrap="square" rtlCol="0">
            <a:spAutoFit/>
          </a:bodyPr>
          <a:lstStyle/>
          <a:p>
            <a:pPr algn="ctr"/>
            <a:r>
              <a:rPr lang="en-US" sz="4400" dirty="0" smtClean="0">
                <a:solidFill>
                  <a:srgbClr val="FFFF00"/>
                </a:solidFill>
              </a:rPr>
              <a:t>Salutation</a:t>
            </a:r>
          </a:p>
          <a:p>
            <a:pPr algn="ctr"/>
            <a:r>
              <a:rPr lang="en-US" sz="4400" dirty="0" smtClean="0">
                <a:solidFill>
                  <a:srgbClr val="FFFF00"/>
                </a:solidFill>
              </a:rPr>
              <a:t>1 Corinthians 1:1-3</a:t>
            </a:r>
            <a:endParaRPr lang="en-US" sz="4400" dirty="0" smtClean="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verse 1</a:t>
            </a:r>
            <a:endParaRPr lang="en-US" sz="4400" dirty="0" smtClean="0">
              <a:solidFill>
                <a:srgbClr val="FFFF00"/>
              </a:solidFill>
            </a:endParaRPr>
          </a:p>
        </p:txBody>
      </p:sp>
      <p:sp>
        <p:nvSpPr>
          <p:cNvPr id="5" name="TextBox 4"/>
          <p:cNvSpPr txBox="1"/>
          <p:nvPr/>
        </p:nvSpPr>
        <p:spPr>
          <a:xfrm>
            <a:off x="0" y="1828800"/>
            <a:ext cx="9144000" cy="1200329"/>
          </a:xfrm>
          <a:prstGeom prst="rect">
            <a:avLst/>
          </a:prstGeom>
          <a:noFill/>
        </p:spPr>
        <p:txBody>
          <a:bodyPr wrap="square" rtlCol="0">
            <a:spAutoFit/>
          </a:bodyPr>
          <a:lstStyle/>
          <a:p>
            <a:r>
              <a:rPr lang="en-US" sz="3600" i="1" dirty="0" smtClean="0">
                <a:solidFill>
                  <a:schemeClr val="bg1"/>
                </a:solidFill>
              </a:rPr>
              <a:t>….called </a:t>
            </a:r>
            <a:r>
              <a:rPr lang="en-US" sz="3600" i="1" dirty="0" smtClean="0">
                <a:solidFill>
                  <a:schemeClr val="bg1"/>
                </a:solidFill>
              </a:rPr>
              <a:t>to be an apostle of Jesus Christ through the will of God</a:t>
            </a:r>
            <a:r>
              <a:rPr lang="en-US" sz="3600" i="1" dirty="0" smtClean="0">
                <a:solidFill>
                  <a:schemeClr val="bg1"/>
                </a:solidFill>
              </a:rPr>
              <a:t>,…</a:t>
            </a:r>
            <a:endParaRPr lang="en-US" sz="3600" i="1" dirty="0" smtClean="0">
              <a:solidFill>
                <a:schemeClr val="bg1"/>
              </a:solidFill>
            </a:endParaRPr>
          </a:p>
        </p:txBody>
      </p:sp>
      <p:sp>
        <p:nvSpPr>
          <p:cNvPr id="6" name="TextBox 5"/>
          <p:cNvSpPr txBox="1"/>
          <p:nvPr/>
        </p:nvSpPr>
        <p:spPr>
          <a:xfrm>
            <a:off x="0" y="3657600"/>
            <a:ext cx="9144000" cy="1446550"/>
          </a:xfrm>
          <a:prstGeom prst="rect">
            <a:avLst/>
          </a:prstGeom>
          <a:noFill/>
        </p:spPr>
        <p:txBody>
          <a:bodyPr wrap="square" rtlCol="0">
            <a:spAutoFit/>
          </a:bodyPr>
          <a:lstStyle/>
          <a:p>
            <a:pPr algn="ctr"/>
            <a:r>
              <a:rPr lang="en-US" sz="4400" dirty="0" smtClean="0">
                <a:solidFill>
                  <a:srgbClr val="FFFF00"/>
                </a:solidFill>
              </a:rPr>
              <a:t>When we fulfill our calling, </a:t>
            </a:r>
            <a:endParaRPr lang="en-US" sz="4400" dirty="0" smtClean="0">
              <a:solidFill>
                <a:srgbClr val="FFFF00"/>
              </a:solidFill>
            </a:endParaRPr>
          </a:p>
          <a:p>
            <a:pPr algn="ctr"/>
            <a:r>
              <a:rPr lang="en-US" sz="4400" dirty="0" smtClean="0">
                <a:solidFill>
                  <a:srgbClr val="FFFF00"/>
                </a:solidFill>
              </a:rPr>
              <a:t>we </a:t>
            </a:r>
            <a:r>
              <a:rPr lang="en-US" sz="4400" dirty="0" smtClean="0">
                <a:solidFill>
                  <a:srgbClr val="FFFF00"/>
                </a:solidFill>
              </a:rPr>
              <a:t>are fulfilling the will of </a:t>
            </a:r>
            <a:r>
              <a:rPr lang="en-US" sz="4400" dirty="0" smtClean="0">
                <a:solidFill>
                  <a:srgbClr val="FFFF00"/>
                </a:solidFill>
              </a:rPr>
              <a:t>God</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verse 2</a:t>
            </a:r>
            <a:endParaRPr lang="en-US" sz="4400" dirty="0" smtClean="0">
              <a:solidFill>
                <a:srgbClr val="FFFF00"/>
              </a:solidFill>
            </a:endParaRPr>
          </a:p>
        </p:txBody>
      </p:sp>
      <p:sp>
        <p:nvSpPr>
          <p:cNvPr id="5" name="TextBox 4"/>
          <p:cNvSpPr txBox="1"/>
          <p:nvPr/>
        </p:nvSpPr>
        <p:spPr>
          <a:xfrm>
            <a:off x="0" y="1828800"/>
            <a:ext cx="9144000" cy="646331"/>
          </a:xfrm>
          <a:prstGeom prst="rect">
            <a:avLst/>
          </a:prstGeom>
          <a:noFill/>
        </p:spPr>
        <p:txBody>
          <a:bodyPr wrap="square" rtlCol="0">
            <a:spAutoFit/>
          </a:bodyPr>
          <a:lstStyle/>
          <a:p>
            <a:r>
              <a:rPr lang="en-US" sz="3600" i="1" dirty="0" smtClean="0">
                <a:solidFill>
                  <a:schemeClr val="bg1"/>
                </a:solidFill>
              </a:rPr>
              <a:t>…. church of God which is at </a:t>
            </a:r>
            <a:r>
              <a:rPr lang="en-US" sz="3600" i="1" dirty="0" smtClean="0">
                <a:solidFill>
                  <a:schemeClr val="bg1"/>
                </a:solidFill>
              </a:rPr>
              <a:t>Corinth…</a:t>
            </a:r>
            <a:endParaRPr lang="en-US" sz="3600" i="1" dirty="0" smtClean="0">
              <a:solidFill>
                <a:schemeClr val="bg1"/>
              </a:solidFill>
            </a:endParaRPr>
          </a:p>
        </p:txBody>
      </p:sp>
      <p:sp>
        <p:nvSpPr>
          <p:cNvPr id="6" name="TextBox 5"/>
          <p:cNvSpPr txBox="1"/>
          <p:nvPr/>
        </p:nvSpPr>
        <p:spPr>
          <a:xfrm>
            <a:off x="0" y="3657600"/>
            <a:ext cx="9144000" cy="1446550"/>
          </a:xfrm>
          <a:prstGeom prst="rect">
            <a:avLst/>
          </a:prstGeom>
          <a:noFill/>
        </p:spPr>
        <p:txBody>
          <a:bodyPr wrap="square" rtlCol="0">
            <a:spAutoFit/>
          </a:bodyPr>
          <a:lstStyle/>
          <a:p>
            <a:pPr algn="ctr"/>
            <a:r>
              <a:rPr lang="en-US" sz="4400" dirty="0" smtClean="0">
                <a:solidFill>
                  <a:srgbClr val="FFFF00"/>
                </a:solidFill>
              </a:rPr>
              <a:t>The church </a:t>
            </a:r>
            <a:r>
              <a:rPr lang="en-US" sz="4400" dirty="0" smtClean="0">
                <a:solidFill>
                  <a:srgbClr val="FFFF00"/>
                </a:solidFill>
              </a:rPr>
              <a:t>of God is </a:t>
            </a:r>
            <a:endParaRPr lang="en-US" sz="4400" dirty="0" smtClean="0">
              <a:solidFill>
                <a:srgbClr val="FFFF00"/>
              </a:solidFill>
            </a:endParaRPr>
          </a:p>
          <a:p>
            <a:pPr algn="ctr"/>
            <a:r>
              <a:rPr lang="en-US" sz="4400" dirty="0" smtClean="0">
                <a:solidFill>
                  <a:srgbClr val="FFFF00"/>
                </a:solidFill>
              </a:rPr>
              <a:t>to </a:t>
            </a:r>
            <a:r>
              <a:rPr lang="en-US" sz="4400" dirty="0" smtClean="0">
                <a:solidFill>
                  <a:srgbClr val="FFFF00"/>
                </a:solidFill>
              </a:rPr>
              <a:t>influence the city</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verse 2</a:t>
            </a:r>
            <a:endParaRPr lang="en-US" sz="4400" dirty="0" smtClean="0">
              <a:solidFill>
                <a:srgbClr val="FFFF00"/>
              </a:solidFill>
            </a:endParaRPr>
          </a:p>
        </p:txBody>
      </p:sp>
      <p:sp>
        <p:nvSpPr>
          <p:cNvPr id="5" name="TextBox 4"/>
          <p:cNvSpPr txBox="1"/>
          <p:nvPr/>
        </p:nvSpPr>
        <p:spPr>
          <a:xfrm>
            <a:off x="0" y="1828800"/>
            <a:ext cx="9144000" cy="646331"/>
          </a:xfrm>
          <a:prstGeom prst="rect">
            <a:avLst/>
          </a:prstGeom>
          <a:noFill/>
        </p:spPr>
        <p:txBody>
          <a:bodyPr wrap="square" rtlCol="0">
            <a:spAutoFit/>
          </a:bodyPr>
          <a:lstStyle/>
          <a:p>
            <a:r>
              <a:rPr lang="en-US" sz="3600" i="1" dirty="0" smtClean="0">
                <a:solidFill>
                  <a:schemeClr val="bg1"/>
                </a:solidFill>
              </a:rPr>
              <a:t>…. sanctified in Christ Jesus, called to be saints …</a:t>
            </a:r>
          </a:p>
        </p:txBody>
      </p:sp>
      <p:sp>
        <p:nvSpPr>
          <p:cNvPr id="6" name="TextBox 5"/>
          <p:cNvSpPr txBox="1"/>
          <p:nvPr/>
        </p:nvSpPr>
        <p:spPr>
          <a:xfrm>
            <a:off x="0" y="3657600"/>
            <a:ext cx="9144000" cy="1938992"/>
          </a:xfrm>
          <a:prstGeom prst="rect">
            <a:avLst/>
          </a:prstGeom>
          <a:noFill/>
        </p:spPr>
        <p:txBody>
          <a:bodyPr wrap="square" rtlCol="0">
            <a:spAutoFit/>
          </a:bodyPr>
          <a:lstStyle/>
          <a:p>
            <a:pPr algn="ctr"/>
            <a:r>
              <a:rPr lang="en-US" sz="4000" dirty="0" smtClean="0">
                <a:solidFill>
                  <a:srgbClr val="FFFF00"/>
                </a:solidFill>
              </a:rPr>
              <a:t>sanctified = set </a:t>
            </a:r>
            <a:r>
              <a:rPr lang="en-US" sz="4000" dirty="0" smtClean="0">
                <a:solidFill>
                  <a:srgbClr val="FFFF00"/>
                </a:solidFill>
              </a:rPr>
              <a:t>apart, consecrated to </a:t>
            </a:r>
            <a:r>
              <a:rPr lang="en-US" sz="4000" dirty="0" smtClean="0">
                <a:solidFill>
                  <a:srgbClr val="FFFF00"/>
                </a:solidFill>
              </a:rPr>
              <a:t>God</a:t>
            </a:r>
            <a:endParaRPr lang="en-US" sz="4000" dirty="0" smtClean="0">
              <a:solidFill>
                <a:srgbClr val="FFFF00"/>
              </a:solidFill>
            </a:endParaRPr>
          </a:p>
          <a:p>
            <a:pPr algn="ctr"/>
            <a:r>
              <a:rPr lang="en-US" sz="4000" dirty="0" smtClean="0">
                <a:solidFill>
                  <a:srgbClr val="FFFF00"/>
                </a:solidFill>
              </a:rPr>
              <a:t>saints </a:t>
            </a:r>
            <a:r>
              <a:rPr lang="en-US" sz="4000" dirty="0" smtClean="0">
                <a:solidFill>
                  <a:srgbClr val="FFFF00"/>
                </a:solidFill>
              </a:rPr>
              <a:t>= people </a:t>
            </a:r>
            <a:r>
              <a:rPr lang="en-US" sz="4000" dirty="0" smtClean="0">
                <a:solidFill>
                  <a:srgbClr val="FFFF00"/>
                </a:solidFill>
              </a:rPr>
              <a:t>who are sacred, set apart, </a:t>
            </a:r>
            <a:r>
              <a:rPr lang="en-US" sz="4000" dirty="0" smtClean="0">
                <a:solidFill>
                  <a:srgbClr val="FFFF00"/>
                </a:solidFill>
              </a:rPr>
              <a:t>holy </a:t>
            </a:r>
            <a:r>
              <a:rPr lang="en-US" sz="4000" dirty="0" smtClean="0">
                <a:solidFill>
                  <a:srgbClr val="FFFF00"/>
                </a:solidFill>
              </a:rPr>
              <a:t>and </a:t>
            </a:r>
            <a:r>
              <a:rPr lang="en-US" sz="4000" dirty="0" smtClean="0">
                <a:solidFill>
                  <a:srgbClr val="FFFF00"/>
                </a:solidFill>
              </a:rPr>
              <a:t>consecrated</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verse 2</a:t>
            </a:r>
            <a:endParaRPr lang="en-US" sz="4400" dirty="0" smtClean="0">
              <a:solidFill>
                <a:srgbClr val="FFFF00"/>
              </a:solidFill>
            </a:endParaRPr>
          </a:p>
        </p:txBody>
      </p:sp>
      <p:sp>
        <p:nvSpPr>
          <p:cNvPr id="5" name="TextBox 4"/>
          <p:cNvSpPr txBox="1"/>
          <p:nvPr/>
        </p:nvSpPr>
        <p:spPr>
          <a:xfrm>
            <a:off x="0" y="1828800"/>
            <a:ext cx="9144000" cy="1200329"/>
          </a:xfrm>
          <a:prstGeom prst="rect">
            <a:avLst/>
          </a:prstGeom>
          <a:noFill/>
        </p:spPr>
        <p:txBody>
          <a:bodyPr wrap="square" rtlCol="0">
            <a:spAutoFit/>
          </a:bodyPr>
          <a:lstStyle/>
          <a:p>
            <a:r>
              <a:rPr lang="en-US" sz="3600" i="1" dirty="0" smtClean="0">
                <a:solidFill>
                  <a:schemeClr val="bg1"/>
                </a:solidFill>
              </a:rPr>
              <a:t>…. with all who in every place call on the name of Jesus Christ our </a:t>
            </a:r>
            <a:r>
              <a:rPr lang="en-US" sz="3600" i="1" dirty="0" smtClean="0">
                <a:solidFill>
                  <a:schemeClr val="bg1"/>
                </a:solidFill>
              </a:rPr>
              <a:t>Lord…</a:t>
            </a:r>
            <a:endParaRPr lang="en-US" sz="3600" i="1" dirty="0" smtClean="0">
              <a:solidFill>
                <a:schemeClr val="bg1"/>
              </a:solidFill>
            </a:endParaRPr>
          </a:p>
        </p:txBody>
      </p:sp>
      <p:sp>
        <p:nvSpPr>
          <p:cNvPr id="6" name="TextBox 5"/>
          <p:cNvSpPr txBox="1"/>
          <p:nvPr/>
        </p:nvSpPr>
        <p:spPr>
          <a:xfrm>
            <a:off x="0" y="3657600"/>
            <a:ext cx="9144000" cy="769441"/>
          </a:xfrm>
          <a:prstGeom prst="rect">
            <a:avLst/>
          </a:prstGeom>
          <a:noFill/>
        </p:spPr>
        <p:txBody>
          <a:bodyPr wrap="square" rtlCol="0">
            <a:spAutoFit/>
          </a:bodyPr>
          <a:lstStyle/>
          <a:p>
            <a:pPr algn="ctr"/>
            <a:r>
              <a:rPr lang="en-US" sz="4400" dirty="0" smtClean="0">
                <a:solidFill>
                  <a:srgbClr val="FFFF00"/>
                </a:solidFill>
              </a:rPr>
              <a:t>This epistle is for us today</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verse 3</a:t>
            </a:r>
            <a:endParaRPr lang="en-US" sz="4400" dirty="0" smtClean="0">
              <a:solidFill>
                <a:srgbClr val="FFFF00"/>
              </a:solidFill>
            </a:endParaRPr>
          </a:p>
        </p:txBody>
      </p:sp>
      <p:sp>
        <p:nvSpPr>
          <p:cNvPr id="5" name="TextBox 4"/>
          <p:cNvSpPr txBox="1"/>
          <p:nvPr/>
        </p:nvSpPr>
        <p:spPr>
          <a:xfrm>
            <a:off x="0" y="1828800"/>
            <a:ext cx="9144000" cy="1200329"/>
          </a:xfrm>
          <a:prstGeom prst="rect">
            <a:avLst/>
          </a:prstGeom>
          <a:noFill/>
        </p:spPr>
        <p:txBody>
          <a:bodyPr wrap="square" rtlCol="0">
            <a:spAutoFit/>
          </a:bodyPr>
          <a:lstStyle/>
          <a:p>
            <a:r>
              <a:rPr lang="en-US" sz="3600" i="1" dirty="0" smtClean="0">
                <a:solidFill>
                  <a:schemeClr val="bg1"/>
                </a:solidFill>
              </a:rPr>
              <a:t>Grace to you and peace from God our Father and the Lord Jesus Christ. </a:t>
            </a:r>
          </a:p>
        </p:txBody>
      </p:sp>
      <p:sp>
        <p:nvSpPr>
          <p:cNvPr id="6" name="TextBox 5"/>
          <p:cNvSpPr txBox="1"/>
          <p:nvPr/>
        </p:nvSpPr>
        <p:spPr>
          <a:xfrm>
            <a:off x="0" y="3657600"/>
            <a:ext cx="9144000" cy="2123658"/>
          </a:xfrm>
          <a:prstGeom prst="rect">
            <a:avLst/>
          </a:prstGeom>
          <a:noFill/>
        </p:spPr>
        <p:txBody>
          <a:bodyPr wrap="square" rtlCol="0">
            <a:spAutoFit/>
          </a:bodyPr>
          <a:lstStyle/>
          <a:p>
            <a:pPr algn="ctr"/>
            <a:r>
              <a:rPr lang="en-US" sz="4400" dirty="0" smtClean="0">
                <a:solidFill>
                  <a:srgbClr val="FFFF00"/>
                </a:solidFill>
              </a:rPr>
              <a:t>Grace refers to favor, empowering, virtues and gifts that come from </a:t>
            </a:r>
            <a:r>
              <a:rPr lang="en-US" sz="4400" dirty="0" smtClean="0">
                <a:solidFill>
                  <a:srgbClr val="FFFF00"/>
                </a:solidFill>
              </a:rPr>
              <a:t>God.</a:t>
            </a:r>
          </a:p>
          <a:p>
            <a:pPr algn="ctr"/>
            <a:r>
              <a:rPr lang="en-US" sz="4400" dirty="0" smtClean="0">
                <a:solidFill>
                  <a:srgbClr val="FFFF00"/>
                </a:solidFill>
              </a:rPr>
              <a:t>Peace refers to total well-being.</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821359"/>
            <a:ext cx="9144000" cy="769441"/>
          </a:xfrm>
          <a:prstGeom prst="rect">
            <a:avLst/>
          </a:prstGeom>
          <a:noFill/>
        </p:spPr>
        <p:txBody>
          <a:bodyPr wrap="square" rtlCol="0">
            <a:spAutoFit/>
          </a:bodyPr>
          <a:lstStyle/>
          <a:p>
            <a:pPr algn="ctr"/>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2583359"/>
            <a:ext cx="9144000" cy="769441"/>
          </a:xfrm>
          <a:prstGeom prst="rect">
            <a:avLst/>
          </a:prstGeom>
          <a:noFill/>
        </p:spPr>
        <p:txBody>
          <a:bodyPr wrap="square" rtlCol="0">
            <a:spAutoFit/>
          </a:bodyPr>
          <a:lstStyle/>
          <a:p>
            <a:pPr algn="ctr"/>
            <a:r>
              <a:rPr lang="en-US" sz="4400" i="1" dirty="0" smtClean="0">
                <a:solidFill>
                  <a:schemeClr val="bg1"/>
                </a:solidFill>
              </a:rPr>
              <a:t>1 Corinthians 1:4-9</a:t>
            </a:r>
            <a:endParaRPr lang="en-US" sz="44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1200329"/>
          </a:xfrm>
          <a:prstGeom prst="rect">
            <a:avLst/>
          </a:prstGeom>
          <a:noFill/>
        </p:spPr>
        <p:txBody>
          <a:bodyPr wrap="square" rtlCol="0">
            <a:spAutoFit/>
          </a:bodyPr>
          <a:lstStyle/>
          <a:p>
            <a:r>
              <a:rPr lang="en-US" sz="3600" dirty="0" smtClean="0">
                <a:solidFill>
                  <a:srgbClr val="FFFF00"/>
                </a:solidFill>
              </a:rPr>
              <a:t>Vs 4:</a:t>
            </a:r>
          </a:p>
          <a:p>
            <a:r>
              <a:rPr lang="en-US" sz="3600" i="1" dirty="0" smtClean="0">
                <a:solidFill>
                  <a:schemeClr val="bg1"/>
                </a:solidFill>
              </a:rPr>
              <a:t>I thank my God always concerning </a:t>
            </a:r>
            <a:r>
              <a:rPr lang="en-US" sz="3600" i="1" dirty="0" smtClean="0">
                <a:solidFill>
                  <a:schemeClr val="bg1"/>
                </a:solidFill>
              </a:rPr>
              <a:t>you…</a:t>
            </a:r>
            <a:endParaRPr lang="en-US" sz="3600" i="1" dirty="0" smtClean="0">
              <a:solidFill>
                <a:schemeClr val="bg1"/>
              </a:solidFill>
            </a:endParaRPr>
          </a:p>
        </p:txBody>
      </p:sp>
      <p:sp>
        <p:nvSpPr>
          <p:cNvPr id="6" name="TextBox 5"/>
          <p:cNvSpPr txBox="1"/>
          <p:nvPr/>
        </p:nvSpPr>
        <p:spPr>
          <a:xfrm>
            <a:off x="0" y="3657600"/>
            <a:ext cx="9144000" cy="2123658"/>
          </a:xfrm>
          <a:prstGeom prst="rect">
            <a:avLst/>
          </a:prstGeom>
          <a:noFill/>
        </p:spPr>
        <p:txBody>
          <a:bodyPr wrap="square" rtlCol="0">
            <a:spAutoFit/>
          </a:bodyPr>
          <a:lstStyle/>
          <a:p>
            <a:pPr algn="ctr"/>
            <a:r>
              <a:rPr lang="en-US" sz="4400" dirty="0" smtClean="0">
                <a:solidFill>
                  <a:srgbClr val="FFFF00"/>
                </a:solidFill>
              </a:rPr>
              <a:t>See the good things and give thanks, even as you address the challenges, issues and difficulties.</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smtClean="0">
                <a:solidFill>
                  <a:srgbClr val="FFFF00"/>
                </a:solidFill>
              </a:rPr>
              <a:t>Vs 4:</a:t>
            </a:r>
          </a:p>
          <a:p>
            <a:r>
              <a:rPr lang="en-US" sz="3600" i="1" dirty="0" smtClean="0">
                <a:solidFill>
                  <a:schemeClr val="bg1"/>
                </a:solidFill>
              </a:rPr>
              <a:t>…. for the grace of God which was given to you by Christ Jesus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713" t="21875" r="27965" b="16667"/>
          <a:stretch>
            <a:fillRect/>
          </a:stretch>
        </p:blipFill>
        <p:spPr bwMode="auto">
          <a:xfrm>
            <a:off x="0" y="990600"/>
            <a:ext cx="9144000" cy="5237825"/>
          </a:xfrm>
          <a:prstGeom prst="rect">
            <a:avLst/>
          </a:prstGeom>
          <a:noFill/>
          <a:ln w="9525">
            <a:noFill/>
            <a:miter lim="800000"/>
            <a:headEnd/>
            <a:tailEnd/>
          </a:ln>
        </p:spPr>
      </p:pic>
      <p:sp>
        <p:nvSpPr>
          <p:cNvPr id="3" name="Oval 2"/>
          <p:cNvSpPr/>
          <p:nvPr/>
        </p:nvSpPr>
        <p:spPr>
          <a:xfrm>
            <a:off x="5382490" y="499456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4038600" y="5029200"/>
            <a:ext cx="1295400" cy="2286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24200" y="5105400"/>
            <a:ext cx="892680" cy="369332"/>
          </a:xfrm>
          <a:prstGeom prst="rect">
            <a:avLst/>
          </a:prstGeom>
          <a:noFill/>
        </p:spPr>
        <p:txBody>
          <a:bodyPr wrap="none" rtlCol="0">
            <a:spAutoFit/>
          </a:bodyPr>
          <a:lstStyle/>
          <a:p>
            <a:r>
              <a:rPr lang="en-US" b="1" dirty="0" smtClean="0">
                <a:solidFill>
                  <a:srgbClr val="FF0000"/>
                </a:solidFill>
              </a:rPr>
              <a:t>Corinth</a:t>
            </a:r>
            <a:endParaRPr lang="en-US" b="1" dirty="0">
              <a:solidFill>
                <a:srgbClr val="FF0000"/>
              </a:solidFill>
            </a:endParaRPr>
          </a:p>
        </p:txBody>
      </p:sp>
      <p:sp>
        <p:nvSpPr>
          <p:cNvPr id="7" name="TextBox 6"/>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smtClean="0">
                <a:solidFill>
                  <a:srgbClr val="FFFF00"/>
                </a:solidFill>
              </a:rPr>
              <a:t>Vs 5:</a:t>
            </a:r>
          </a:p>
          <a:p>
            <a:r>
              <a:rPr lang="en-US" sz="3600" i="1" dirty="0" smtClean="0">
                <a:solidFill>
                  <a:schemeClr val="bg1"/>
                </a:solidFill>
              </a:rPr>
              <a:t>that </a:t>
            </a:r>
            <a:r>
              <a:rPr lang="en-US" sz="3600" i="1" dirty="0" smtClean="0">
                <a:solidFill>
                  <a:schemeClr val="bg1"/>
                </a:solidFill>
              </a:rPr>
              <a:t>you were enriched in everything by Him in all utterance and all knowledge,</a:t>
            </a:r>
          </a:p>
        </p:txBody>
      </p:sp>
      <p:sp>
        <p:nvSpPr>
          <p:cNvPr id="6" name="TextBox 5"/>
          <p:cNvSpPr txBox="1"/>
          <p:nvPr/>
        </p:nvSpPr>
        <p:spPr>
          <a:xfrm>
            <a:off x="0" y="4038600"/>
            <a:ext cx="9144000" cy="2123658"/>
          </a:xfrm>
          <a:prstGeom prst="rect">
            <a:avLst/>
          </a:prstGeom>
          <a:noFill/>
        </p:spPr>
        <p:txBody>
          <a:bodyPr wrap="square" rtlCol="0">
            <a:spAutoFit/>
          </a:bodyPr>
          <a:lstStyle/>
          <a:p>
            <a:pPr algn="ctr"/>
            <a:r>
              <a:rPr lang="en-US" sz="4400" dirty="0" smtClean="0">
                <a:solidFill>
                  <a:srgbClr val="FFFF00"/>
                </a:solidFill>
              </a:rPr>
              <a:t>"As a believer, I have been enriched in everything by Jesus Christ because of the grace of God given to me".</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smtClean="0">
                <a:solidFill>
                  <a:srgbClr val="FFFF00"/>
                </a:solidFill>
              </a:rPr>
              <a:t>Vs 6:</a:t>
            </a:r>
          </a:p>
          <a:p>
            <a:r>
              <a:rPr lang="en-US" sz="3600" i="1" dirty="0" smtClean="0">
                <a:solidFill>
                  <a:schemeClr val="bg1"/>
                </a:solidFill>
              </a:rPr>
              <a:t>even </a:t>
            </a:r>
            <a:r>
              <a:rPr lang="en-US" sz="3600" i="1" dirty="0" smtClean="0">
                <a:solidFill>
                  <a:schemeClr val="bg1"/>
                </a:solidFill>
              </a:rPr>
              <a:t>as the testimony of Christ was confirmed in you,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2308324"/>
          </a:xfrm>
          <a:prstGeom prst="rect">
            <a:avLst/>
          </a:prstGeom>
          <a:noFill/>
        </p:spPr>
        <p:txBody>
          <a:bodyPr wrap="square" rtlCol="0">
            <a:spAutoFit/>
          </a:bodyPr>
          <a:lstStyle/>
          <a:p>
            <a:r>
              <a:rPr lang="en-US" sz="3600" dirty="0" smtClean="0">
                <a:solidFill>
                  <a:srgbClr val="FFFF00"/>
                </a:solidFill>
              </a:rPr>
              <a:t>Vs 7:</a:t>
            </a:r>
          </a:p>
          <a:p>
            <a:r>
              <a:rPr lang="en-US" sz="3600" i="1" dirty="0" smtClean="0">
                <a:solidFill>
                  <a:schemeClr val="bg1"/>
                </a:solidFill>
              </a:rPr>
              <a:t>so that you come short in no gift, eagerly waiting for the revelation of our Lord Jesus Christ,</a:t>
            </a:r>
          </a:p>
        </p:txBody>
      </p:sp>
      <p:sp>
        <p:nvSpPr>
          <p:cNvPr id="6" name="TextBox 5"/>
          <p:cNvSpPr txBox="1"/>
          <p:nvPr/>
        </p:nvSpPr>
        <p:spPr>
          <a:xfrm>
            <a:off x="0" y="4114800"/>
            <a:ext cx="9144000" cy="2123658"/>
          </a:xfrm>
          <a:prstGeom prst="rect">
            <a:avLst/>
          </a:prstGeom>
          <a:noFill/>
        </p:spPr>
        <p:txBody>
          <a:bodyPr wrap="square" rtlCol="0">
            <a:spAutoFit/>
          </a:bodyPr>
          <a:lstStyle/>
          <a:p>
            <a:pPr algn="ctr"/>
            <a:r>
              <a:rPr lang="en-US" sz="4400" dirty="0" smtClean="0">
                <a:solidFill>
                  <a:srgbClr val="FFFF00"/>
                </a:solidFill>
              </a:rPr>
              <a:t>The expression of the gifts of the Spirit are not to be equated </a:t>
            </a:r>
            <a:endParaRPr lang="en-US" sz="4400" dirty="0" smtClean="0">
              <a:solidFill>
                <a:srgbClr val="FFFF00"/>
              </a:solidFill>
            </a:endParaRPr>
          </a:p>
          <a:p>
            <a:pPr algn="ctr"/>
            <a:r>
              <a:rPr lang="en-US" sz="4400" dirty="0" smtClean="0">
                <a:solidFill>
                  <a:srgbClr val="FFFF00"/>
                </a:solidFill>
              </a:rPr>
              <a:t>to </a:t>
            </a:r>
            <a:r>
              <a:rPr lang="en-US" sz="4400" dirty="0" smtClean="0">
                <a:solidFill>
                  <a:srgbClr val="FFFF00"/>
                </a:solidFill>
              </a:rPr>
              <a:t>spiritual maturity.</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2308324"/>
          </a:xfrm>
          <a:prstGeom prst="rect">
            <a:avLst/>
          </a:prstGeom>
          <a:noFill/>
        </p:spPr>
        <p:txBody>
          <a:bodyPr wrap="square" rtlCol="0">
            <a:spAutoFit/>
          </a:bodyPr>
          <a:lstStyle/>
          <a:p>
            <a:r>
              <a:rPr lang="en-US" sz="3600" dirty="0" smtClean="0">
                <a:solidFill>
                  <a:srgbClr val="FFFF00"/>
                </a:solidFill>
              </a:rPr>
              <a:t>Vs 8:</a:t>
            </a:r>
          </a:p>
          <a:p>
            <a:r>
              <a:rPr lang="en-US" sz="3600" i="1" dirty="0" smtClean="0">
                <a:solidFill>
                  <a:schemeClr val="bg1"/>
                </a:solidFill>
              </a:rPr>
              <a:t>who will also confirm you to the end, that you may be blameless in the day of our Lord Jesus Christ.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Recognizing What God Has </a:t>
            </a:r>
            <a:r>
              <a:rPr lang="en-US" sz="4400" dirty="0" smtClean="0">
                <a:solidFill>
                  <a:srgbClr val="FFFF00"/>
                </a:solidFill>
              </a:rPr>
              <a:t>Done</a:t>
            </a:r>
            <a:endParaRPr lang="en-US" sz="4400" dirty="0" smtClean="0">
              <a:solidFill>
                <a:srgbClr val="FFFF00"/>
              </a:solidFill>
            </a:endParaRP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smtClean="0">
                <a:solidFill>
                  <a:srgbClr val="FFFF00"/>
                </a:solidFill>
              </a:rPr>
              <a:t>Vs 9:</a:t>
            </a:r>
          </a:p>
          <a:p>
            <a:r>
              <a:rPr lang="en-US" sz="3600" i="1" dirty="0" smtClean="0">
                <a:solidFill>
                  <a:schemeClr val="bg1"/>
                </a:solidFill>
              </a:rPr>
              <a:t>God is faithful, by whom you were called into the fellowship of His Son, Jesus Christ our Lord.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2354759"/>
            <a:ext cx="9144000" cy="769441"/>
          </a:xfrm>
          <a:prstGeom prst="rect">
            <a:avLst/>
          </a:prstGeom>
          <a:noFill/>
        </p:spPr>
        <p:txBody>
          <a:bodyPr wrap="square" rtlCol="0">
            <a:spAutoFit/>
          </a:bodyPr>
          <a:lstStyle/>
          <a:p>
            <a:pPr algn="ctr"/>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3116759"/>
            <a:ext cx="9144000" cy="769441"/>
          </a:xfrm>
          <a:prstGeom prst="rect">
            <a:avLst/>
          </a:prstGeom>
          <a:noFill/>
        </p:spPr>
        <p:txBody>
          <a:bodyPr wrap="square" rtlCol="0">
            <a:spAutoFit/>
          </a:bodyPr>
          <a:lstStyle/>
          <a:p>
            <a:pPr algn="ctr"/>
            <a:r>
              <a:rPr lang="en-US" sz="4400" dirty="0" smtClean="0">
                <a:solidFill>
                  <a:schemeClr val="bg1"/>
                </a:solidFill>
              </a:rPr>
              <a:t>1 Corinthians 1:10-17</a:t>
            </a:r>
            <a:endParaRPr lang="en-US" sz="4400"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3970318"/>
          </a:xfrm>
          <a:prstGeom prst="rect">
            <a:avLst/>
          </a:prstGeom>
          <a:noFill/>
        </p:spPr>
        <p:txBody>
          <a:bodyPr wrap="square" rtlCol="0">
            <a:spAutoFit/>
          </a:bodyPr>
          <a:lstStyle/>
          <a:p>
            <a:r>
              <a:rPr lang="en-US" sz="3600" dirty="0" smtClean="0">
                <a:solidFill>
                  <a:srgbClr val="FFFF00"/>
                </a:solidFill>
              </a:rPr>
              <a:t>Vs 10:</a:t>
            </a:r>
          </a:p>
          <a:p>
            <a:r>
              <a:rPr lang="en-US" sz="3600" i="1" dirty="0" smtClean="0">
                <a:solidFill>
                  <a:schemeClr val="bg1"/>
                </a:solidFill>
              </a:rPr>
              <a:t>Now I plead with you, brethren, by the name of our Lord Jesus Christ, that you all speak the same thing, and that there be no divisions among you, but that you be perfectly joined together in the same mind and in the same judgment.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3416320"/>
          </a:xfrm>
          <a:prstGeom prst="rect">
            <a:avLst/>
          </a:prstGeom>
          <a:noFill/>
        </p:spPr>
        <p:txBody>
          <a:bodyPr wrap="square" rtlCol="0">
            <a:spAutoFit/>
          </a:bodyPr>
          <a:lstStyle/>
          <a:p>
            <a:r>
              <a:rPr lang="en-US" sz="3600" dirty="0" smtClean="0">
                <a:solidFill>
                  <a:srgbClr val="FFFF00"/>
                </a:solidFill>
              </a:rPr>
              <a:t>Vs 10:</a:t>
            </a:r>
          </a:p>
          <a:p>
            <a:pPr lvl="2"/>
            <a:r>
              <a:rPr lang="en-US" sz="3600" i="1" dirty="0" smtClean="0">
                <a:solidFill>
                  <a:schemeClr val="bg1"/>
                </a:solidFill>
              </a:rPr>
              <a:t>speak the same thing</a:t>
            </a:r>
          </a:p>
          <a:p>
            <a:pPr lvl="2"/>
            <a:r>
              <a:rPr lang="en-US" sz="3600" i="1" dirty="0" smtClean="0">
                <a:solidFill>
                  <a:schemeClr val="bg1"/>
                </a:solidFill>
              </a:rPr>
              <a:t>no divisions</a:t>
            </a:r>
          </a:p>
          <a:p>
            <a:pPr lvl="2"/>
            <a:r>
              <a:rPr lang="en-US" sz="3600" i="1" dirty="0" smtClean="0">
                <a:solidFill>
                  <a:schemeClr val="bg1"/>
                </a:solidFill>
              </a:rPr>
              <a:t>be perfectly joined together</a:t>
            </a:r>
          </a:p>
          <a:p>
            <a:pPr lvl="2"/>
            <a:r>
              <a:rPr lang="en-US" sz="3600" i="1" dirty="0" smtClean="0">
                <a:solidFill>
                  <a:schemeClr val="bg1"/>
                </a:solidFill>
              </a:rPr>
              <a:t>same mind</a:t>
            </a:r>
          </a:p>
          <a:p>
            <a:pPr lvl="2"/>
            <a:r>
              <a:rPr lang="en-US" sz="3600" i="1" dirty="0" smtClean="0">
                <a:solidFill>
                  <a:schemeClr val="bg1"/>
                </a:solidFill>
              </a:rPr>
              <a:t>same judgment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3724096"/>
          </a:xfrm>
          <a:prstGeom prst="rect">
            <a:avLst/>
          </a:prstGeom>
          <a:noFill/>
        </p:spPr>
        <p:txBody>
          <a:bodyPr wrap="square" rtlCol="0">
            <a:spAutoFit/>
          </a:bodyPr>
          <a:lstStyle/>
          <a:p>
            <a:r>
              <a:rPr lang="en-US" sz="3600" dirty="0" smtClean="0">
                <a:solidFill>
                  <a:srgbClr val="FFFF00"/>
                </a:solidFill>
              </a:rPr>
              <a:t>Vs 11-17:</a:t>
            </a:r>
          </a:p>
          <a:p>
            <a:pPr algn="ctr"/>
            <a:endParaRPr lang="en-US" sz="4000" dirty="0" smtClean="0">
              <a:solidFill>
                <a:srgbClr val="FFFF00"/>
              </a:solidFill>
            </a:endParaRPr>
          </a:p>
          <a:p>
            <a:pPr algn="ctr"/>
            <a:r>
              <a:rPr lang="en-US" sz="4000" dirty="0" smtClean="0">
                <a:solidFill>
                  <a:srgbClr val="FFFF00"/>
                </a:solidFill>
              </a:rPr>
              <a:t>What </a:t>
            </a:r>
            <a:r>
              <a:rPr lang="en-US" sz="4000" dirty="0" smtClean="0">
                <a:solidFill>
                  <a:srgbClr val="FFFF00"/>
                </a:solidFill>
              </a:rPr>
              <a:t>was causing divisions and quarrels among the Corinthian believers</a:t>
            </a:r>
            <a:r>
              <a:rPr lang="en-US" sz="4000" dirty="0" smtClean="0">
                <a:solidFill>
                  <a:srgbClr val="FFFF00"/>
                </a:solidFill>
              </a:rPr>
              <a:t>?</a:t>
            </a:r>
          </a:p>
          <a:p>
            <a:pPr algn="ctr"/>
            <a:endParaRPr lang="en-US" sz="4000" dirty="0" smtClean="0">
              <a:solidFill>
                <a:srgbClr val="FFFF00"/>
              </a:solidFill>
            </a:endParaRPr>
          </a:p>
          <a:p>
            <a:pPr algn="ctr"/>
            <a:r>
              <a:rPr lang="en-US" sz="4000" dirty="0" smtClean="0">
                <a:solidFill>
                  <a:srgbClr val="FFFF00"/>
                </a:solidFill>
              </a:rPr>
              <a:t>People, taking sides with various leaders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4339650"/>
          </a:xfrm>
          <a:prstGeom prst="rect">
            <a:avLst/>
          </a:prstGeom>
          <a:noFill/>
        </p:spPr>
        <p:txBody>
          <a:bodyPr wrap="square" rtlCol="0">
            <a:spAutoFit/>
          </a:bodyPr>
          <a:lstStyle/>
          <a:p>
            <a:r>
              <a:rPr lang="en-US" sz="3600" dirty="0" smtClean="0">
                <a:solidFill>
                  <a:srgbClr val="FFFF00"/>
                </a:solidFill>
              </a:rPr>
              <a:t>Vs 11-17:</a:t>
            </a:r>
          </a:p>
          <a:p>
            <a:pPr algn="ctr"/>
            <a:endParaRPr lang="en-US" sz="4000" dirty="0" smtClean="0">
              <a:solidFill>
                <a:srgbClr val="FFFF00"/>
              </a:solidFill>
            </a:endParaRPr>
          </a:p>
          <a:p>
            <a:pPr algn="ctr"/>
            <a:r>
              <a:rPr lang="en-US" sz="4000" dirty="0" smtClean="0">
                <a:solidFill>
                  <a:srgbClr val="FFFF00"/>
                </a:solidFill>
              </a:rPr>
              <a:t>While each </a:t>
            </a:r>
            <a:r>
              <a:rPr lang="en-US" sz="4000" dirty="0" smtClean="0">
                <a:solidFill>
                  <a:srgbClr val="FFFF00"/>
                </a:solidFill>
              </a:rPr>
              <a:t>leader</a:t>
            </a:r>
            <a:r>
              <a:rPr lang="en-US" sz="4000" dirty="0" smtClean="0">
                <a:solidFill>
                  <a:srgbClr val="FFFF00"/>
                </a:solidFill>
              </a:rPr>
              <a:t>, church and ministry has their own </a:t>
            </a:r>
            <a:r>
              <a:rPr lang="en-US" sz="4000" dirty="0" smtClean="0">
                <a:solidFill>
                  <a:srgbClr val="FFFF00"/>
                </a:solidFill>
              </a:rPr>
              <a:t>distinctive </a:t>
            </a:r>
            <a:r>
              <a:rPr lang="en-US" sz="4000" dirty="0" smtClean="0">
                <a:solidFill>
                  <a:srgbClr val="FFFF00"/>
                </a:solidFill>
              </a:rPr>
              <a:t>according to the grace given to them, as believers, we receive through them, but our identity is not from </a:t>
            </a:r>
            <a:r>
              <a:rPr lang="en-US" sz="4000" dirty="0" smtClean="0">
                <a:solidFill>
                  <a:srgbClr val="FFFF00"/>
                </a:solidFill>
              </a:rPr>
              <a:t>them</a:t>
            </a:r>
            <a:endParaRPr lang="en-US" sz="400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ins-Temple-of-Apollo-Greece-Corinth-Source-Encylopedia-Britannica.jpg"/>
          <p:cNvPicPr>
            <a:picLocks noChangeAspect="1"/>
          </p:cNvPicPr>
          <p:nvPr/>
        </p:nvPicPr>
        <p:blipFill>
          <a:blip r:embed="rId2" cstate="print"/>
          <a:stretch>
            <a:fillRect/>
          </a:stretch>
        </p:blipFill>
        <p:spPr>
          <a:xfrm>
            <a:off x="0" y="1912441"/>
            <a:ext cx="5181600" cy="3886200"/>
          </a:xfrm>
          <a:prstGeom prst="rect">
            <a:avLst/>
          </a:prstGeom>
        </p:spPr>
      </p:pic>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1219200"/>
            <a:ext cx="4053867" cy="769441"/>
          </a:xfrm>
          <a:prstGeom prst="rect">
            <a:avLst/>
          </a:prstGeom>
          <a:noFill/>
        </p:spPr>
        <p:txBody>
          <a:bodyPr wrap="none" rtlCol="0">
            <a:spAutoFit/>
          </a:bodyPr>
          <a:lstStyle/>
          <a:p>
            <a:r>
              <a:rPr lang="en-US" sz="4400" dirty="0" smtClean="0">
                <a:solidFill>
                  <a:srgbClr val="FFFF00"/>
                </a:solidFill>
              </a:rPr>
              <a:t>Temple of Apollo</a:t>
            </a:r>
            <a:endParaRPr lang="en-US" sz="4400" dirty="0">
              <a:solidFill>
                <a:srgbClr val="FFFF00"/>
              </a:solidFill>
            </a:endParaRPr>
          </a:p>
        </p:txBody>
      </p:sp>
      <p:pic>
        <p:nvPicPr>
          <p:cNvPr id="2050" name="Picture 2"/>
          <p:cNvPicPr>
            <a:picLocks noChangeAspect="1" noChangeArrowheads="1"/>
          </p:cNvPicPr>
          <p:nvPr/>
        </p:nvPicPr>
        <p:blipFill>
          <a:blip r:embed="rId3" cstate="print"/>
          <a:srcRect l="50952" t="13542" r="19180" b="9375"/>
          <a:stretch>
            <a:fillRect/>
          </a:stretch>
        </p:blipFill>
        <p:spPr bwMode="auto">
          <a:xfrm>
            <a:off x="5257800" y="1219200"/>
            <a:ext cx="3886200" cy="5638800"/>
          </a:xfrm>
          <a:prstGeom prst="rect">
            <a:avLst/>
          </a:prstGeom>
          <a:noFill/>
          <a:ln w="9525">
            <a:noFill/>
            <a:miter lim="800000"/>
            <a:headEnd/>
            <a:tailEnd/>
          </a:ln>
        </p:spPr>
      </p:pic>
      <p:sp>
        <p:nvSpPr>
          <p:cNvPr id="6" name="TextBox 5"/>
          <p:cNvSpPr txBox="1"/>
          <p:nvPr/>
        </p:nvSpPr>
        <p:spPr>
          <a:xfrm>
            <a:off x="4419600" y="6088559"/>
            <a:ext cx="2312364" cy="769441"/>
          </a:xfrm>
          <a:prstGeom prst="rect">
            <a:avLst/>
          </a:prstGeom>
          <a:noFill/>
        </p:spPr>
        <p:txBody>
          <a:bodyPr wrap="none" rtlCol="0">
            <a:spAutoFit/>
          </a:bodyPr>
          <a:lstStyle/>
          <a:p>
            <a:r>
              <a:rPr lang="en-US" sz="4400" dirty="0" smtClean="0">
                <a:solidFill>
                  <a:srgbClr val="FFFF00"/>
                </a:solidFill>
              </a:rPr>
              <a:t>Acropolis</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2862322"/>
          </a:xfrm>
          <a:prstGeom prst="rect">
            <a:avLst/>
          </a:prstGeom>
          <a:noFill/>
        </p:spPr>
        <p:txBody>
          <a:bodyPr wrap="square" rtlCol="0">
            <a:spAutoFit/>
          </a:bodyPr>
          <a:lstStyle/>
          <a:p>
            <a:r>
              <a:rPr lang="en-US" sz="3600" dirty="0" smtClean="0">
                <a:solidFill>
                  <a:srgbClr val="FFFF00"/>
                </a:solidFill>
              </a:rPr>
              <a:t>Vs 17:</a:t>
            </a:r>
          </a:p>
          <a:p>
            <a:r>
              <a:rPr lang="en-US" sz="3600" i="1" dirty="0" smtClean="0">
                <a:solidFill>
                  <a:schemeClr val="bg1"/>
                </a:solidFill>
              </a:rPr>
              <a:t>For </a:t>
            </a:r>
            <a:r>
              <a:rPr lang="en-US" sz="3600" i="1" dirty="0" smtClean="0">
                <a:solidFill>
                  <a:schemeClr val="bg1"/>
                </a:solidFill>
              </a:rPr>
              <a:t>Christ did not send me to baptize, but to preach the gospel, not with wisdom of words, lest the cross of Christ should be made of no effect.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A Call To Unity</a:t>
            </a:r>
            <a:endParaRPr lang="en-US" sz="4400" dirty="0" smtClean="0">
              <a:solidFill>
                <a:srgbClr val="FFFF00"/>
              </a:solidFill>
            </a:endParaRPr>
          </a:p>
        </p:txBody>
      </p:sp>
      <p:sp>
        <p:nvSpPr>
          <p:cNvPr id="5" name="TextBox 4"/>
          <p:cNvSpPr txBox="1"/>
          <p:nvPr/>
        </p:nvSpPr>
        <p:spPr>
          <a:xfrm>
            <a:off x="0" y="1828800"/>
            <a:ext cx="9144000" cy="646331"/>
          </a:xfrm>
          <a:prstGeom prst="rect">
            <a:avLst/>
          </a:prstGeom>
          <a:noFill/>
        </p:spPr>
        <p:txBody>
          <a:bodyPr wrap="square" rtlCol="0">
            <a:spAutoFit/>
          </a:bodyPr>
          <a:lstStyle/>
          <a:p>
            <a:r>
              <a:rPr lang="en-US" sz="3600" dirty="0" smtClean="0">
                <a:solidFill>
                  <a:srgbClr val="FFFF00"/>
                </a:solidFill>
              </a:rPr>
              <a:t>Vs 17:</a:t>
            </a:r>
          </a:p>
        </p:txBody>
      </p:sp>
      <p:sp>
        <p:nvSpPr>
          <p:cNvPr id="6" name="TextBox 5"/>
          <p:cNvSpPr txBox="1"/>
          <p:nvPr/>
        </p:nvSpPr>
        <p:spPr>
          <a:xfrm>
            <a:off x="0" y="2895600"/>
            <a:ext cx="9144000" cy="2800767"/>
          </a:xfrm>
          <a:prstGeom prst="rect">
            <a:avLst/>
          </a:prstGeom>
          <a:noFill/>
        </p:spPr>
        <p:txBody>
          <a:bodyPr wrap="square" rtlCol="0">
            <a:spAutoFit/>
          </a:bodyPr>
          <a:lstStyle/>
          <a:p>
            <a:pPr algn="ctr"/>
            <a:r>
              <a:rPr lang="en-US" sz="4400" dirty="0" smtClean="0">
                <a:solidFill>
                  <a:srgbClr val="FFFF00"/>
                </a:solidFill>
              </a:rPr>
              <a:t>The power of the Gospel is inherent in the message of the cross of Christ and does not depend in any measure on human eloquence.</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2126159"/>
            <a:ext cx="9144000" cy="769441"/>
          </a:xfrm>
          <a:prstGeom prst="rect">
            <a:avLst/>
          </a:prstGeom>
          <a:noFill/>
        </p:spPr>
        <p:txBody>
          <a:bodyPr wrap="square" rtlCol="0">
            <a:spAutoFit/>
          </a:bodyPr>
          <a:lstStyle/>
          <a:p>
            <a:pPr algn="ctr"/>
            <a:r>
              <a:rPr lang="en-US" sz="4400" dirty="0" smtClean="0">
                <a:solidFill>
                  <a:srgbClr val="FFFF00"/>
                </a:solidFill>
              </a:rPr>
              <a:t>The Message Of The Cross</a:t>
            </a:r>
          </a:p>
        </p:txBody>
      </p:sp>
      <p:sp>
        <p:nvSpPr>
          <p:cNvPr id="6" name="TextBox 5"/>
          <p:cNvSpPr txBox="1"/>
          <p:nvPr/>
        </p:nvSpPr>
        <p:spPr>
          <a:xfrm>
            <a:off x="0" y="2895600"/>
            <a:ext cx="9144000" cy="769441"/>
          </a:xfrm>
          <a:prstGeom prst="rect">
            <a:avLst/>
          </a:prstGeom>
          <a:noFill/>
        </p:spPr>
        <p:txBody>
          <a:bodyPr wrap="square" rtlCol="0">
            <a:spAutoFit/>
          </a:bodyPr>
          <a:lstStyle/>
          <a:p>
            <a:pPr algn="ctr"/>
            <a:r>
              <a:rPr lang="en-US" sz="4400" dirty="0" smtClean="0">
                <a:solidFill>
                  <a:schemeClr val="bg1"/>
                </a:solidFill>
              </a:rPr>
              <a:t>1 </a:t>
            </a:r>
            <a:r>
              <a:rPr lang="en-US" sz="4400" dirty="0" smtClean="0">
                <a:solidFill>
                  <a:schemeClr val="bg1"/>
                </a:solidFill>
              </a:rPr>
              <a:t>Corinthians 1:18-25</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18</a:t>
            </a:r>
            <a:r>
              <a:rPr lang="en-US" sz="3600" dirty="0" smtClean="0">
                <a:solidFill>
                  <a:srgbClr val="FFFF00"/>
                </a:solidFill>
              </a:rPr>
              <a:t>:</a:t>
            </a:r>
          </a:p>
          <a:p>
            <a:r>
              <a:rPr lang="en-US" sz="3600" i="1" dirty="0" smtClean="0">
                <a:solidFill>
                  <a:schemeClr val="bg1"/>
                </a:solidFill>
              </a:rPr>
              <a:t>….the </a:t>
            </a:r>
            <a:r>
              <a:rPr lang="en-US" sz="3600" i="1" dirty="0" smtClean="0">
                <a:solidFill>
                  <a:schemeClr val="bg1"/>
                </a:solidFill>
              </a:rPr>
              <a:t>message of the cross... is the power of </a:t>
            </a:r>
            <a:r>
              <a:rPr lang="en-US" sz="3600" i="1" dirty="0" smtClean="0">
                <a:solidFill>
                  <a:schemeClr val="bg1"/>
                </a:solidFill>
              </a:rPr>
              <a:t>God…</a:t>
            </a:r>
          </a:p>
        </p:txBody>
      </p:sp>
      <p:sp>
        <p:nvSpPr>
          <p:cNvPr id="7" name="TextBox 6"/>
          <p:cNvSpPr txBox="1"/>
          <p:nvPr/>
        </p:nvSpPr>
        <p:spPr>
          <a:xfrm>
            <a:off x="0" y="3581400"/>
            <a:ext cx="9144000" cy="2800767"/>
          </a:xfrm>
          <a:prstGeom prst="rect">
            <a:avLst/>
          </a:prstGeom>
          <a:noFill/>
        </p:spPr>
        <p:txBody>
          <a:bodyPr wrap="square" rtlCol="0">
            <a:spAutoFit/>
          </a:bodyPr>
          <a:lstStyle/>
          <a:p>
            <a:pPr algn="ctr"/>
            <a:r>
              <a:rPr lang="en-US" sz="4400" dirty="0" smtClean="0">
                <a:solidFill>
                  <a:srgbClr val="FFFF00"/>
                </a:solidFill>
              </a:rPr>
              <a:t>God's power is delivered and administered into people's lives as we bring the message of </a:t>
            </a:r>
            <a:endParaRPr lang="en-US" sz="4400" dirty="0" smtClean="0">
              <a:solidFill>
                <a:srgbClr val="FFFF00"/>
              </a:solidFill>
            </a:endParaRPr>
          </a:p>
          <a:p>
            <a:pPr algn="ctr"/>
            <a:r>
              <a:rPr lang="en-US" sz="4400" dirty="0" smtClean="0">
                <a:solidFill>
                  <a:srgbClr val="FFFF00"/>
                </a:solidFill>
              </a:rPr>
              <a:t>the </a:t>
            </a:r>
            <a:r>
              <a:rPr lang="en-US" sz="4400" dirty="0" smtClean="0">
                <a:solidFill>
                  <a:srgbClr val="FFFF00"/>
                </a:solidFill>
              </a:rPr>
              <a:t>cross of Christ to them.</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1200329"/>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a:t>
            </a:r>
            <a:r>
              <a:rPr lang="en-US" sz="3600" dirty="0" smtClean="0">
                <a:solidFill>
                  <a:srgbClr val="FFFF00"/>
                </a:solidFill>
              </a:rPr>
              <a:t>21:</a:t>
            </a:r>
          </a:p>
          <a:p>
            <a:r>
              <a:rPr lang="en-US" sz="3600" i="1" dirty="0" smtClean="0">
                <a:solidFill>
                  <a:schemeClr val="bg1"/>
                </a:solidFill>
              </a:rPr>
              <a:t>…the </a:t>
            </a:r>
            <a:r>
              <a:rPr lang="en-US" sz="3600" i="1" dirty="0" smtClean="0">
                <a:solidFill>
                  <a:schemeClr val="bg1"/>
                </a:solidFill>
              </a:rPr>
              <a:t>world through wisdom did not know </a:t>
            </a:r>
            <a:r>
              <a:rPr lang="en-US" sz="3600" i="1" dirty="0" smtClean="0">
                <a:solidFill>
                  <a:schemeClr val="bg1"/>
                </a:solidFill>
              </a:rPr>
              <a:t>God..</a:t>
            </a:r>
            <a:endParaRPr lang="en-US" sz="3600" i="1" dirty="0" smtClean="0">
              <a:solidFill>
                <a:schemeClr val="bg1"/>
              </a:solidFill>
            </a:endParaRPr>
          </a:p>
        </p:txBody>
      </p:sp>
      <p:sp>
        <p:nvSpPr>
          <p:cNvPr id="7" name="TextBox 6"/>
          <p:cNvSpPr txBox="1"/>
          <p:nvPr/>
        </p:nvSpPr>
        <p:spPr>
          <a:xfrm>
            <a:off x="0" y="3581400"/>
            <a:ext cx="9144000" cy="2123658"/>
          </a:xfrm>
          <a:prstGeom prst="rect">
            <a:avLst/>
          </a:prstGeom>
          <a:noFill/>
        </p:spPr>
        <p:txBody>
          <a:bodyPr wrap="square" rtlCol="0">
            <a:spAutoFit/>
          </a:bodyPr>
          <a:lstStyle/>
          <a:p>
            <a:pPr algn="ctr"/>
            <a:r>
              <a:rPr lang="en-US" sz="4400" dirty="0" smtClean="0">
                <a:solidFill>
                  <a:srgbClr val="FFFF00"/>
                </a:solidFill>
              </a:rPr>
              <a:t>Spiritual things are understood not with the natural mind, but with the help of the Holy Spirit</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1754326"/>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a:t>
            </a:r>
            <a:r>
              <a:rPr lang="en-US" sz="3600" dirty="0" smtClean="0">
                <a:solidFill>
                  <a:srgbClr val="FFFF00"/>
                </a:solidFill>
              </a:rPr>
              <a:t>21:</a:t>
            </a:r>
          </a:p>
          <a:p>
            <a:r>
              <a:rPr lang="en-US" sz="3600" i="1" dirty="0" smtClean="0">
                <a:solidFill>
                  <a:schemeClr val="bg1"/>
                </a:solidFill>
              </a:rPr>
              <a:t>…it </a:t>
            </a:r>
            <a:r>
              <a:rPr lang="en-US" sz="3600" i="1" dirty="0" smtClean="0">
                <a:solidFill>
                  <a:schemeClr val="bg1"/>
                </a:solidFill>
              </a:rPr>
              <a:t>pleased God through the foolishness of the message preached to save those who </a:t>
            </a:r>
            <a:r>
              <a:rPr lang="en-US" sz="3600" i="1" dirty="0" smtClean="0">
                <a:solidFill>
                  <a:schemeClr val="bg1"/>
                </a:solidFill>
              </a:rPr>
              <a:t>believe…</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4524315"/>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a:t>
            </a:r>
            <a:r>
              <a:rPr lang="en-US" sz="3600" dirty="0" smtClean="0">
                <a:solidFill>
                  <a:srgbClr val="FFFF00"/>
                </a:solidFill>
              </a:rPr>
              <a:t>22-24:</a:t>
            </a:r>
          </a:p>
          <a:p>
            <a:r>
              <a:rPr lang="en-US" sz="3600" i="1" dirty="0" smtClean="0">
                <a:solidFill>
                  <a:schemeClr val="bg1"/>
                </a:solidFill>
              </a:rPr>
              <a:t>22 For Jews request a sign, and Greeks seek after wisdom; </a:t>
            </a:r>
          </a:p>
          <a:p>
            <a:r>
              <a:rPr lang="en-US" sz="3600" i="1" dirty="0" smtClean="0">
                <a:solidFill>
                  <a:schemeClr val="bg1"/>
                </a:solidFill>
              </a:rPr>
              <a:t>23 but we preach Christ crucified, to the Jews a stumbling block and to the Greeks foolishness, </a:t>
            </a:r>
          </a:p>
          <a:p>
            <a:r>
              <a:rPr lang="en-US" sz="3600" i="1" dirty="0" smtClean="0">
                <a:solidFill>
                  <a:schemeClr val="bg1"/>
                </a:solidFill>
              </a:rPr>
              <a:t>24 but to those who are called, both Jews and Greeks, Christ the power of God and the wisdom of God.</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646331"/>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a:t>
            </a:r>
            <a:r>
              <a:rPr lang="en-US" sz="3600" dirty="0" smtClean="0">
                <a:solidFill>
                  <a:srgbClr val="FFFF00"/>
                </a:solidFill>
              </a:rPr>
              <a:t>22-24:</a:t>
            </a:r>
          </a:p>
        </p:txBody>
      </p:sp>
      <p:sp>
        <p:nvSpPr>
          <p:cNvPr id="7" name="TextBox 6"/>
          <p:cNvSpPr txBox="1"/>
          <p:nvPr/>
        </p:nvSpPr>
        <p:spPr>
          <a:xfrm>
            <a:off x="0" y="3505200"/>
            <a:ext cx="9144000" cy="2800767"/>
          </a:xfrm>
          <a:prstGeom prst="rect">
            <a:avLst/>
          </a:prstGeom>
          <a:noFill/>
        </p:spPr>
        <p:txBody>
          <a:bodyPr wrap="square" rtlCol="0">
            <a:spAutoFit/>
          </a:bodyPr>
          <a:lstStyle/>
          <a:p>
            <a:pPr algn="ctr"/>
            <a:r>
              <a:rPr lang="en-US" sz="4400" dirty="0" smtClean="0">
                <a:solidFill>
                  <a:srgbClr val="FFFF00"/>
                </a:solidFill>
              </a:rPr>
              <a:t>To </a:t>
            </a:r>
            <a:r>
              <a:rPr lang="en-US" sz="4400" dirty="0" smtClean="0">
                <a:solidFill>
                  <a:srgbClr val="FFFF00"/>
                </a:solidFill>
              </a:rPr>
              <a:t>both </a:t>
            </a:r>
            <a:r>
              <a:rPr lang="en-US" sz="4400" dirty="0" smtClean="0">
                <a:solidFill>
                  <a:srgbClr val="FFFF00"/>
                </a:solidFill>
              </a:rPr>
              <a:t>audiences, Jews (spiritual) and Greeks (intellectual), </a:t>
            </a:r>
            <a:r>
              <a:rPr lang="en-US" sz="4400" dirty="0" smtClean="0">
                <a:solidFill>
                  <a:srgbClr val="FFFF00"/>
                </a:solidFill>
              </a:rPr>
              <a:t>we have just one message, the message of the cross of Christ.</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The Message Of The Cross</a:t>
            </a:r>
          </a:p>
        </p:txBody>
      </p:sp>
      <p:sp>
        <p:nvSpPr>
          <p:cNvPr id="5" name="TextBox 4"/>
          <p:cNvSpPr txBox="1"/>
          <p:nvPr/>
        </p:nvSpPr>
        <p:spPr>
          <a:xfrm>
            <a:off x="0" y="1828800"/>
            <a:ext cx="9144000" cy="2308324"/>
          </a:xfrm>
          <a:prstGeom prst="rect">
            <a:avLst/>
          </a:prstGeom>
          <a:noFill/>
        </p:spPr>
        <p:txBody>
          <a:bodyPr wrap="square" rtlCol="0">
            <a:spAutoFit/>
          </a:bodyPr>
          <a:lstStyle/>
          <a:p>
            <a:r>
              <a:rPr lang="en-US" sz="3600" dirty="0" err="1" smtClean="0">
                <a:solidFill>
                  <a:srgbClr val="FFFF00"/>
                </a:solidFill>
              </a:rPr>
              <a:t>vs</a:t>
            </a:r>
            <a:r>
              <a:rPr lang="en-US" sz="3600" dirty="0" smtClean="0">
                <a:solidFill>
                  <a:srgbClr val="FFFF00"/>
                </a:solidFill>
              </a:rPr>
              <a:t> </a:t>
            </a:r>
            <a:r>
              <a:rPr lang="en-US" sz="3600" dirty="0" smtClean="0">
                <a:solidFill>
                  <a:srgbClr val="FFFF00"/>
                </a:solidFill>
              </a:rPr>
              <a:t>25:</a:t>
            </a:r>
          </a:p>
          <a:p>
            <a:r>
              <a:rPr lang="en-US" sz="3600" i="1" dirty="0" smtClean="0">
                <a:solidFill>
                  <a:schemeClr val="bg1"/>
                </a:solidFill>
              </a:rPr>
              <a:t>Because </a:t>
            </a:r>
            <a:r>
              <a:rPr lang="en-US" sz="3600" i="1" dirty="0" smtClean="0">
                <a:solidFill>
                  <a:schemeClr val="bg1"/>
                </a:solidFill>
              </a:rPr>
              <a:t>the foolishness of God is wiser than men, and the weakness of God is stronger than men.</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2096869"/>
            <a:ext cx="9144000" cy="769441"/>
          </a:xfrm>
          <a:prstGeom prst="rect">
            <a:avLst/>
          </a:prstGeom>
          <a:noFill/>
        </p:spPr>
        <p:txBody>
          <a:bodyPr wrap="square" rtlCol="0">
            <a:spAutoFit/>
          </a:bodyPr>
          <a:lstStyle/>
          <a:p>
            <a:pPr algn="ctr"/>
            <a:r>
              <a:rPr lang="en-US" sz="4400" dirty="0" smtClean="0">
                <a:solidFill>
                  <a:srgbClr val="FFFF00"/>
                </a:solidFill>
              </a:rPr>
              <a:t>Understanding God's Calling</a:t>
            </a:r>
          </a:p>
        </p:txBody>
      </p:sp>
      <p:sp>
        <p:nvSpPr>
          <p:cNvPr id="5" name="TextBox 4"/>
          <p:cNvSpPr txBox="1"/>
          <p:nvPr/>
        </p:nvSpPr>
        <p:spPr>
          <a:xfrm>
            <a:off x="0" y="2858869"/>
            <a:ext cx="9144000" cy="646331"/>
          </a:xfrm>
          <a:prstGeom prst="rect">
            <a:avLst/>
          </a:prstGeom>
          <a:noFill/>
        </p:spPr>
        <p:txBody>
          <a:bodyPr wrap="square" rtlCol="0">
            <a:spAutoFit/>
          </a:bodyPr>
          <a:lstStyle/>
          <a:p>
            <a:pPr algn="ctr"/>
            <a:r>
              <a:rPr lang="en-US" sz="3600" dirty="0" smtClean="0">
                <a:solidFill>
                  <a:schemeClr val="bg1"/>
                </a:solidFill>
              </a:rPr>
              <a:t>1 </a:t>
            </a:r>
            <a:r>
              <a:rPr lang="en-US" sz="3600" dirty="0" smtClean="0">
                <a:solidFill>
                  <a:schemeClr val="bg1"/>
                </a:solidFill>
              </a:rPr>
              <a:t>Corinthians 1:26-31</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ient-agora.jpg"/>
          <p:cNvPicPr>
            <a:picLocks noChangeAspect="1"/>
          </p:cNvPicPr>
          <p:nvPr/>
        </p:nvPicPr>
        <p:blipFill>
          <a:blip r:embed="rId2" cstate="print"/>
          <a:stretch>
            <a:fillRect/>
          </a:stretch>
        </p:blipFill>
        <p:spPr>
          <a:xfrm>
            <a:off x="1752600" y="1927936"/>
            <a:ext cx="7391400" cy="4930064"/>
          </a:xfrm>
          <a:prstGeom prst="rect">
            <a:avLst/>
          </a:prstGeom>
        </p:spPr>
      </p:pic>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1143000"/>
            <a:ext cx="4840043" cy="769441"/>
          </a:xfrm>
          <a:prstGeom prst="rect">
            <a:avLst/>
          </a:prstGeom>
          <a:noFill/>
        </p:spPr>
        <p:txBody>
          <a:bodyPr wrap="none" rtlCol="0">
            <a:spAutoFit/>
          </a:bodyPr>
          <a:lstStyle/>
          <a:p>
            <a:r>
              <a:rPr lang="en-US" sz="4400" dirty="0" smtClean="0">
                <a:solidFill>
                  <a:srgbClr val="FFFF00"/>
                </a:solidFill>
              </a:rPr>
              <a:t>Agora (marketplace)</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Understanding God's Calling</a:t>
            </a:r>
          </a:p>
        </p:txBody>
      </p:sp>
      <p:sp>
        <p:nvSpPr>
          <p:cNvPr id="5" name="TextBox 4"/>
          <p:cNvSpPr txBox="1"/>
          <p:nvPr/>
        </p:nvSpPr>
        <p:spPr>
          <a:xfrm>
            <a:off x="0" y="2819400"/>
            <a:ext cx="9144000" cy="1754326"/>
          </a:xfrm>
          <a:prstGeom prst="rect">
            <a:avLst/>
          </a:prstGeom>
          <a:noFill/>
        </p:spPr>
        <p:txBody>
          <a:bodyPr wrap="square" rtlCol="0">
            <a:spAutoFit/>
          </a:bodyPr>
          <a:lstStyle/>
          <a:p>
            <a:pPr algn="ctr"/>
            <a:r>
              <a:rPr lang="en-US" sz="3600" dirty="0" smtClean="0">
                <a:solidFill>
                  <a:srgbClr val="FFFF00"/>
                </a:solidFill>
              </a:rPr>
              <a:t>God will work in each of our lives </a:t>
            </a:r>
            <a:endParaRPr lang="en-US" sz="3600" dirty="0" smtClean="0">
              <a:solidFill>
                <a:srgbClr val="FFFF00"/>
              </a:solidFill>
            </a:endParaRPr>
          </a:p>
          <a:p>
            <a:pPr algn="ctr"/>
            <a:r>
              <a:rPr lang="en-US" sz="3600" dirty="0" smtClean="0">
                <a:solidFill>
                  <a:srgbClr val="FFFF00"/>
                </a:solidFill>
              </a:rPr>
              <a:t>displaying </a:t>
            </a:r>
            <a:r>
              <a:rPr lang="en-US" sz="3600" dirty="0" smtClean="0">
                <a:solidFill>
                  <a:srgbClr val="FFFF00"/>
                </a:solidFill>
              </a:rPr>
              <a:t>His wisdom and power </a:t>
            </a:r>
            <a:endParaRPr lang="en-US" sz="3600" dirty="0" smtClean="0">
              <a:solidFill>
                <a:srgbClr val="FFFF00"/>
              </a:solidFill>
            </a:endParaRPr>
          </a:p>
          <a:p>
            <a:pPr algn="ctr"/>
            <a:r>
              <a:rPr lang="en-US" sz="3600" dirty="0" smtClean="0">
                <a:solidFill>
                  <a:srgbClr val="FFFF00"/>
                </a:solidFill>
              </a:rPr>
              <a:t>and </a:t>
            </a:r>
            <a:r>
              <a:rPr lang="en-US" sz="3600" dirty="0" smtClean="0">
                <a:solidFill>
                  <a:srgbClr val="FFFF00"/>
                </a:solidFill>
              </a:rPr>
              <a:t>He will be glorified in each of us!</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705600" cy="769441"/>
          </a:xfrm>
          <a:prstGeom prst="rect">
            <a:avLst/>
          </a:prstGeom>
          <a:noFill/>
        </p:spPr>
        <p:txBody>
          <a:bodyPr wrap="square" rtlCol="0">
            <a:spAutoFit/>
          </a:bodyPr>
          <a:lstStyle/>
          <a:p>
            <a:r>
              <a:rPr lang="en-US" sz="4400" dirty="0" smtClean="0">
                <a:solidFill>
                  <a:schemeClr val="bg1"/>
                </a:solidFill>
              </a:rPr>
              <a:t>1 Corinthians 1</a:t>
            </a:r>
            <a:endParaRPr lang="en-US" sz="4400" dirty="0">
              <a:solidFill>
                <a:schemeClr val="bg1"/>
              </a:solidFill>
            </a:endParaRPr>
          </a:p>
        </p:txBody>
      </p:sp>
      <p:sp>
        <p:nvSpPr>
          <p:cNvPr id="4" name="TextBox 3"/>
          <p:cNvSpPr txBox="1"/>
          <p:nvPr/>
        </p:nvSpPr>
        <p:spPr>
          <a:xfrm>
            <a:off x="0" y="1066800"/>
            <a:ext cx="9144000" cy="769441"/>
          </a:xfrm>
          <a:prstGeom prst="rect">
            <a:avLst/>
          </a:prstGeom>
          <a:noFill/>
        </p:spPr>
        <p:txBody>
          <a:bodyPr wrap="square" rtlCol="0">
            <a:spAutoFit/>
          </a:bodyPr>
          <a:lstStyle/>
          <a:p>
            <a:r>
              <a:rPr lang="en-US" sz="4400" dirty="0" smtClean="0">
                <a:solidFill>
                  <a:srgbClr val="FFFF00"/>
                </a:solidFill>
              </a:rPr>
              <a:t>Understanding God's Calling</a:t>
            </a:r>
          </a:p>
        </p:txBody>
      </p:sp>
      <p:sp>
        <p:nvSpPr>
          <p:cNvPr id="5" name="TextBox 4"/>
          <p:cNvSpPr txBox="1"/>
          <p:nvPr/>
        </p:nvSpPr>
        <p:spPr>
          <a:xfrm>
            <a:off x="0" y="1752600"/>
            <a:ext cx="9144000" cy="3416320"/>
          </a:xfrm>
          <a:prstGeom prst="rect">
            <a:avLst/>
          </a:prstGeom>
          <a:noFill/>
        </p:spPr>
        <p:txBody>
          <a:bodyPr wrap="square" rtlCol="0">
            <a:spAutoFit/>
          </a:bodyPr>
          <a:lstStyle/>
          <a:p>
            <a:r>
              <a:rPr lang="en-US" sz="3600" dirty="0" err="1" smtClean="0">
                <a:solidFill>
                  <a:srgbClr val="FFFF00"/>
                </a:solidFill>
              </a:rPr>
              <a:t>v</a:t>
            </a:r>
            <a:r>
              <a:rPr lang="en-US" sz="3600" dirty="0" err="1" smtClean="0">
                <a:solidFill>
                  <a:srgbClr val="FFFF00"/>
                </a:solidFill>
              </a:rPr>
              <a:t>s</a:t>
            </a:r>
            <a:r>
              <a:rPr lang="en-US" sz="3600" dirty="0" smtClean="0">
                <a:solidFill>
                  <a:srgbClr val="FFFF00"/>
                </a:solidFill>
              </a:rPr>
              <a:t> 30</a:t>
            </a:r>
          </a:p>
          <a:p>
            <a:pPr algn="ctr"/>
            <a:endParaRPr lang="en-US" sz="3600" dirty="0" smtClean="0">
              <a:solidFill>
                <a:srgbClr val="FFFF00"/>
              </a:solidFill>
            </a:endParaRPr>
          </a:p>
          <a:p>
            <a:pPr algn="ctr"/>
            <a:r>
              <a:rPr lang="en-US" sz="3600" dirty="0" smtClean="0">
                <a:solidFill>
                  <a:srgbClr val="FFFF00"/>
                </a:solidFill>
              </a:rPr>
              <a:t>God </a:t>
            </a:r>
            <a:r>
              <a:rPr lang="en-US" sz="3600" dirty="0" smtClean="0">
                <a:solidFill>
                  <a:srgbClr val="FFFF00"/>
                </a:solidFill>
              </a:rPr>
              <a:t>has brought us to be in Christ Jesus.</a:t>
            </a:r>
          </a:p>
          <a:p>
            <a:pPr algn="ctr"/>
            <a:endParaRPr lang="en-US" sz="3600" dirty="0" smtClean="0">
              <a:solidFill>
                <a:srgbClr val="FFFF00"/>
              </a:solidFill>
            </a:endParaRPr>
          </a:p>
          <a:p>
            <a:pPr algn="ctr"/>
            <a:r>
              <a:rPr lang="en-US" sz="3600" dirty="0" smtClean="0">
                <a:solidFill>
                  <a:srgbClr val="FFFF00"/>
                </a:solidFill>
              </a:rPr>
              <a:t>God </a:t>
            </a:r>
            <a:r>
              <a:rPr lang="en-US" sz="3600" dirty="0" smtClean="0">
                <a:solidFill>
                  <a:srgbClr val="FFFF00"/>
                </a:solidFill>
              </a:rPr>
              <a:t>has made Christ to be for us wisdom, righteousness, sanctification and redemption.</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2438400"/>
            <a:ext cx="9144000" cy="2123658"/>
          </a:xfrm>
          <a:prstGeom prst="rect">
            <a:avLst/>
          </a:prstGeom>
          <a:noFill/>
        </p:spPr>
        <p:txBody>
          <a:bodyPr wrap="square" rtlCol="0">
            <a:spAutoFit/>
          </a:bodyPr>
          <a:lstStyle/>
          <a:p>
            <a:pPr algn="ctr"/>
            <a:r>
              <a:rPr lang="en-US" sz="4400" dirty="0" smtClean="0">
                <a:solidFill>
                  <a:srgbClr val="FFFF00"/>
                </a:solidFill>
              </a:rPr>
              <a:t>Paul’s Second Missionary Journey</a:t>
            </a:r>
          </a:p>
          <a:p>
            <a:pPr algn="ctr"/>
            <a:r>
              <a:rPr lang="en-US" sz="4400" dirty="0" smtClean="0">
                <a:solidFill>
                  <a:srgbClr val="FFFF00"/>
                </a:solidFill>
              </a:rPr>
              <a:t>A.D. 49 - A.D. </a:t>
            </a:r>
            <a:r>
              <a:rPr lang="en-US" sz="4400" dirty="0" smtClean="0">
                <a:solidFill>
                  <a:srgbClr val="FFFF00"/>
                </a:solidFill>
              </a:rPr>
              <a:t>52</a:t>
            </a:r>
          </a:p>
          <a:p>
            <a:pPr algn="ctr"/>
            <a:r>
              <a:rPr lang="en-US" sz="4400" dirty="0" smtClean="0">
                <a:solidFill>
                  <a:srgbClr val="FFFF00"/>
                </a:solidFill>
              </a:rPr>
              <a:t>Acts </a:t>
            </a:r>
            <a:r>
              <a:rPr lang="en-US" sz="4400" dirty="0" smtClean="0">
                <a:solidFill>
                  <a:srgbClr val="FFFF00"/>
                </a:solidFill>
              </a:rPr>
              <a:t>15:36 – Acts 18:22</a:t>
            </a:r>
            <a:endParaRPr lang="en-US" sz="44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1219200"/>
            <a:ext cx="9144000" cy="769441"/>
          </a:xfrm>
          <a:prstGeom prst="rect">
            <a:avLst/>
          </a:prstGeom>
          <a:noFill/>
        </p:spPr>
        <p:txBody>
          <a:bodyPr wrap="square" rtlCol="0">
            <a:spAutoFit/>
          </a:bodyPr>
          <a:lstStyle/>
          <a:p>
            <a:pPr algn="ctr"/>
            <a:r>
              <a:rPr lang="en-US" sz="4400" dirty="0" smtClean="0">
                <a:solidFill>
                  <a:srgbClr val="FFFF00"/>
                </a:solidFill>
              </a:rPr>
              <a:t>Enter </a:t>
            </a:r>
            <a:r>
              <a:rPr lang="en-US" sz="4400" dirty="0" err="1" smtClean="0">
                <a:solidFill>
                  <a:srgbClr val="FFFF00"/>
                </a:solidFill>
              </a:rPr>
              <a:t>Apollos</a:t>
            </a:r>
            <a:endParaRPr lang="en-US" sz="4400" dirty="0">
              <a:solidFill>
                <a:srgbClr val="FFFF00"/>
              </a:solidFill>
            </a:endParaRPr>
          </a:p>
        </p:txBody>
      </p:sp>
      <p:sp>
        <p:nvSpPr>
          <p:cNvPr id="5" name="TextBox 4"/>
          <p:cNvSpPr txBox="1"/>
          <p:nvPr/>
        </p:nvSpPr>
        <p:spPr>
          <a:xfrm>
            <a:off x="0" y="2057400"/>
            <a:ext cx="9144000" cy="4524315"/>
          </a:xfrm>
          <a:prstGeom prst="rect">
            <a:avLst/>
          </a:prstGeom>
          <a:noFill/>
        </p:spPr>
        <p:txBody>
          <a:bodyPr wrap="square" rtlCol="0">
            <a:spAutoFit/>
          </a:bodyPr>
          <a:lstStyle/>
          <a:p>
            <a:r>
              <a:rPr lang="en-US" sz="3600" i="1" dirty="0" smtClean="0">
                <a:solidFill>
                  <a:schemeClr val="bg1"/>
                </a:solidFill>
              </a:rPr>
              <a:t>Acts 18:24-28</a:t>
            </a:r>
          </a:p>
          <a:p>
            <a:r>
              <a:rPr lang="en-US" sz="3600" i="1" dirty="0" smtClean="0">
                <a:solidFill>
                  <a:schemeClr val="bg1"/>
                </a:solidFill>
              </a:rPr>
              <a:t>24 Now a certain Jew named </a:t>
            </a:r>
            <a:r>
              <a:rPr lang="en-US" sz="3600" i="1" dirty="0" err="1" smtClean="0">
                <a:solidFill>
                  <a:schemeClr val="bg1"/>
                </a:solidFill>
              </a:rPr>
              <a:t>Apollos</a:t>
            </a:r>
            <a:r>
              <a:rPr lang="en-US" sz="3600" i="1" dirty="0" smtClean="0">
                <a:solidFill>
                  <a:schemeClr val="bg1"/>
                </a:solidFill>
              </a:rPr>
              <a:t>, born at Alexandria, an eloquent man and mighty in the Scriptures, came to Ephesus. </a:t>
            </a:r>
          </a:p>
          <a:p>
            <a:r>
              <a:rPr lang="en-US" sz="3600" i="1" dirty="0" smtClean="0">
                <a:solidFill>
                  <a:schemeClr val="bg1"/>
                </a:solidFill>
              </a:rPr>
              <a:t>25 This man had been instructed in the way of the Lord; and being fervent in spirit, he spoke and taught accurately the things of the Lord, though he knew only the baptism of </a:t>
            </a:r>
            <a:r>
              <a:rPr lang="en-US" sz="3600" i="1" dirty="0" smtClean="0">
                <a:solidFill>
                  <a:schemeClr val="bg1"/>
                </a:solidFill>
              </a:rPr>
              <a:t>John</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1219200"/>
            <a:ext cx="9144000" cy="769441"/>
          </a:xfrm>
          <a:prstGeom prst="rect">
            <a:avLst/>
          </a:prstGeom>
          <a:noFill/>
        </p:spPr>
        <p:txBody>
          <a:bodyPr wrap="square" rtlCol="0">
            <a:spAutoFit/>
          </a:bodyPr>
          <a:lstStyle/>
          <a:p>
            <a:pPr algn="ctr"/>
            <a:r>
              <a:rPr lang="en-US" sz="4400" dirty="0" smtClean="0">
                <a:solidFill>
                  <a:srgbClr val="FFFF00"/>
                </a:solidFill>
              </a:rPr>
              <a:t>Enter </a:t>
            </a:r>
            <a:r>
              <a:rPr lang="en-US" sz="4400" dirty="0" err="1" smtClean="0">
                <a:solidFill>
                  <a:srgbClr val="FFFF00"/>
                </a:solidFill>
              </a:rPr>
              <a:t>Apollos</a:t>
            </a:r>
            <a:endParaRPr lang="en-US" sz="4400" dirty="0">
              <a:solidFill>
                <a:srgbClr val="FFFF00"/>
              </a:solidFill>
            </a:endParaRPr>
          </a:p>
        </p:txBody>
      </p:sp>
      <p:sp>
        <p:nvSpPr>
          <p:cNvPr id="5" name="TextBox 4"/>
          <p:cNvSpPr txBox="1"/>
          <p:nvPr/>
        </p:nvSpPr>
        <p:spPr>
          <a:xfrm>
            <a:off x="0" y="2057400"/>
            <a:ext cx="9144000" cy="2862322"/>
          </a:xfrm>
          <a:prstGeom prst="rect">
            <a:avLst/>
          </a:prstGeom>
          <a:noFill/>
        </p:spPr>
        <p:txBody>
          <a:bodyPr wrap="square" rtlCol="0">
            <a:spAutoFit/>
          </a:bodyPr>
          <a:lstStyle/>
          <a:p>
            <a:r>
              <a:rPr lang="en-US" sz="3600" i="1" dirty="0" smtClean="0">
                <a:solidFill>
                  <a:schemeClr val="bg1"/>
                </a:solidFill>
              </a:rPr>
              <a:t>Acts 18:24-28</a:t>
            </a:r>
          </a:p>
          <a:p>
            <a:r>
              <a:rPr lang="en-US" sz="3600" i="1" dirty="0" smtClean="0">
                <a:solidFill>
                  <a:schemeClr val="bg1"/>
                </a:solidFill>
              </a:rPr>
              <a:t>26 </a:t>
            </a:r>
            <a:r>
              <a:rPr lang="en-US" sz="3600" i="1" dirty="0" smtClean="0">
                <a:solidFill>
                  <a:schemeClr val="bg1"/>
                </a:solidFill>
              </a:rPr>
              <a:t>So he began to speak boldly in the synagogue. When Aquila and Priscilla heard him, they took him aside and explained to him the way of God more accurately. </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1219200"/>
            <a:ext cx="9144000" cy="769441"/>
          </a:xfrm>
          <a:prstGeom prst="rect">
            <a:avLst/>
          </a:prstGeom>
          <a:noFill/>
        </p:spPr>
        <p:txBody>
          <a:bodyPr wrap="square" rtlCol="0">
            <a:spAutoFit/>
          </a:bodyPr>
          <a:lstStyle/>
          <a:p>
            <a:pPr algn="ctr"/>
            <a:r>
              <a:rPr lang="en-US" sz="4400" dirty="0" smtClean="0">
                <a:solidFill>
                  <a:srgbClr val="FFFF00"/>
                </a:solidFill>
              </a:rPr>
              <a:t>Enter </a:t>
            </a:r>
            <a:r>
              <a:rPr lang="en-US" sz="4400" dirty="0" err="1" smtClean="0">
                <a:solidFill>
                  <a:srgbClr val="FFFF00"/>
                </a:solidFill>
              </a:rPr>
              <a:t>Apollos</a:t>
            </a:r>
            <a:endParaRPr lang="en-US" sz="4400" dirty="0">
              <a:solidFill>
                <a:srgbClr val="FFFF00"/>
              </a:solidFill>
            </a:endParaRPr>
          </a:p>
        </p:txBody>
      </p:sp>
      <p:sp>
        <p:nvSpPr>
          <p:cNvPr id="5" name="TextBox 4"/>
          <p:cNvSpPr txBox="1"/>
          <p:nvPr/>
        </p:nvSpPr>
        <p:spPr>
          <a:xfrm>
            <a:off x="0" y="2057400"/>
            <a:ext cx="9144000" cy="4524315"/>
          </a:xfrm>
          <a:prstGeom prst="rect">
            <a:avLst/>
          </a:prstGeom>
          <a:noFill/>
        </p:spPr>
        <p:txBody>
          <a:bodyPr wrap="square" rtlCol="0">
            <a:spAutoFit/>
          </a:bodyPr>
          <a:lstStyle/>
          <a:p>
            <a:r>
              <a:rPr lang="en-US" sz="3600" i="1" dirty="0" smtClean="0">
                <a:solidFill>
                  <a:schemeClr val="bg1"/>
                </a:solidFill>
              </a:rPr>
              <a:t>Acts 18:24-28</a:t>
            </a:r>
          </a:p>
          <a:p>
            <a:r>
              <a:rPr lang="en-US" sz="3600" i="1" dirty="0" smtClean="0">
                <a:solidFill>
                  <a:schemeClr val="bg1"/>
                </a:solidFill>
              </a:rPr>
              <a:t>27 </a:t>
            </a:r>
            <a:r>
              <a:rPr lang="en-US" sz="3600" i="1" dirty="0" smtClean="0">
                <a:solidFill>
                  <a:schemeClr val="bg1"/>
                </a:solidFill>
              </a:rPr>
              <a:t>And when he desired to cross to Achaia, the brethren wrote, exhorting the disciples to receive him; and when he arrived, he greatly helped those who had believed through grace; </a:t>
            </a:r>
          </a:p>
          <a:p>
            <a:r>
              <a:rPr lang="en-US" sz="3600" i="1" dirty="0" smtClean="0">
                <a:solidFill>
                  <a:schemeClr val="bg1"/>
                </a:solidFill>
              </a:rPr>
              <a:t>28 for he vigorously refuted the Jews publicly, showing from the Scriptures that Jesus is the Christ.</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3039678" cy="769441"/>
          </a:xfrm>
          <a:prstGeom prst="rect">
            <a:avLst/>
          </a:prstGeom>
          <a:noFill/>
        </p:spPr>
        <p:txBody>
          <a:bodyPr wrap="none" rtlCol="0">
            <a:spAutoFit/>
          </a:bodyPr>
          <a:lstStyle/>
          <a:p>
            <a:r>
              <a:rPr lang="en-US" sz="4400" dirty="0" smtClean="0">
                <a:solidFill>
                  <a:schemeClr val="bg1"/>
                </a:solidFill>
              </a:rPr>
              <a:t>Introduction</a:t>
            </a:r>
            <a:endParaRPr lang="en-US" sz="4400" dirty="0">
              <a:solidFill>
                <a:schemeClr val="bg1"/>
              </a:solidFill>
            </a:endParaRPr>
          </a:p>
        </p:txBody>
      </p:sp>
      <p:sp>
        <p:nvSpPr>
          <p:cNvPr id="4" name="TextBox 3"/>
          <p:cNvSpPr txBox="1"/>
          <p:nvPr/>
        </p:nvSpPr>
        <p:spPr>
          <a:xfrm>
            <a:off x="0" y="2057400"/>
            <a:ext cx="9144000" cy="2123658"/>
          </a:xfrm>
          <a:prstGeom prst="rect">
            <a:avLst/>
          </a:prstGeom>
          <a:noFill/>
        </p:spPr>
        <p:txBody>
          <a:bodyPr wrap="square" rtlCol="0">
            <a:spAutoFit/>
          </a:bodyPr>
          <a:lstStyle/>
          <a:p>
            <a:pPr algn="ctr"/>
            <a:r>
              <a:rPr lang="en-US" sz="4400" dirty="0" smtClean="0">
                <a:solidFill>
                  <a:srgbClr val="FFFF00"/>
                </a:solidFill>
              </a:rPr>
              <a:t>Paul's Third Missionary Journey</a:t>
            </a:r>
          </a:p>
          <a:p>
            <a:pPr algn="ctr"/>
            <a:r>
              <a:rPr lang="en-US" sz="4400" dirty="0" smtClean="0">
                <a:solidFill>
                  <a:srgbClr val="FFFF00"/>
                </a:solidFill>
              </a:rPr>
              <a:t>A.D. 53 - A.D. 58</a:t>
            </a:r>
          </a:p>
          <a:p>
            <a:pPr algn="ctr"/>
            <a:r>
              <a:rPr lang="en-US" sz="4400" dirty="0" smtClean="0">
                <a:solidFill>
                  <a:srgbClr val="FFFF00"/>
                </a:solidFill>
              </a:rPr>
              <a:t>Acts 18:23 – Acts 21:15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1236</Words>
  <Application>Microsoft Office PowerPoint</Application>
  <PresentationFormat>On-screen Show (4:3)</PresentationFormat>
  <Paragraphs>177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60</cp:revision>
  <dcterms:created xsi:type="dcterms:W3CDTF">2006-08-16T00:00:00Z</dcterms:created>
  <dcterms:modified xsi:type="dcterms:W3CDTF">2019-08-31T16:48:40Z</dcterms:modified>
</cp:coreProperties>
</file>