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3" r:id="rId2"/>
    <p:sldId id="256" r:id="rId3"/>
    <p:sldId id="257" r:id="rId4"/>
    <p:sldId id="258" r:id="rId5"/>
    <p:sldId id="259" r:id="rId6"/>
    <p:sldId id="269" r:id="rId7"/>
    <p:sldId id="270" r:id="rId8"/>
    <p:sldId id="260" r:id="rId9"/>
    <p:sldId id="268" r:id="rId10"/>
    <p:sldId id="261" r:id="rId11"/>
    <p:sldId id="262"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IN">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defRPr>
                <a:solidFill>
                  <a:srgbClr val="FFFFFF"/>
                </a:solidFill>
              </a:defRPr>
            </a:lvl1pPr>
          </a:lstStyle>
          <a:p>
            <a:pPr lvl="0"/>
            <a:r>
              <a:rPr lang="en-US" noProof="0" smtClean="0"/>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89F528CB-415F-214B-9578-18031E8ACB92}" type="slidenum">
              <a:rPr lang="en-US"/>
              <a:pPr>
                <a:defRPr/>
              </a:pPr>
              <a:t>‹#›</a:t>
            </a:fld>
            <a:endParaRPr lang="en-US"/>
          </a:p>
        </p:txBody>
      </p:sp>
    </p:spTree>
    <p:extLst>
      <p:ext uri="{BB962C8B-B14F-4D97-AF65-F5344CB8AC3E}">
        <p14:creationId xmlns:p14="http://schemas.microsoft.com/office/powerpoint/2010/main" val="394788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D52ED847-CED4-654F-BD37-D69B16D4CD7C}" type="slidenum">
              <a:rPr lang="en-US"/>
              <a:pPr>
                <a:defRPr/>
              </a:pPr>
              <a:t>‹#›</a:t>
            </a:fld>
            <a:endParaRPr lang="en-US"/>
          </a:p>
        </p:txBody>
      </p:sp>
    </p:spTree>
    <p:extLst>
      <p:ext uri="{BB962C8B-B14F-4D97-AF65-F5344CB8AC3E}">
        <p14:creationId xmlns:p14="http://schemas.microsoft.com/office/powerpoint/2010/main" val="27838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441A8155-4103-9A4E-AC10-565CF3F1EE7A}" type="slidenum">
              <a:rPr lang="en-US"/>
              <a:pPr>
                <a:defRPr/>
              </a:pPr>
              <a:t>‹#›</a:t>
            </a:fld>
            <a:endParaRPr lang="en-US"/>
          </a:p>
        </p:txBody>
      </p:sp>
    </p:spTree>
    <p:extLst>
      <p:ext uri="{BB962C8B-B14F-4D97-AF65-F5344CB8AC3E}">
        <p14:creationId xmlns:p14="http://schemas.microsoft.com/office/powerpoint/2010/main" val="197638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9087BA54-5C43-554C-9FFC-768215C8E464}" type="slidenum">
              <a:rPr lang="en-US"/>
              <a:pPr>
                <a:defRPr/>
              </a:pPr>
              <a:t>‹#›</a:t>
            </a:fld>
            <a:endParaRPr lang="en-US"/>
          </a:p>
        </p:txBody>
      </p:sp>
    </p:spTree>
    <p:extLst>
      <p:ext uri="{BB962C8B-B14F-4D97-AF65-F5344CB8AC3E}">
        <p14:creationId xmlns:p14="http://schemas.microsoft.com/office/powerpoint/2010/main" val="391195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244E6FB8-7696-6F4D-B1E4-DC2ACD42F8E6}" type="slidenum">
              <a:rPr lang="en-US"/>
              <a:pPr>
                <a:defRPr/>
              </a:pPr>
              <a:t>‹#›</a:t>
            </a:fld>
            <a:endParaRPr lang="en-US"/>
          </a:p>
        </p:txBody>
      </p:sp>
    </p:spTree>
    <p:extLst>
      <p:ext uri="{BB962C8B-B14F-4D97-AF65-F5344CB8AC3E}">
        <p14:creationId xmlns:p14="http://schemas.microsoft.com/office/powerpoint/2010/main" val="345157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175FD041-6B26-D346-A34E-BA2A85B6FD83}" type="slidenum">
              <a:rPr lang="en-US"/>
              <a:pPr>
                <a:defRPr/>
              </a:pPr>
              <a:t>‹#›</a:t>
            </a:fld>
            <a:endParaRPr lang="en-US"/>
          </a:p>
        </p:txBody>
      </p:sp>
    </p:spTree>
    <p:extLst>
      <p:ext uri="{BB962C8B-B14F-4D97-AF65-F5344CB8AC3E}">
        <p14:creationId xmlns:p14="http://schemas.microsoft.com/office/powerpoint/2010/main" val="203945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36"/>
          <p:cNvSpPr>
            <a:spLocks noGrp="1" noChangeArrowheads="1"/>
          </p:cNvSpPr>
          <p:nvPr>
            <p:ph type="dt" sz="half" idx="10"/>
          </p:nvPr>
        </p:nvSpPr>
        <p:spPr>
          <a:ln/>
        </p:spPr>
        <p:txBody>
          <a:bodyPr/>
          <a:lstStyle>
            <a:lvl1pPr>
              <a:defRPr/>
            </a:lvl1pPr>
          </a:lstStyle>
          <a:p>
            <a:pPr>
              <a:defRPr/>
            </a:pPr>
            <a:endParaRPr lang="en-US"/>
          </a:p>
        </p:txBody>
      </p:sp>
      <p:sp>
        <p:nvSpPr>
          <p:cNvPr id="8" name="Rectangle 37"/>
          <p:cNvSpPr>
            <a:spLocks noGrp="1" noChangeArrowheads="1"/>
          </p:cNvSpPr>
          <p:nvPr>
            <p:ph type="ftr" sz="quarter" idx="11"/>
          </p:nvPr>
        </p:nvSpPr>
        <p:spPr>
          <a:ln/>
        </p:spPr>
        <p:txBody>
          <a:bodyPr/>
          <a:lstStyle>
            <a:lvl1pPr>
              <a:defRPr/>
            </a:lvl1pPr>
          </a:lstStyle>
          <a:p>
            <a:pPr>
              <a:defRPr/>
            </a:pPr>
            <a:endParaRPr lang="en-US"/>
          </a:p>
        </p:txBody>
      </p:sp>
      <p:sp>
        <p:nvSpPr>
          <p:cNvPr id="9" name="Rectangle 38"/>
          <p:cNvSpPr>
            <a:spLocks noGrp="1" noChangeArrowheads="1"/>
          </p:cNvSpPr>
          <p:nvPr>
            <p:ph type="sldNum" sz="quarter" idx="12"/>
          </p:nvPr>
        </p:nvSpPr>
        <p:spPr>
          <a:ln/>
        </p:spPr>
        <p:txBody>
          <a:bodyPr/>
          <a:lstStyle>
            <a:lvl1pPr>
              <a:defRPr/>
            </a:lvl1pPr>
          </a:lstStyle>
          <a:p>
            <a:pPr>
              <a:defRPr/>
            </a:pPr>
            <a:fld id="{3C9F1A57-6448-C84D-866D-BEEBA16EAB37}" type="slidenum">
              <a:rPr lang="en-US"/>
              <a:pPr>
                <a:defRPr/>
              </a:pPr>
              <a:t>‹#›</a:t>
            </a:fld>
            <a:endParaRPr lang="en-US"/>
          </a:p>
        </p:txBody>
      </p:sp>
    </p:spTree>
    <p:extLst>
      <p:ext uri="{BB962C8B-B14F-4D97-AF65-F5344CB8AC3E}">
        <p14:creationId xmlns:p14="http://schemas.microsoft.com/office/powerpoint/2010/main" val="81226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36"/>
          <p:cNvSpPr>
            <a:spLocks noGrp="1" noChangeArrowheads="1"/>
          </p:cNvSpPr>
          <p:nvPr>
            <p:ph type="dt" sz="half" idx="10"/>
          </p:nvPr>
        </p:nvSpPr>
        <p:spPr>
          <a:ln/>
        </p:spPr>
        <p:txBody>
          <a:bodyPr/>
          <a:lstStyle>
            <a:lvl1pPr>
              <a:defRPr/>
            </a:lvl1pPr>
          </a:lstStyle>
          <a:p>
            <a:pPr>
              <a:defRPr/>
            </a:pPr>
            <a:endParaRPr lang="en-US"/>
          </a:p>
        </p:txBody>
      </p:sp>
      <p:sp>
        <p:nvSpPr>
          <p:cNvPr id="4" name="Rectangle 37"/>
          <p:cNvSpPr>
            <a:spLocks noGrp="1" noChangeArrowheads="1"/>
          </p:cNvSpPr>
          <p:nvPr>
            <p:ph type="ftr" sz="quarter" idx="11"/>
          </p:nvPr>
        </p:nvSpPr>
        <p:spPr>
          <a:ln/>
        </p:spPr>
        <p:txBody>
          <a:bodyPr/>
          <a:lstStyle>
            <a:lvl1pPr>
              <a:defRPr/>
            </a:lvl1pPr>
          </a:lstStyle>
          <a:p>
            <a:pPr>
              <a:defRPr/>
            </a:pPr>
            <a:endParaRPr lang="en-US"/>
          </a:p>
        </p:txBody>
      </p:sp>
      <p:sp>
        <p:nvSpPr>
          <p:cNvPr id="5" name="Rectangle 38"/>
          <p:cNvSpPr>
            <a:spLocks noGrp="1" noChangeArrowheads="1"/>
          </p:cNvSpPr>
          <p:nvPr>
            <p:ph type="sldNum" sz="quarter" idx="12"/>
          </p:nvPr>
        </p:nvSpPr>
        <p:spPr>
          <a:ln/>
        </p:spPr>
        <p:txBody>
          <a:bodyPr/>
          <a:lstStyle>
            <a:lvl1pPr>
              <a:defRPr/>
            </a:lvl1pPr>
          </a:lstStyle>
          <a:p>
            <a:pPr>
              <a:defRPr/>
            </a:pPr>
            <a:fld id="{B3D35F29-0E20-2041-8545-E37E0049C7AF}" type="slidenum">
              <a:rPr lang="en-US"/>
              <a:pPr>
                <a:defRPr/>
              </a:pPr>
              <a:t>‹#›</a:t>
            </a:fld>
            <a:endParaRPr lang="en-US"/>
          </a:p>
        </p:txBody>
      </p:sp>
    </p:spTree>
    <p:extLst>
      <p:ext uri="{BB962C8B-B14F-4D97-AF65-F5344CB8AC3E}">
        <p14:creationId xmlns:p14="http://schemas.microsoft.com/office/powerpoint/2010/main" val="364476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a:p>
        </p:txBody>
      </p:sp>
      <p:sp>
        <p:nvSpPr>
          <p:cNvPr id="3" name="Rectangle 37"/>
          <p:cNvSpPr>
            <a:spLocks noGrp="1" noChangeArrowheads="1"/>
          </p:cNvSpPr>
          <p:nvPr>
            <p:ph type="ftr" sz="quarter" idx="11"/>
          </p:nvPr>
        </p:nvSpPr>
        <p:spPr>
          <a:ln/>
        </p:spPr>
        <p:txBody>
          <a:bodyPr/>
          <a:lstStyle>
            <a:lvl1pPr>
              <a:defRPr/>
            </a:lvl1pPr>
          </a:lstStyle>
          <a:p>
            <a:pPr>
              <a:defRPr/>
            </a:pPr>
            <a:endParaRPr lang="en-US"/>
          </a:p>
        </p:txBody>
      </p:sp>
      <p:sp>
        <p:nvSpPr>
          <p:cNvPr id="4" name="Rectangle 38"/>
          <p:cNvSpPr>
            <a:spLocks noGrp="1" noChangeArrowheads="1"/>
          </p:cNvSpPr>
          <p:nvPr>
            <p:ph type="sldNum" sz="quarter" idx="12"/>
          </p:nvPr>
        </p:nvSpPr>
        <p:spPr>
          <a:ln/>
        </p:spPr>
        <p:txBody>
          <a:bodyPr/>
          <a:lstStyle>
            <a:lvl1pPr>
              <a:defRPr/>
            </a:lvl1pPr>
          </a:lstStyle>
          <a:p>
            <a:pPr>
              <a:defRPr/>
            </a:pPr>
            <a:fld id="{299099BB-20A4-2848-8B0E-CA7655258DE1}" type="slidenum">
              <a:rPr lang="en-US"/>
              <a:pPr>
                <a:defRPr/>
              </a:pPr>
              <a:t>‹#›</a:t>
            </a:fld>
            <a:endParaRPr lang="en-US"/>
          </a:p>
        </p:txBody>
      </p:sp>
    </p:spTree>
    <p:extLst>
      <p:ext uri="{BB962C8B-B14F-4D97-AF65-F5344CB8AC3E}">
        <p14:creationId xmlns:p14="http://schemas.microsoft.com/office/powerpoint/2010/main" val="237159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3B1D3B14-1AC9-254A-8552-3FAB76EE7DE8}" type="slidenum">
              <a:rPr lang="en-US"/>
              <a:pPr>
                <a:defRPr/>
              </a:pPr>
              <a:t>‹#›</a:t>
            </a:fld>
            <a:endParaRPr lang="en-US"/>
          </a:p>
        </p:txBody>
      </p:sp>
    </p:spTree>
    <p:extLst>
      <p:ext uri="{BB962C8B-B14F-4D97-AF65-F5344CB8AC3E}">
        <p14:creationId xmlns:p14="http://schemas.microsoft.com/office/powerpoint/2010/main" val="275169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9B61542A-1077-104D-A536-B84141F2C4C6}" type="slidenum">
              <a:rPr lang="en-US"/>
              <a:pPr>
                <a:defRPr/>
              </a:pPr>
              <a:t>‹#›</a:t>
            </a:fld>
            <a:endParaRPr lang="en-US"/>
          </a:p>
        </p:txBody>
      </p:sp>
    </p:spTree>
    <p:extLst>
      <p:ext uri="{BB962C8B-B14F-4D97-AF65-F5344CB8AC3E}">
        <p14:creationId xmlns:p14="http://schemas.microsoft.com/office/powerpoint/2010/main" val="18222236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IN">
                <a:ea typeface="+mn-ea"/>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ea typeface="+mn-ea"/>
                <a:cs typeface="+mn-cs"/>
              </a:defRPr>
            </a:lvl1pPr>
          </a:lstStyle>
          <a:p>
            <a:pPr>
              <a:defRPr/>
            </a:pPr>
            <a:endParaRPr lang="en-US"/>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ea typeface="+mn-ea"/>
                <a:cs typeface="+mn-cs"/>
              </a:defRPr>
            </a:lvl1pPr>
          </a:lstStyle>
          <a:p>
            <a:pPr>
              <a:defRPr/>
            </a:pPr>
            <a:endParaRPr lang="en-US"/>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cs typeface="+mn-cs"/>
              </a:defRPr>
            </a:lvl1pPr>
          </a:lstStyle>
          <a:p>
            <a:pPr>
              <a:defRPr/>
            </a:pPr>
            <a:fld id="{C269ACDC-0AD2-7440-A360-21D163E442F5}" type="slidenum">
              <a:rPr lang="en-US"/>
              <a:pPr>
                <a:defRPr/>
              </a:pPr>
              <a:t>‹#›</a:t>
            </a:fld>
            <a:endParaRPr lang="en-US"/>
          </a:p>
        </p:txBody>
      </p:sp>
      <p:sp>
        <p:nvSpPr>
          <p:cNvPr id="2087" name="Rectangle 39"/>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17500"/>
            <a:ext cx="7704138" cy="61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323850"/>
            <a:ext cx="7772400" cy="1143000"/>
          </a:xfrm>
        </p:spPr>
        <p:txBody>
          <a:bodyPr/>
          <a:lstStyle/>
          <a:p>
            <a:pPr algn="ctr" eaLnBrk="1" hangingPunct="1">
              <a:defRPr/>
            </a:pPr>
            <a:r>
              <a:rPr lang="en-US" dirty="0">
                <a:effectLst>
                  <a:outerShdw blurRad="38100" dist="38100" dir="2700000" algn="tl">
                    <a:schemeClr val="bg2">
                      <a:alpha val="0"/>
                    </a:schemeClr>
                  </a:outerShdw>
                </a:effectLst>
                <a:latin typeface="Berlin Sans FB"/>
                <a:cs typeface="Berlin Sans FB"/>
              </a:rPr>
              <a:t>Rejection – Cause &amp; Cure</a:t>
            </a:r>
          </a:p>
        </p:txBody>
      </p:sp>
      <p:sp>
        <p:nvSpPr>
          <p:cNvPr id="32771" name="Rectangle 3"/>
          <p:cNvSpPr>
            <a:spLocks noGrp="1" noChangeArrowheads="1"/>
          </p:cNvSpPr>
          <p:nvPr>
            <p:ph idx="1"/>
          </p:nvPr>
        </p:nvSpPr>
        <p:spPr>
          <a:xfrm>
            <a:off x="1169988" y="1660525"/>
            <a:ext cx="7772400" cy="549275"/>
          </a:xfrm>
        </p:spPr>
        <p:txBody>
          <a:bodyPr/>
          <a:lstStyle/>
          <a:p>
            <a:pPr algn="ctr" eaLnBrk="1" hangingPunct="1">
              <a:buFont typeface="Wingdings" pitchFamily="2" charset="2"/>
              <a:buNone/>
              <a:defRPr/>
            </a:pPr>
            <a:r>
              <a:rPr lang="en-US" smtClean="0">
                <a:effectLst>
                  <a:outerShdw blurRad="38100" dist="38100" dir="2700000" algn="tl">
                    <a:schemeClr val="bg2">
                      <a:alpha val="0"/>
                    </a:schemeClr>
                  </a:outerShdw>
                </a:effectLst>
                <a:latin typeface="Berlin Sans FB"/>
                <a:ea typeface="+mn-ea"/>
                <a:cs typeface="Berlin Sans FB"/>
              </a:rPr>
              <a:t>Cross = Divine Exchange </a:t>
            </a:r>
            <a:endParaRPr lang="en-US" sz="1400" smtClean="0">
              <a:effectLst>
                <a:outerShdw blurRad="38100" dist="38100" dir="2700000" algn="tl">
                  <a:schemeClr val="bg2">
                    <a:alpha val="0"/>
                  </a:schemeClr>
                </a:outerShdw>
              </a:effectLst>
              <a:latin typeface="Berlin Sans FB"/>
              <a:ea typeface="+mn-ea"/>
              <a:cs typeface="Berlin Sans FB"/>
            </a:endParaRPr>
          </a:p>
        </p:txBody>
      </p:sp>
      <p:sp>
        <p:nvSpPr>
          <p:cNvPr id="32772" name="Text Box 4"/>
          <p:cNvSpPr txBox="1">
            <a:spLocks noChangeArrowheads="1"/>
          </p:cNvSpPr>
          <p:nvPr/>
        </p:nvSpPr>
        <p:spPr bwMode="auto">
          <a:xfrm>
            <a:off x="1127125" y="2201863"/>
            <a:ext cx="717391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dirty="0" smtClean="0">
                <a:effectLst>
                  <a:outerShdw blurRad="38100" dist="38100" dir="2700000" algn="tl">
                    <a:schemeClr val="bg2">
                      <a:alpha val="0"/>
                    </a:schemeClr>
                  </a:outerShdw>
                </a:effectLst>
                <a:latin typeface="Berlin Sans FB"/>
                <a:cs typeface="Berlin Sans FB"/>
              </a:rPr>
              <a:t>    </a:t>
            </a:r>
            <a:r>
              <a:rPr lang="en-US" sz="3200" u="sng" dirty="0" smtClean="0">
                <a:effectLst>
                  <a:outerShdw blurRad="38100" dist="38100" dir="2700000" algn="tl">
                    <a:schemeClr val="bg2">
                      <a:alpha val="0"/>
                    </a:schemeClr>
                  </a:outerShdw>
                </a:effectLst>
                <a:latin typeface="Berlin Sans FB"/>
                <a:cs typeface="Berlin Sans FB"/>
              </a:rPr>
              <a:t>Jesus</a:t>
            </a:r>
            <a:r>
              <a:rPr lang="en-US" sz="3200" dirty="0" smtClean="0">
                <a:effectLst>
                  <a:outerShdw blurRad="38100" dist="38100" dir="2700000" algn="tl">
                    <a:schemeClr val="bg2">
                      <a:alpha val="0"/>
                    </a:schemeClr>
                  </a:outerShdw>
                </a:effectLst>
                <a:latin typeface="Berlin Sans FB"/>
                <a:cs typeface="Berlin Sans FB"/>
              </a:rPr>
              <a:t> …			</a:t>
            </a:r>
            <a:r>
              <a:rPr lang="en-US" sz="3200" u="sng" dirty="0" smtClean="0">
                <a:effectLst>
                  <a:outerShdw blurRad="38100" dist="38100" dir="2700000" algn="tl">
                    <a:schemeClr val="bg2">
                      <a:alpha val="0"/>
                    </a:schemeClr>
                  </a:outerShdw>
                </a:effectLst>
                <a:latin typeface="Berlin Sans FB"/>
                <a:cs typeface="Berlin Sans FB"/>
              </a:rPr>
              <a:t>So that we might</a:t>
            </a:r>
            <a:r>
              <a:rPr lang="en-US" sz="3200" dirty="0" smtClean="0">
                <a:effectLst>
                  <a:outerShdw blurRad="38100" dist="38100" dir="2700000" algn="tl">
                    <a:schemeClr val="bg2">
                      <a:alpha val="0"/>
                    </a:schemeClr>
                  </a:outerShdw>
                </a:effectLst>
                <a:latin typeface="Berlin Sans FB"/>
                <a:cs typeface="Berlin Sans FB"/>
              </a:rPr>
              <a:t> …</a:t>
            </a:r>
          </a:p>
          <a:p>
            <a:pPr eaLnBrk="1" hangingPunct="1">
              <a:spcBef>
                <a:spcPct val="20000"/>
              </a:spcBef>
              <a:buClr>
                <a:schemeClr val="tx2"/>
              </a:buClr>
              <a:buSzPct val="75000"/>
              <a:buFont typeface="Wingdings" charset="0"/>
              <a:buNone/>
              <a:defRPr/>
            </a:pPr>
            <a:r>
              <a:rPr lang="en-US" sz="3200" dirty="0" smtClean="0">
                <a:effectLst>
                  <a:outerShdw blurRad="38100" dist="38100" dir="2700000" algn="tl">
                    <a:schemeClr val="bg2">
                      <a:alpha val="0"/>
                    </a:schemeClr>
                  </a:outerShdw>
                </a:effectLst>
                <a:latin typeface="Berlin Sans FB"/>
                <a:cs typeface="Berlin Sans FB"/>
              </a:rPr>
              <a:t>… was punished   	… be forgiven</a:t>
            </a:r>
            <a:endParaRPr lang="en-US" sz="2800" dirty="0" smtClean="0">
              <a:effectLst>
                <a:outerShdw blurRad="38100" dist="38100" dir="2700000" algn="tl">
                  <a:schemeClr val="bg2">
                    <a:alpha val="0"/>
                  </a:schemeClr>
                </a:outerShdw>
              </a:effectLst>
              <a:latin typeface="Berlin Sans FB"/>
              <a:cs typeface="Berlin Sans FB"/>
            </a:endParaRPr>
          </a:p>
        </p:txBody>
      </p:sp>
      <p:sp>
        <p:nvSpPr>
          <p:cNvPr id="32773" name="Text Box 5"/>
          <p:cNvSpPr txBox="1">
            <a:spLocks noChangeArrowheads="1"/>
          </p:cNvSpPr>
          <p:nvPr/>
        </p:nvSpPr>
        <p:spPr bwMode="auto">
          <a:xfrm>
            <a:off x="1155700" y="3216275"/>
            <a:ext cx="59277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smtClean="0">
                <a:effectLst>
                  <a:outerShdw blurRad="38100" dist="38100" dir="2700000" algn="tl">
                    <a:schemeClr val="bg2">
                      <a:alpha val="0"/>
                    </a:schemeClr>
                  </a:outerShdw>
                </a:effectLst>
                <a:latin typeface="Berlin Sans FB"/>
                <a:cs typeface="Berlin Sans FB"/>
              </a:rPr>
              <a:t>… was wounded 	… be healed</a:t>
            </a:r>
            <a:endParaRPr lang="en-US" sz="2800" smtClean="0">
              <a:effectLst>
                <a:outerShdw blurRad="38100" dist="38100" dir="2700000" algn="tl">
                  <a:schemeClr val="bg2">
                    <a:alpha val="0"/>
                  </a:schemeClr>
                </a:outerShdw>
              </a:effectLst>
              <a:latin typeface="Berlin Sans FB"/>
              <a:cs typeface="Berlin Sans FB"/>
            </a:endParaRPr>
          </a:p>
        </p:txBody>
      </p:sp>
      <p:sp>
        <p:nvSpPr>
          <p:cNvPr id="32774" name="Text Box 6"/>
          <p:cNvSpPr txBox="1">
            <a:spLocks noChangeArrowheads="1"/>
          </p:cNvSpPr>
          <p:nvPr/>
        </p:nvSpPr>
        <p:spPr bwMode="auto">
          <a:xfrm>
            <a:off x="1155700" y="3711575"/>
            <a:ext cx="74247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dirty="0" smtClean="0">
                <a:effectLst>
                  <a:outerShdw blurRad="38100" dist="38100" dir="2700000" algn="tl">
                    <a:schemeClr val="bg2">
                      <a:alpha val="0"/>
                    </a:schemeClr>
                  </a:outerShdw>
                </a:effectLst>
                <a:latin typeface="Berlin Sans FB"/>
                <a:cs typeface="Berlin Sans FB"/>
              </a:rPr>
              <a:t>… was made sin	   	… be made righteous</a:t>
            </a:r>
            <a:endParaRPr lang="en-US" sz="2800" dirty="0" smtClean="0">
              <a:effectLst>
                <a:outerShdw blurRad="38100" dist="38100" dir="2700000" algn="tl">
                  <a:schemeClr val="bg2">
                    <a:alpha val="0"/>
                  </a:schemeClr>
                </a:outerShdw>
              </a:effectLst>
              <a:latin typeface="Berlin Sans FB"/>
              <a:cs typeface="Berlin Sans FB"/>
            </a:endParaRPr>
          </a:p>
        </p:txBody>
      </p:sp>
      <p:sp>
        <p:nvSpPr>
          <p:cNvPr id="32775" name="Text Box 7"/>
          <p:cNvSpPr txBox="1">
            <a:spLocks noChangeArrowheads="1"/>
          </p:cNvSpPr>
          <p:nvPr/>
        </p:nvSpPr>
        <p:spPr bwMode="auto">
          <a:xfrm>
            <a:off x="1155700" y="4205288"/>
            <a:ext cx="5959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smtClean="0">
                <a:effectLst>
                  <a:outerShdw blurRad="38100" dist="38100" dir="2700000" algn="tl">
                    <a:schemeClr val="bg2">
                      <a:alpha val="0"/>
                    </a:schemeClr>
                  </a:outerShdw>
                </a:effectLst>
                <a:latin typeface="Berlin Sans FB"/>
                <a:cs typeface="Berlin Sans FB"/>
              </a:rPr>
              <a:t>… took our curses 	… be blessed</a:t>
            </a:r>
            <a:endParaRPr lang="en-US" sz="2800" smtClean="0">
              <a:effectLst>
                <a:outerShdw blurRad="38100" dist="38100" dir="2700000" algn="tl">
                  <a:schemeClr val="bg2">
                    <a:alpha val="0"/>
                  </a:schemeClr>
                </a:outerShdw>
              </a:effectLst>
              <a:latin typeface="Berlin Sans FB"/>
              <a:cs typeface="Berlin Sans FB"/>
            </a:endParaRPr>
          </a:p>
        </p:txBody>
      </p:sp>
      <p:sp>
        <p:nvSpPr>
          <p:cNvPr id="32776" name="Text Box 8"/>
          <p:cNvSpPr txBox="1">
            <a:spLocks noChangeArrowheads="1"/>
          </p:cNvSpPr>
          <p:nvPr/>
        </p:nvSpPr>
        <p:spPr bwMode="auto">
          <a:xfrm>
            <a:off x="1174750" y="4724400"/>
            <a:ext cx="7000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smtClean="0">
                <a:effectLst>
                  <a:outerShdw blurRad="38100" dist="38100" dir="2700000" algn="tl">
                    <a:schemeClr val="bg2">
                      <a:alpha val="0"/>
                    </a:schemeClr>
                  </a:outerShdw>
                </a:effectLst>
                <a:latin typeface="Berlin Sans FB"/>
                <a:cs typeface="Berlin Sans FB"/>
              </a:rPr>
              <a:t>… died our death	… have eternal life</a:t>
            </a:r>
            <a:endParaRPr lang="en-US" sz="2800" smtClean="0">
              <a:effectLst>
                <a:outerShdw blurRad="38100" dist="38100" dir="2700000" algn="tl">
                  <a:schemeClr val="bg2">
                    <a:alpha val="0"/>
                  </a:schemeClr>
                </a:outerShdw>
              </a:effectLst>
              <a:latin typeface="Berlin Sans FB"/>
              <a:cs typeface="Berlin Sans FB"/>
            </a:endParaRPr>
          </a:p>
        </p:txBody>
      </p:sp>
      <p:sp>
        <p:nvSpPr>
          <p:cNvPr id="32777" name="Text Box 9"/>
          <p:cNvSpPr txBox="1">
            <a:spLocks noChangeArrowheads="1"/>
          </p:cNvSpPr>
          <p:nvPr/>
        </p:nvSpPr>
        <p:spPr bwMode="auto">
          <a:xfrm>
            <a:off x="1203325" y="5257800"/>
            <a:ext cx="63261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dirty="0" smtClean="0">
                <a:effectLst>
                  <a:outerShdw blurRad="38100" dist="38100" dir="2700000" algn="tl">
                    <a:schemeClr val="bg2">
                      <a:alpha val="0"/>
                    </a:schemeClr>
                  </a:outerShdw>
                </a:effectLst>
                <a:latin typeface="Berlin Sans FB"/>
                <a:cs typeface="Berlin Sans FB"/>
              </a:rPr>
              <a:t>… was rejected 		… be accepted </a:t>
            </a:r>
            <a:endParaRPr lang="en-US" sz="2800" dirty="0" smtClean="0">
              <a:effectLst>
                <a:outerShdw blurRad="38100" dist="38100" dir="2700000" algn="tl">
                  <a:schemeClr val="bg2">
                    <a:alpha val="0"/>
                  </a:schemeClr>
                </a:outerShdw>
              </a:effectLst>
              <a:latin typeface="Berlin Sans FB"/>
              <a:cs typeface="Berlin Sans FB"/>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0-#ppt_w/2"/>
                                          </p:val>
                                        </p:tav>
                                        <p:tav tm="100000">
                                          <p:val>
                                            <p:strVal val="#ppt_x"/>
                                          </p:val>
                                        </p:tav>
                                      </p:tavLst>
                                    </p:anim>
                                    <p:anim calcmode="lin" valueType="num">
                                      <p:cBhvr additive="base">
                                        <p:cTn id="8" dur="500" fill="hold"/>
                                        <p:tgtEl>
                                          <p:spTgt spid="327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2"/>
                                        </p:tgtEl>
                                        <p:attrNameLst>
                                          <p:attrName>style.visibility</p:attrName>
                                        </p:attrNameLst>
                                      </p:cBhvr>
                                      <p:to>
                                        <p:strVal val="visible"/>
                                      </p:to>
                                    </p:set>
                                    <p:anim calcmode="lin" valueType="num">
                                      <p:cBhvr additive="base">
                                        <p:cTn id="13" dur="500" fill="hold"/>
                                        <p:tgtEl>
                                          <p:spTgt spid="32772"/>
                                        </p:tgtEl>
                                        <p:attrNameLst>
                                          <p:attrName>ppt_x</p:attrName>
                                        </p:attrNameLst>
                                      </p:cBhvr>
                                      <p:tavLst>
                                        <p:tav tm="0">
                                          <p:val>
                                            <p:strVal val="0-#ppt_w/2"/>
                                          </p:val>
                                        </p:tav>
                                        <p:tav tm="100000">
                                          <p:val>
                                            <p:strVal val="#ppt_x"/>
                                          </p:val>
                                        </p:tav>
                                      </p:tavLst>
                                    </p:anim>
                                    <p:anim calcmode="lin" valueType="num">
                                      <p:cBhvr additive="base">
                                        <p:cTn id="14"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3"/>
                                        </p:tgtEl>
                                        <p:attrNameLst>
                                          <p:attrName>style.visibility</p:attrName>
                                        </p:attrNameLst>
                                      </p:cBhvr>
                                      <p:to>
                                        <p:strVal val="visible"/>
                                      </p:to>
                                    </p:set>
                                    <p:anim calcmode="lin" valueType="num">
                                      <p:cBhvr additive="base">
                                        <p:cTn id="19" dur="500" fill="hold"/>
                                        <p:tgtEl>
                                          <p:spTgt spid="32773"/>
                                        </p:tgtEl>
                                        <p:attrNameLst>
                                          <p:attrName>ppt_x</p:attrName>
                                        </p:attrNameLst>
                                      </p:cBhvr>
                                      <p:tavLst>
                                        <p:tav tm="0">
                                          <p:val>
                                            <p:strVal val="0-#ppt_w/2"/>
                                          </p:val>
                                        </p:tav>
                                        <p:tav tm="100000">
                                          <p:val>
                                            <p:strVal val="#ppt_x"/>
                                          </p:val>
                                        </p:tav>
                                      </p:tavLst>
                                    </p:anim>
                                    <p:anim calcmode="lin" valueType="num">
                                      <p:cBhvr additive="base">
                                        <p:cTn id="20"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4"/>
                                        </p:tgtEl>
                                        <p:attrNameLst>
                                          <p:attrName>style.visibility</p:attrName>
                                        </p:attrNameLst>
                                      </p:cBhvr>
                                      <p:to>
                                        <p:strVal val="visible"/>
                                      </p:to>
                                    </p:set>
                                    <p:anim calcmode="lin" valueType="num">
                                      <p:cBhvr additive="base">
                                        <p:cTn id="25" dur="500" fill="hold"/>
                                        <p:tgtEl>
                                          <p:spTgt spid="32774"/>
                                        </p:tgtEl>
                                        <p:attrNameLst>
                                          <p:attrName>ppt_x</p:attrName>
                                        </p:attrNameLst>
                                      </p:cBhvr>
                                      <p:tavLst>
                                        <p:tav tm="0">
                                          <p:val>
                                            <p:strVal val="0-#ppt_w/2"/>
                                          </p:val>
                                        </p:tav>
                                        <p:tav tm="100000">
                                          <p:val>
                                            <p:strVal val="#ppt_x"/>
                                          </p:val>
                                        </p:tav>
                                      </p:tavLst>
                                    </p:anim>
                                    <p:anim calcmode="lin" valueType="num">
                                      <p:cBhvr additive="base">
                                        <p:cTn id="26" dur="500" fill="hold"/>
                                        <p:tgtEl>
                                          <p:spTgt spid="3277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5"/>
                                        </p:tgtEl>
                                        <p:attrNameLst>
                                          <p:attrName>style.visibility</p:attrName>
                                        </p:attrNameLst>
                                      </p:cBhvr>
                                      <p:to>
                                        <p:strVal val="visible"/>
                                      </p:to>
                                    </p:set>
                                    <p:anim calcmode="lin" valueType="num">
                                      <p:cBhvr additive="base">
                                        <p:cTn id="31" dur="500" fill="hold"/>
                                        <p:tgtEl>
                                          <p:spTgt spid="32775"/>
                                        </p:tgtEl>
                                        <p:attrNameLst>
                                          <p:attrName>ppt_x</p:attrName>
                                        </p:attrNameLst>
                                      </p:cBhvr>
                                      <p:tavLst>
                                        <p:tav tm="0">
                                          <p:val>
                                            <p:strVal val="0-#ppt_w/2"/>
                                          </p:val>
                                        </p:tav>
                                        <p:tav tm="100000">
                                          <p:val>
                                            <p:strVal val="#ppt_x"/>
                                          </p:val>
                                        </p:tav>
                                      </p:tavLst>
                                    </p:anim>
                                    <p:anim calcmode="lin" valueType="num">
                                      <p:cBhvr additive="base">
                                        <p:cTn id="32" dur="500" fill="hold"/>
                                        <p:tgtEl>
                                          <p:spTgt spid="3277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6"/>
                                        </p:tgtEl>
                                        <p:attrNameLst>
                                          <p:attrName>style.visibility</p:attrName>
                                        </p:attrNameLst>
                                      </p:cBhvr>
                                      <p:to>
                                        <p:strVal val="visible"/>
                                      </p:to>
                                    </p:set>
                                    <p:anim calcmode="lin" valueType="num">
                                      <p:cBhvr additive="base">
                                        <p:cTn id="37" dur="500" fill="hold"/>
                                        <p:tgtEl>
                                          <p:spTgt spid="32776"/>
                                        </p:tgtEl>
                                        <p:attrNameLst>
                                          <p:attrName>ppt_x</p:attrName>
                                        </p:attrNameLst>
                                      </p:cBhvr>
                                      <p:tavLst>
                                        <p:tav tm="0">
                                          <p:val>
                                            <p:strVal val="0-#ppt_w/2"/>
                                          </p:val>
                                        </p:tav>
                                        <p:tav tm="100000">
                                          <p:val>
                                            <p:strVal val="#ppt_x"/>
                                          </p:val>
                                        </p:tav>
                                      </p:tavLst>
                                    </p:anim>
                                    <p:anim calcmode="lin" valueType="num">
                                      <p:cBhvr additive="base">
                                        <p:cTn id="38" dur="500" fill="hold"/>
                                        <p:tgtEl>
                                          <p:spTgt spid="3277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777"/>
                                        </p:tgtEl>
                                        <p:attrNameLst>
                                          <p:attrName>style.visibility</p:attrName>
                                        </p:attrNameLst>
                                      </p:cBhvr>
                                      <p:to>
                                        <p:strVal val="visible"/>
                                      </p:to>
                                    </p:set>
                                    <p:anim calcmode="lin" valueType="num">
                                      <p:cBhvr additive="base">
                                        <p:cTn id="43" dur="500" fill="hold"/>
                                        <p:tgtEl>
                                          <p:spTgt spid="32777"/>
                                        </p:tgtEl>
                                        <p:attrNameLst>
                                          <p:attrName>ppt_x</p:attrName>
                                        </p:attrNameLst>
                                      </p:cBhvr>
                                      <p:tavLst>
                                        <p:tav tm="0">
                                          <p:val>
                                            <p:strVal val="0-#ppt_w/2"/>
                                          </p:val>
                                        </p:tav>
                                        <p:tav tm="100000">
                                          <p:val>
                                            <p:strVal val="#ppt_x"/>
                                          </p:val>
                                        </p:tav>
                                      </p:tavLst>
                                    </p:anim>
                                    <p:anim calcmode="lin" valueType="num">
                                      <p:cBhvr additive="base">
                                        <p:cTn id="44" dur="500" fill="hold"/>
                                        <p:tgtEl>
                                          <p:spTgt spid="327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P spid="32773" grpId="0" autoUpdateAnimBg="0"/>
      <p:bldP spid="32774" grpId="0" autoUpdateAnimBg="0"/>
      <p:bldP spid="32775" grpId="0" autoUpdateAnimBg="0"/>
      <p:bldP spid="32776" grpId="0" autoUpdateAnimBg="0"/>
      <p:bldP spid="3277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323850"/>
            <a:ext cx="7772400" cy="1143000"/>
          </a:xfrm>
        </p:spPr>
        <p:txBody>
          <a:bodyPr/>
          <a:lstStyle/>
          <a:p>
            <a:pPr algn="ctr" eaLnBrk="1" hangingPunct="1">
              <a:defRPr/>
            </a:pPr>
            <a:r>
              <a:rPr lang="en-US" dirty="0">
                <a:effectLst>
                  <a:outerShdw blurRad="50800" dist="38100" dir="2700000" algn="tl">
                    <a:schemeClr val="bg2"/>
                  </a:outerShdw>
                </a:effectLst>
                <a:latin typeface="Berlin Sans FB"/>
                <a:cs typeface="Berlin Sans FB"/>
              </a:rPr>
              <a:t>Rejection – Cause &amp; Cure</a:t>
            </a:r>
          </a:p>
        </p:txBody>
      </p:sp>
      <p:sp>
        <p:nvSpPr>
          <p:cNvPr id="33795" name="Rectangle 3"/>
          <p:cNvSpPr>
            <a:spLocks noGrp="1" noChangeArrowheads="1"/>
          </p:cNvSpPr>
          <p:nvPr>
            <p:ph idx="1"/>
          </p:nvPr>
        </p:nvSpPr>
        <p:spPr>
          <a:xfrm>
            <a:off x="1169988" y="1946275"/>
            <a:ext cx="7772400" cy="568325"/>
          </a:xfrm>
        </p:spPr>
        <p:txBody>
          <a:bodyPr/>
          <a:lstStyle/>
          <a:p>
            <a:pPr eaLnBrk="1" hangingPunct="1">
              <a:defRPr/>
            </a:pPr>
            <a:r>
              <a:rPr lang="en-US">
                <a:latin typeface="Berlin Sans FB"/>
                <a:cs typeface="Berlin Sans FB"/>
              </a:rPr>
              <a:t>E. How to apply God</a:t>
            </a:r>
            <a:r>
              <a:rPr lang="ja-JP" altLang="en-US">
                <a:latin typeface="Berlin Sans FB"/>
                <a:cs typeface="Berlin Sans FB"/>
              </a:rPr>
              <a:t>’</a:t>
            </a:r>
            <a:r>
              <a:rPr lang="en-US">
                <a:latin typeface="Berlin Sans FB"/>
                <a:cs typeface="Berlin Sans FB"/>
              </a:rPr>
              <a:t>s Remedy</a:t>
            </a:r>
            <a:endParaRPr lang="en-US" sz="1400">
              <a:latin typeface="Berlin Sans FB"/>
              <a:cs typeface="Berlin Sans FB"/>
            </a:endParaRPr>
          </a:p>
        </p:txBody>
      </p:sp>
      <p:sp>
        <p:nvSpPr>
          <p:cNvPr id="33796" name="Text Box 4"/>
          <p:cNvSpPr txBox="1">
            <a:spLocks noChangeArrowheads="1"/>
          </p:cNvSpPr>
          <p:nvPr/>
        </p:nvSpPr>
        <p:spPr bwMode="auto">
          <a:xfrm>
            <a:off x="1250950" y="2613025"/>
            <a:ext cx="27924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smtClean="0">
                <a:effectLst>
                  <a:outerShdw blurRad="38100" dist="38100" dir="2700000" algn="tl">
                    <a:srgbClr val="000000"/>
                  </a:outerShdw>
                </a:effectLst>
                <a:latin typeface="Berlin Sans FB"/>
                <a:cs typeface="Berlin Sans FB"/>
              </a:rPr>
              <a:t>	1.    Repent</a:t>
            </a:r>
            <a:endParaRPr lang="en-US" smtClean="0">
              <a:effectLst>
                <a:outerShdw blurRad="38100" dist="38100" dir="2700000" algn="tl">
                  <a:srgbClr val="000000"/>
                </a:outerShdw>
              </a:effectLst>
              <a:latin typeface="Berlin Sans FB"/>
              <a:cs typeface="Berlin Sans FB"/>
            </a:endParaRPr>
          </a:p>
        </p:txBody>
      </p:sp>
      <p:sp>
        <p:nvSpPr>
          <p:cNvPr id="33797" name="Text Box 5"/>
          <p:cNvSpPr txBox="1">
            <a:spLocks noChangeArrowheads="1"/>
          </p:cNvSpPr>
          <p:nvPr/>
        </p:nvSpPr>
        <p:spPr bwMode="auto">
          <a:xfrm>
            <a:off x="1255713" y="3298825"/>
            <a:ext cx="29543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smtClean="0">
                <a:effectLst>
                  <a:outerShdw blurRad="38100" dist="38100" dir="2700000" algn="tl">
                    <a:srgbClr val="000000"/>
                  </a:outerShdw>
                </a:effectLst>
                <a:latin typeface="Berlin Sans FB"/>
                <a:cs typeface="Berlin Sans FB"/>
              </a:rPr>
              <a:t>	2.    Forgive	</a:t>
            </a:r>
            <a:endParaRPr lang="en-US" smtClean="0">
              <a:effectLst>
                <a:outerShdw blurRad="38100" dist="38100" dir="2700000" algn="tl">
                  <a:srgbClr val="000000"/>
                </a:outerShdw>
              </a:effectLst>
              <a:latin typeface="Berlin Sans FB"/>
              <a:cs typeface="Berlin Sans FB"/>
            </a:endParaRPr>
          </a:p>
        </p:txBody>
      </p:sp>
      <p:sp>
        <p:nvSpPr>
          <p:cNvPr id="33798" name="Text Box 6"/>
          <p:cNvSpPr txBox="1">
            <a:spLocks noChangeArrowheads="1"/>
          </p:cNvSpPr>
          <p:nvPr/>
        </p:nvSpPr>
        <p:spPr bwMode="auto">
          <a:xfrm>
            <a:off x="1250950" y="3984625"/>
            <a:ext cx="3276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smtClean="0">
                <a:effectLst>
                  <a:outerShdw blurRad="38100" dist="38100" dir="2700000" algn="tl">
                    <a:srgbClr val="000000"/>
                  </a:outerShdw>
                </a:effectLst>
                <a:latin typeface="Berlin Sans FB"/>
                <a:cs typeface="Berlin Sans FB"/>
              </a:rPr>
              <a:t>	3.    Exchange</a:t>
            </a:r>
            <a:endParaRPr lang="en-US" smtClean="0">
              <a:effectLst>
                <a:outerShdw blurRad="38100" dist="38100" dir="2700000" algn="tl">
                  <a:srgbClr val="000000"/>
                </a:outerShdw>
              </a:effectLst>
              <a:latin typeface="Berlin Sans FB"/>
              <a:cs typeface="Berlin Sans FB"/>
            </a:endParaRPr>
          </a:p>
        </p:txBody>
      </p:sp>
      <p:sp>
        <p:nvSpPr>
          <p:cNvPr id="33799" name="Text Box 7"/>
          <p:cNvSpPr txBox="1">
            <a:spLocks noChangeArrowheads="1"/>
          </p:cNvSpPr>
          <p:nvPr/>
        </p:nvSpPr>
        <p:spPr bwMode="auto">
          <a:xfrm>
            <a:off x="1250950" y="4679950"/>
            <a:ext cx="28336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smtClean="0">
                <a:effectLst>
                  <a:outerShdw blurRad="38100" dist="38100" dir="2700000" algn="tl">
                    <a:srgbClr val="000000"/>
                  </a:outerShdw>
                </a:effectLst>
                <a:latin typeface="Berlin Sans FB"/>
                <a:cs typeface="Berlin Sans FB"/>
              </a:rPr>
              <a:t>	4.    Belong</a:t>
            </a:r>
            <a:endParaRPr lang="en-US" smtClean="0">
              <a:effectLst>
                <a:outerShdw blurRad="38100" dist="38100" dir="2700000" algn="tl">
                  <a:srgbClr val="000000"/>
                </a:outerShdw>
              </a:effectLst>
              <a:latin typeface="Berlin Sans FB"/>
              <a:cs typeface="Berlin Sans FB"/>
            </a:endParaRPr>
          </a:p>
        </p:txBody>
      </p:sp>
      <p:sp>
        <p:nvSpPr>
          <p:cNvPr id="2" name="TextBox 1"/>
          <p:cNvSpPr txBox="1"/>
          <p:nvPr/>
        </p:nvSpPr>
        <p:spPr>
          <a:xfrm>
            <a:off x="1331913" y="5732463"/>
            <a:ext cx="5778500" cy="584200"/>
          </a:xfrm>
          <a:prstGeom prst="rect">
            <a:avLst/>
          </a:prstGeom>
          <a:noFill/>
        </p:spPr>
        <p:txBody>
          <a:bodyPr wrap="none">
            <a:spAutoFit/>
          </a:bodyPr>
          <a:lstStyle/>
          <a:p>
            <a:pPr>
              <a:defRPr/>
            </a:pPr>
            <a:r>
              <a:rPr lang="en-US" sz="3200" dirty="0">
                <a:effectLst>
                  <a:outerShdw blurRad="38100" dist="38100" dir="2700000" algn="tl">
                    <a:srgbClr val="000000">
                      <a:alpha val="43137"/>
                    </a:srgbClr>
                  </a:outerShdw>
                </a:effectLst>
                <a:latin typeface="Berlin Sans FB"/>
                <a:ea typeface="+mn-ea"/>
                <a:cs typeface="Berlin Sans FB"/>
              </a:rPr>
              <a:t>Would you like to be prayed for?</a:t>
            </a:r>
            <a:endParaRPr lang="en-IN" sz="3200" dirty="0">
              <a:effectLst>
                <a:outerShdw blurRad="38100" dist="38100" dir="2700000" algn="tl">
                  <a:srgbClr val="000000">
                    <a:alpha val="43137"/>
                  </a:srgbClr>
                </a:outerShdw>
              </a:effectLst>
              <a:latin typeface="Berlin Sans FB"/>
              <a:ea typeface="+mn-ea"/>
              <a:cs typeface="Berlin Sans FB"/>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0-#ppt_w/2"/>
                                          </p:val>
                                        </p:tav>
                                        <p:tav tm="100000">
                                          <p:val>
                                            <p:strVal val="#ppt_x"/>
                                          </p:val>
                                        </p:tav>
                                      </p:tavLst>
                                    </p:anim>
                                    <p:anim calcmode="lin" valueType="num">
                                      <p:cBhvr additive="base">
                                        <p:cTn id="8"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0-#ppt_w/2"/>
                                          </p:val>
                                        </p:tav>
                                        <p:tav tm="100000">
                                          <p:val>
                                            <p:strVal val="#ppt_x"/>
                                          </p:val>
                                        </p:tav>
                                      </p:tavLst>
                                    </p:anim>
                                    <p:anim calcmode="lin" valueType="num">
                                      <p:cBhvr additive="base">
                                        <p:cTn id="14"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7"/>
                                        </p:tgtEl>
                                        <p:attrNameLst>
                                          <p:attrName>style.visibility</p:attrName>
                                        </p:attrNameLst>
                                      </p:cBhvr>
                                      <p:to>
                                        <p:strVal val="visible"/>
                                      </p:to>
                                    </p:set>
                                    <p:anim calcmode="lin" valueType="num">
                                      <p:cBhvr additive="base">
                                        <p:cTn id="19" dur="500" fill="hold"/>
                                        <p:tgtEl>
                                          <p:spTgt spid="33797"/>
                                        </p:tgtEl>
                                        <p:attrNameLst>
                                          <p:attrName>ppt_x</p:attrName>
                                        </p:attrNameLst>
                                      </p:cBhvr>
                                      <p:tavLst>
                                        <p:tav tm="0">
                                          <p:val>
                                            <p:strVal val="0-#ppt_w/2"/>
                                          </p:val>
                                        </p:tav>
                                        <p:tav tm="100000">
                                          <p:val>
                                            <p:strVal val="#ppt_x"/>
                                          </p:val>
                                        </p:tav>
                                      </p:tavLst>
                                    </p:anim>
                                    <p:anim calcmode="lin" valueType="num">
                                      <p:cBhvr additive="base">
                                        <p:cTn id="20"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 calcmode="lin" valueType="num">
                                      <p:cBhvr additive="base">
                                        <p:cTn id="25" dur="500" fill="hold"/>
                                        <p:tgtEl>
                                          <p:spTgt spid="33798"/>
                                        </p:tgtEl>
                                        <p:attrNameLst>
                                          <p:attrName>ppt_x</p:attrName>
                                        </p:attrNameLst>
                                      </p:cBhvr>
                                      <p:tavLst>
                                        <p:tav tm="0">
                                          <p:val>
                                            <p:strVal val="0-#ppt_w/2"/>
                                          </p:val>
                                        </p:tav>
                                        <p:tav tm="100000">
                                          <p:val>
                                            <p:strVal val="#ppt_x"/>
                                          </p:val>
                                        </p:tav>
                                      </p:tavLst>
                                    </p:anim>
                                    <p:anim calcmode="lin" valueType="num">
                                      <p:cBhvr additive="base">
                                        <p:cTn id="26"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9"/>
                                        </p:tgtEl>
                                        <p:attrNameLst>
                                          <p:attrName>style.visibility</p:attrName>
                                        </p:attrNameLst>
                                      </p:cBhvr>
                                      <p:to>
                                        <p:strVal val="visible"/>
                                      </p:to>
                                    </p:set>
                                    <p:anim calcmode="lin" valueType="num">
                                      <p:cBhvr additive="base">
                                        <p:cTn id="31" dur="500" fill="hold"/>
                                        <p:tgtEl>
                                          <p:spTgt spid="33799"/>
                                        </p:tgtEl>
                                        <p:attrNameLst>
                                          <p:attrName>ppt_x</p:attrName>
                                        </p:attrNameLst>
                                      </p:cBhvr>
                                      <p:tavLst>
                                        <p:tav tm="0">
                                          <p:val>
                                            <p:strVal val="0-#ppt_w/2"/>
                                          </p:val>
                                        </p:tav>
                                        <p:tav tm="100000">
                                          <p:val>
                                            <p:strVal val="#ppt_x"/>
                                          </p:val>
                                        </p:tav>
                                      </p:tavLst>
                                    </p:anim>
                                    <p:anim calcmode="lin" valueType="num">
                                      <p:cBhvr additive="base">
                                        <p:cTn id="32" dur="500" fill="hold"/>
                                        <p:tgtEl>
                                          <p:spTgt spid="3379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6" grpId="0" autoUpdateAnimBg="0"/>
      <p:bldP spid="33797" grpId="0" autoUpdateAnimBg="0"/>
      <p:bldP spid="33798" grpId="0" autoUpdateAnimBg="0"/>
      <p:bldP spid="33799" grpId="0" autoUpdateAnimBg="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323850"/>
            <a:ext cx="7772400" cy="1143000"/>
          </a:xfrm>
        </p:spPr>
        <p:txBody>
          <a:bodyPr/>
          <a:lstStyle/>
          <a:p>
            <a:pPr algn="ctr" eaLnBrk="1" hangingPunct="1">
              <a:defRPr/>
            </a:pPr>
            <a:r>
              <a:rPr lang="en-US" dirty="0">
                <a:latin typeface="Berlin Sans FB"/>
                <a:cs typeface="Berlin Sans FB"/>
              </a:rPr>
              <a:t>Rejection – Cause &amp; Cure</a:t>
            </a:r>
          </a:p>
        </p:txBody>
      </p:sp>
      <p:sp>
        <p:nvSpPr>
          <p:cNvPr id="27651" name="Rectangle 3"/>
          <p:cNvSpPr>
            <a:spLocks noGrp="1" noChangeArrowheads="1"/>
          </p:cNvSpPr>
          <p:nvPr>
            <p:ph idx="1"/>
          </p:nvPr>
        </p:nvSpPr>
        <p:spPr>
          <a:xfrm>
            <a:off x="1143000" y="1828800"/>
            <a:ext cx="7772400" cy="1219200"/>
          </a:xfrm>
        </p:spPr>
        <p:txBody>
          <a:bodyPr/>
          <a:lstStyle/>
          <a:p>
            <a:pPr eaLnBrk="1" hangingPunct="1">
              <a:defRPr/>
            </a:pPr>
            <a:r>
              <a:rPr lang="en-US">
                <a:latin typeface="Berlin Sans FB"/>
                <a:cs typeface="Berlin Sans FB"/>
              </a:rPr>
              <a:t>A. Definition </a:t>
            </a:r>
          </a:p>
          <a:p>
            <a:pPr eaLnBrk="1" hangingPunct="1">
              <a:defRPr/>
            </a:pPr>
            <a:r>
              <a:rPr lang="en-US">
                <a:latin typeface="Berlin Sans FB"/>
                <a:cs typeface="Berlin Sans FB"/>
              </a:rPr>
              <a:t>Opposite = acceptance</a:t>
            </a:r>
          </a:p>
        </p:txBody>
      </p:sp>
      <p:sp>
        <p:nvSpPr>
          <p:cNvPr id="27653" name="Text Box 5"/>
          <p:cNvSpPr txBox="1">
            <a:spLocks noChangeArrowheads="1"/>
          </p:cNvSpPr>
          <p:nvPr/>
        </p:nvSpPr>
        <p:spPr bwMode="auto">
          <a:xfrm>
            <a:off x="1219200" y="3124200"/>
            <a:ext cx="77724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ja-JP" altLang="en-US" sz="3200" smtClean="0">
                <a:effectLst>
                  <a:outerShdw blurRad="38100" dist="38100" dir="2700000" algn="tl">
                    <a:srgbClr val="000000"/>
                  </a:outerShdw>
                </a:effectLst>
                <a:latin typeface="Berlin Sans FB"/>
                <a:cs typeface="Berlin Sans FB"/>
              </a:rPr>
              <a:t>‘</a:t>
            </a:r>
            <a:r>
              <a:rPr lang="en-US" sz="3200" smtClean="0">
                <a:effectLst>
                  <a:outerShdw blurRad="38100" dist="38100" dir="2700000" algn="tl">
                    <a:srgbClr val="000000"/>
                  </a:outerShdw>
                </a:effectLst>
                <a:latin typeface="Berlin Sans FB"/>
                <a:cs typeface="Berlin Sans FB"/>
              </a:rPr>
              <a:t>Rejection</a:t>
            </a:r>
            <a:r>
              <a:rPr lang="ja-JP" altLang="en-US" sz="3200" smtClean="0">
                <a:effectLst>
                  <a:outerShdw blurRad="38100" dist="38100" dir="2700000" algn="tl">
                    <a:srgbClr val="000000"/>
                  </a:outerShdw>
                </a:effectLst>
                <a:latin typeface="Berlin Sans FB"/>
                <a:cs typeface="Berlin Sans FB"/>
              </a:rPr>
              <a:t>’</a:t>
            </a:r>
            <a:r>
              <a:rPr lang="en-US" sz="3200" smtClean="0">
                <a:effectLst>
                  <a:outerShdw blurRad="38100" dist="38100" dir="2700000" algn="tl">
                    <a:srgbClr val="000000"/>
                  </a:outerShdw>
                </a:effectLst>
                <a:latin typeface="Berlin Sans FB"/>
                <a:cs typeface="Berlin Sans FB"/>
              </a:rPr>
              <a:t> = the feeling of being  unwanted, excluded, worthless, not really belonging, somehow on the outside looking in, but never knowing how to get on the inside. </a:t>
            </a:r>
          </a:p>
          <a:p>
            <a:pPr eaLnBrk="1" hangingPunct="1">
              <a:defRPr/>
            </a:pPr>
            <a:endParaRPr lang="en-US" smtClean="0">
              <a:latin typeface="Berlin Sans FB"/>
              <a:cs typeface="Berlin Sans FB"/>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0-#ppt_w/2"/>
                                          </p:val>
                                        </p:tav>
                                        <p:tav tm="100000">
                                          <p:val>
                                            <p:strVal val="#ppt_x"/>
                                          </p:val>
                                        </p:tav>
                                      </p:tavLst>
                                    </p:anim>
                                    <p:anim calcmode="lin" valueType="num">
                                      <p:cBhvr additive="base">
                                        <p:cTn id="8" dur="500" fill="hold"/>
                                        <p:tgtEl>
                                          <p:spTgt spid="276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0-#ppt_w/2"/>
                                          </p:val>
                                        </p:tav>
                                        <p:tav tm="100000">
                                          <p:val>
                                            <p:strVal val="#ppt_x"/>
                                          </p:val>
                                        </p:tav>
                                      </p:tavLst>
                                    </p:anim>
                                    <p:anim calcmode="lin" valueType="num">
                                      <p:cBhvr additive="base">
                                        <p:cTn id="14"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323850"/>
            <a:ext cx="7772400" cy="1143000"/>
          </a:xfrm>
        </p:spPr>
        <p:txBody>
          <a:bodyPr/>
          <a:lstStyle/>
          <a:p>
            <a:pPr algn="ctr" eaLnBrk="1" hangingPunct="1">
              <a:defRPr/>
            </a:pPr>
            <a:r>
              <a:rPr lang="en-US" dirty="0">
                <a:latin typeface="Berlin Sans FB"/>
                <a:cs typeface="Berlin Sans FB"/>
              </a:rPr>
              <a:t>Rejection – Cause &amp; Cure</a:t>
            </a:r>
          </a:p>
        </p:txBody>
      </p:sp>
      <p:sp>
        <p:nvSpPr>
          <p:cNvPr id="28675" name="Rectangle 3"/>
          <p:cNvSpPr>
            <a:spLocks noGrp="1" noChangeArrowheads="1"/>
          </p:cNvSpPr>
          <p:nvPr>
            <p:ph idx="1"/>
          </p:nvPr>
        </p:nvSpPr>
        <p:spPr>
          <a:xfrm>
            <a:off x="1143000" y="1604963"/>
            <a:ext cx="8001000" cy="2128837"/>
          </a:xfrm>
        </p:spPr>
        <p:txBody>
          <a:bodyPr/>
          <a:lstStyle/>
          <a:p>
            <a:pPr eaLnBrk="1" hangingPunct="1">
              <a:defRPr/>
            </a:pPr>
            <a:r>
              <a:rPr lang="en-US">
                <a:latin typeface="Berlin Sans FB"/>
                <a:cs typeface="Berlin Sans FB"/>
              </a:rPr>
              <a:t>Isaiah 54:4-6… </a:t>
            </a:r>
          </a:p>
          <a:p>
            <a:pPr eaLnBrk="1" hangingPunct="1">
              <a:defRPr/>
            </a:pPr>
            <a:r>
              <a:rPr lang="en-US" sz="2800">
                <a:latin typeface="Berlin Sans FB"/>
                <a:cs typeface="Berlin Sans FB"/>
              </a:rPr>
              <a:t>	…a wife deserted &amp; distressed in spirit </a:t>
            </a:r>
          </a:p>
          <a:p>
            <a:pPr eaLnBrk="1" hangingPunct="1">
              <a:defRPr/>
            </a:pPr>
            <a:r>
              <a:rPr lang="en-US" sz="2800">
                <a:latin typeface="Berlin Sans FB"/>
                <a:cs typeface="Berlin Sans FB"/>
              </a:rPr>
              <a:t>	…a wife married young, only to be                        	rejected. </a:t>
            </a:r>
          </a:p>
          <a:p>
            <a:pPr eaLnBrk="1" hangingPunct="1">
              <a:defRPr/>
            </a:pPr>
            <a:r>
              <a:rPr lang="en-US">
                <a:latin typeface="Berlin Sans FB"/>
                <a:cs typeface="Berlin Sans FB"/>
              </a:rPr>
              <a:t> </a:t>
            </a:r>
          </a:p>
        </p:txBody>
      </p:sp>
      <p:sp>
        <p:nvSpPr>
          <p:cNvPr id="28676" name="Text Box 4"/>
          <p:cNvSpPr txBox="1">
            <a:spLocks noChangeArrowheads="1"/>
          </p:cNvSpPr>
          <p:nvPr/>
        </p:nvSpPr>
        <p:spPr bwMode="auto">
          <a:xfrm>
            <a:off x="1143000" y="3733800"/>
            <a:ext cx="77724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None/>
              <a:defRPr/>
            </a:pPr>
            <a:r>
              <a:rPr lang="en-US" sz="3200" smtClean="0">
                <a:effectLst>
                  <a:outerShdw blurRad="38100" dist="38100" dir="2700000" algn="tl">
                    <a:srgbClr val="000000"/>
                  </a:outerShdw>
                </a:effectLst>
                <a:latin typeface="Berlin Sans FB"/>
                <a:cs typeface="Berlin Sans FB"/>
              </a:rPr>
              <a:t>Proverbs 18:14…</a:t>
            </a:r>
          </a:p>
          <a:p>
            <a:pPr lvl="1" eaLnBrk="1" hangingPunct="1">
              <a:spcBef>
                <a:spcPct val="20000"/>
              </a:spcBef>
              <a:buClr>
                <a:schemeClr val="tx2"/>
              </a:buClr>
              <a:buSzPct val="75000"/>
              <a:buFont typeface="Wingdings" charset="0"/>
              <a:buNone/>
              <a:defRPr/>
            </a:pPr>
            <a:r>
              <a:rPr lang="ja-JP" altLang="en-US" sz="2800" smtClean="0">
                <a:effectLst>
                  <a:outerShdw blurRad="38100" dist="38100" dir="2700000" algn="tl">
                    <a:srgbClr val="000000"/>
                  </a:outerShdw>
                </a:effectLst>
                <a:latin typeface="Berlin Sans FB"/>
                <a:cs typeface="Berlin Sans FB"/>
              </a:rPr>
              <a:t>‘</a:t>
            </a:r>
            <a:r>
              <a:rPr lang="en-US" sz="2800" smtClean="0">
                <a:effectLst>
                  <a:outerShdw blurRad="38100" dist="38100" dir="2700000" algn="tl">
                    <a:srgbClr val="000000"/>
                  </a:outerShdw>
                </a:effectLst>
                <a:latin typeface="Berlin Sans FB"/>
                <a:cs typeface="Berlin Sans FB"/>
              </a:rPr>
              <a:t>A man</a:t>
            </a:r>
            <a:r>
              <a:rPr lang="ja-JP" altLang="en-US" sz="2800" smtClean="0">
                <a:effectLst>
                  <a:outerShdw blurRad="38100" dist="38100" dir="2700000" algn="tl">
                    <a:srgbClr val="000000"/>
                  </a:outerShdw>
                </a:effectLst>
                <a:latin typeface="Berlin Sans FB"/>
                <a:cs typeface="Berlin Sans FB"/>
              </a:rPr>
              <a:t>’</a:t>
            </a:r>
            <a:r>
              <a:rPr lang="en-US" sz="2800" smtClean="0">
                <a:effectLst>
                  <a:outerShdw blurRad="38100" dist="38100" dir="2700000" algn="tl">
                    <a:srgbClr val="000000"/>
                  </a:outerShdw>
                </a:effectLst>
                <a:latin typeface="Berlin Sans FB"/>
                <a:cs typeface="Berlin Sans FB"/>
              </a:rPr>
              <a:t>s spirit sustains him in sickness, but a crushed spirit, who can bear?</a:t>
            </a:r>
            <a:r>
              <a:rPr lang="ja-JP" altLang="en-US" sz="2800" smtClean="0">
                <a:effectLst>
                  <a:outerShdw blurRad="38100" dist="38100" dir="2700000" algn="tl">
                    <a:srgbClr val="000000"/>
                  </a:outerShdw>
                </a:effectLst>
                <a:latin typeface="Berlin Sans FB"/>
                <a:cs typeface="Berlin Sans FB"/>
              </a:rPr>
              <a:t>”</a:t>
            </a:r>
            <a:r>
              <a:rPr lang="en-US" sz="2800" smtClean="0">
                <a:effectLst>
                  <a:outerShdw blurRad="38100" dist="38100" dir="2700000" algn="tl">
                    <a:srgbClr val="000000"/>
                  </a:outerShdw>
                </a:effectLst>
                <a:latin typeface="Berlin Sans FB"/>
                <a:cs typeface="Berlin Sans FB"/>
              </a:rPr>
              <a:t> </a:t>
            </a:r>
          </a:p>
          <a:p>
            <a:pPr eaLnBrk="1" hangingPunct="1">
              <a:defRPr/>
            </a:pPr>
            <a:endParaRPr lang="en-US" smtClean="0">
              <a:latin typeface="Berlin Sans FB"/>
              <a:cs typeface="Berlin Sans FB"/>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0-#ppt_w/2"/>
                                          </p:val>
                                        </p:tav>
                                        <p:tav tm="100000">
                                          <p:val>
                                            <p:strVal val="#ppt_x"/>
                                          </p:val>
                                        </p:tav>
                                      </p:tavLst>
                                    </p:anim>
                                    <p:anim calcmode="lin" valueType="num">
                                      <p:cBhvr additive="base">
                                        <p:cTn id="14"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1143000" y="323850"/>
            <a:ext cx="7772400" cy="1143000"/>
          </a:xfrm>
        </p:spPr>
        <p:txBody>
          <a:bodyPr/>
          <a:lstStyle/>
          <a:p>
            <a:pPr algn="ctr" eaLnBrk="1" hangingPunct="1">
              <a:defRPr/>
            </a:pPr>
            <a:r>
              <a:rPr lang="en-US" dirty="0">
                <a:latin typeface="Berlin Sans FB"/>
                <a:cs typeface="Berlin Sans FB"/>
              </a:rPr>
              <a:t>Rejection – Cause &amp; Cure</a:t>
            </a:r>
          </a:p>
        </p:txBody>
      </p:sp>
      <p:sp>
        <p:nvSpPr>
          <p:cNvPr id="29699" name="Rectangle 1027"/>
          <p:cNvSpPr>
            <a:spLocks noGrp="1" noChangeArrowheads="1"/>
          </p:cNvSpPr>
          <p:nvPr>
            <p:ph idx="1"/>
          </p:nvPr>
        </p:nvSpPr>
        <p:spPr>
          <a:xfrm>
            <a:off x="1169988" y="1874838"/>
            <a:ext cx="7772400" cy="1249362"/>
          </a:xfrm>
        </p:spPr>
        <p:txBody>
          <a:bodyPr/>
          <a:lstStyle/>
          <a:p>
            <a:pPr eaLnBrk="1" hangingPunct="1">
              <a:buFont typeface="Wingdings" pitchFamily="2" charset="2"/>
              <a:buNone/>
              <a:defRPr/>
            </a:pPr>
            <a:r>
              <a:rPr lang="en-US" smtClean="0">
                <a:latin typeface="Berlin Sans FB"/>
                <a:ea typeface="+mn-ea"/>
                <a:cs typeface="Berlin Sans FB"/>
              </a:rPr>
              <a:t>B. Result of Rejection: </a:t>
            </a:r>
          </a:p>
          <a:p>
            <a:pPr eaLnBrk="1" hangingPunct="1">
              <a:buFont typeface="Wingdings" pitchFamily="2" charset="2"/>
              <a:buNone/>
              <a:defRPr/>
            </a:pPr>
            <a:r>
              <a:rPr lang="en-US" smtClean="0">
                <a:latin typeface="Berlin Sans FB"/>
                <a:ea typeface="+mn-ea"/>
                <a:cs typeface="Berlin Sans FB"/>
              </a:rPr>
              <a:t>Inability to receive and pass on love</a:t>
            </a:r>
          </a:p>
          <a:p>
            <a:pPr eaLnBrk="1" hangingPunct="1">
              <a:buFont typeface="Wingdings" pitchFamily="2" charset="2"/>
              <a:buNone/>
              <a:defRPr/>
            </a:pPr>
            <a:endParaRPr lang="en-US" sz="1400" smtClean="0">
              <a:latin typeface="Berlin Sans FB"/>
              <a:ea typeface="+mn-ea"/>
              <a:cs typeface="Berlin Sans FB"/>
            </a:endParaRPr>
          </a:p>
        </p:txBody>
      </p:sp>
      <p:sp>
        <p:nvSpPr>
          <p:cNvPr id="29700" name="Text Box 1028"/>
          <p:cNvSpPr txBox="1">
            <a:spLocks noChangeArrowheads="1"/>
          </p:cNvSpPr>
          <p:nvPr/>
        </p:nvSpPr>
        <p:spPr bwMode="auto">
          <a:xfrm>
            <a:off x="1219200" y="3424238"/>
            <a:ext cx="79248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75000"/>
              <a:buFont typeface="Wingdings" pitchFamily="2" charset="2"/>
              <a:buNone/>
              <a:defRPr/>
            </a:pPr>
            <a:r>
              <a:rPr lang="en-US" sz="3200">
                <a:effectLst>
                  <a:outerShdw blurRad="38100" dist="38100" dir="2700000" algn="tl">
                    <a:srgbClr val="000000"/>
                  </a:outerShdw>
                </a:effectLst>
                <a:latin typeface="Berlin Sans FB"/>
                <a:ea typeface="+mn-ea"/>
                <a:cs typeface="Berlin Sans FB"/>
              </a:rPr>
              <a:t>I John 4:19 - we love him, because he first loved us.</a:t>
            </a:r>
            <a:endParaRPr lang="en-US">
              <a:latin typeface="Berlin Sans FB"/>
              <a:ea typeface="+mn-ea"/>
              <a:cs typeface="Berlin Sans FB"/>
            </a:endParaRPr>
          </a:p>
        </p:txBody>
      </p:sp>
      <p:sp>
        <p:nvSpPr>
          <p:cNvPr id="29701" name="Text Box 1029"/>
          <p:cNvSpPr txBox="1">
            <a:spLocks noChangeArrowheads="1"/>
          </p:cNvSpPr>
          <p:nvPr/>
        </p:nvSpPr>
        <p:spPr bwMode="auto">
          <a:xfrm>
            <a:off x="1190625" y="5029200"/>
            <a:ext cx="7772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75000"/>
              <a:buFont typeface="Wingdings" pitchFamily="2" charset="2"/>
              <a:buNone/>
              <a:defRPr/>
            </a:pPr>
            <a:r>
              <a:rPr lang="en-US" sz="3200">
                <a:effectLst>
                  <a:outerShdw blurRad="38100" dist="38100" dir="2700000" algn="tl">
                    <a:srgbClr val="000000"/>
                  </a:outerShdw>
                </a:effectLst>
                <a:latin typeface="Berlin Sans FB"/>
                <a:ea typeface="+mn-ea"/>
                <a:cs typeface="Berlin Sans FB"/>
              </a:rPr>
              <a:t>Rejection passed down from one generation to the next</a:t>
            </a:r>
            <a:endParaRPr lang="en-US">
              <a:latin typeface="Berlin Sans FB"/>
              <a:ea typeface="+mn-ea"/>
              <a:cs typeface="Berlin Sans FB"/>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0-#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0-#ppt_w/2"/>
                                          </p:val>
                                        </p:tav>
                                        <p:tav tm="100000">
                                          <p:val>
                                            <p:strVal val="#ppt_x"/>
                                          </p:val>
                                        </p:tav>
                                      </p:tavLst>
                                    </p:anim>
                                    <p:anim calcmode="lin" valueType="num">
                                      <p:cBhvr additive="base">
                                        <p:cTn id="14"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01"/>
                                        </p:tgtEl>
                                        <p:attrNameLst>
                                          <p:attrName>style.visibility</p:attrName>
                                        </p:attrNameLst>
                                      </p:cBhvr>
                                      <p:to>
                                        <p:strVal val="visible"/>
                                      </p:to>
                                    </p:set>
                                    <p:anim calcmode="lin" valueType="num">
                                      <p:cBhvr additive="base">
                                        <p:cTn id="19" dur="500" fill="hold"/>
                                        <p:tgtEl>
                                          <p:spTgt spid="29701"/>
                                        </p:tgtEl>
                                        <p:attrNameLst>
                                          <p:attrName>ppt_x</p:attrName>
                                        </p:attrNameLst>
                                      </p:cBhvr>
                                      <p:tavLst>
                                        <p:tav tm="0">
                                          <p:val>
                                            <p:strVal val="0-#ppt_w/2"/>
                                          </p:val>
                                        </p:tav>
                                        <p:tav tm="100000">
                                          <p:val>
                                            <p:strVal val="#ppt_x"/>
                                          </p:val>
                                        </p:tav>
                                      </p:tavLst>
                                    </p:anim>
                                    <p:anim calcmode="lin" valueType="num">
                                      <p:cBhvr additive="base">
                                        <p:cTn id="20"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P spid="2970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323850"/>
            <a:ext cx="7772400" cy="1143000"/>
          </a:xfrm>
        </p:spPr>
        <p:txBody>
          <a:bodyPr/>
          <a:lstStyle/>
          <a:p>
            <a:pPr algn="ctr" eaLnBrk="1" hangingPunct="1">
              <a:defRPr/>
            </a:pPr>
            <a:r>
              <a:rPr lang="en-US" dirty="0">
                <a:latin typeface="Berlin Sans FB"/>
                <a:cs typeface="Berlin Sans FB"/>
              </a:rPr>
              <a:t>Rejection – Cause &amp; Cure</a:t>
            </a:r>
          </a:p>
        </p:txBody>
      </p:sp>
      <p:sp>
        <p:nvSpPr>
          <p:cNvPr id="30723" name="Rectangle 3"/>
          <p:cNvSpPr>
            <a:spLocks noGrp="1" noChangeArrowheads="1"/>
          </p:cNvSpPr>
          <p:nvPr>
            <p:ph idx="1"/>
          </p:nvPr>
        </p:nvSpPr>
        <p:spPr>
          <a:xfrm>
            <a:off x="1143000" y="1874838"/>
            <a:ext cx="8001000" cy="639762"/>
          </a:xfrm>
        </p:spPr>
        <p:txBody>
          <a:bodyPr/>
          <a:lstStyle/>
          <a:p>
            <a:pPr eaLnBrk="1" hangingPunct="1">
              <a:buFont typeface="Wingdings" pitchFamily="2" charset="2"/>
              <a:buNone/>
              <a:defRPr/>
            </a:pPr>
            <a:r>
              <a:rPr lang="en-US" smtClean="0">
                <a:latin typeface="Berlin Sans FB"/>
                <a:ea typeface="+mn-ea"/>
                <a:cs typeface="Berlin Sans FB"/>
              </a:rPr>
              <a:t>C. Wrong ways of Handling Rejection</a:t>
            </a:r>
            <a:endParaRPr lang="en-US" u="sng" smtClean="0">
              <a:latin typeface="Berlin Sans FB"/>
              <a:ea typeface="+mn-ea"/>
              <a:cs typeface="Berlin Sans FB"/>
            </a:endParaRPr>
          </a:p>
        </p:txBody>
      </p:sp>
      <p:sp>
        <p:nvSpPr>
          <p:cNvPr id="30724" name="Text Box 4"/>
          <p:cNvSpPr txBox="1">
            <a:spLocks noChangeArrowheads="1"/>
          </p:cNvSpPr>
          <p:nvPr/>
        </p:nvSpPr>
        <p:spPr bwMode="auto">
          <a:xfrm>
            <a:off x="1127125" y="2841625"/>
            <a:ext cx="3416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tx2"/>
              </a:buClr>
              <a:buSzPct val="75000"/>
              <a:buFont typeface="Wingdings" pitchFamily="2" charset="2"/>
              <a:buNone/>
              <a:defRPr/>
            </a:pPr>
            <a:r>
              <a:rPr lang="en-US" sz="3200" dirty="0">
                <a:effectLst>
                  <a:outerShdw blurRad="38100" dist="38100" dir="2700000" algn="tl">
                    <a:srgbClr val="000000"/>
                  </a:outerShdw>
                </a:effectLst>
                <a:latin typeface="Berlin Sans FB"/>
                <a:ea typeface="+mn-ea"/>
                <a:cs typeface="Berlin Sans FB"/>
              </a:rPr>
              <a:t>	(1) Depression  </a:t>
            </a:r>
            <a:endParaRPr lang="en-US" dirty="0">
              <a:latin typeface="Berlin Sans FB"/>
              <a:ea typeface="+mn-ea"/>
              <a:cs typeface="Berlin Sans FB"/>
            </a:endParaRPr>
          </a:p>
        </p:txBody>
      </p:sp>
      <p:pic>
        <p:nvPicPr>
          <p:cNvPr id="307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708275"/>
            <a:ext cx="2686050"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additive="base">
                                        <p:cTn id="13" dur="500" fill="hold"/>
                                        <p:tgtEl>
                                          <p:spTgt spid="30727"/>
                                        </p:tgtEl>
                                        <p:attrNameLst>
                                          <p:attrName>ppt_x</p:attrName>
                                        </p:attrNameLst>
                                      </p:cBhvr>
                                      <p:tavLst>
                                        <p:tav tm="0">
                                          <p:val>
                                            <p:strVal val="#ppt_x"/>
                                          </p:val>
                                        </p:tav>
                                        <p:tav tm="100000">
                                          <p:val>
                                            <p:strVal val="#ppt_x"/>
                                          </p:val>
                                        </p:tav>
                                      </p:tavLst>
                                    </p:anim>
                                    <p:anim calcmode="lin" valueType="num">
                                      <p:cBhvr additive="base">
                                        <p:cTn id="14"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4"/>
                                        </p:tgtEl>
                                        <p:attrNameLst>
                                          <p:attrName>style.visibility</p:attrName>
                                        </p:attrNameLst>
                                      </p:cBhvr>
                                      <p:to>
                                        <p:strVal val="visible"/>
                                      </p:to>
                                    </p:set>
                                    <p:anim calcmode="lin" valueType="num">
                                      <p:cBhvr additive="base">
                                        <p:cTn id="19" dur="500" fill="hold"/>
                                        <p:tgtEl>
                                          <p:spTgt spid="30724"/>
                                        </p:tgtEl>
                                        <p:attrNameLst>
                                          <p:attrName>ppt_x</p:attrName>
                                        </p:attrNameLst>
                                      </p:cBhvr>
                                      <p:tavLst>
                                        <p:tav tm="0">
                                          <p:val>
                                            <p:strVal val="0-#ppt_w/2"/>
                                          </p:val>
                                        </p:tav>
                                        <p:tav tm="100000">
                                          <p:val>
                                            <p:strVal val="#ppt_x"/>
                                          </p:val>
                                        </p:tav>
                                      </p:tavLst>
                                    </p:anim>
                                    <p:anim calcmode="lin" valueType="num">
                                      <p:cBhvr additive="base">
                                        <p:cTn id="20"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323850"/>
            <a:ext cx="7772400" cy="1143000"/>
          </a:xfrm>
        </p:spPr>
        <p:txBody>
          <a:bodyPr/>
          <a:lstStyle/>
          <a:p>
            <a:pPr algn="ctr" eaLnBrk="1" hangingPunct="1">
              <a:defRPr/>
            </a:pPr>
            <a:r>
              <a:rPr lang="en-US" dirty="0">
                <a:latin typeface="Berlin Sans FB"/>
                <a:cs typeface="Berlin Sans FB"/>
              </a:rPr>
              <a:t>Rejection – Cause &amp; Cure</a:t>
            </a:r>
          </a:p>
        </p:txBody>
      </p:sp>
      <p:sp>
        <p:nvSpPr>
          <p:cNvPr id="5" name="Rectangle 3"/>
          <p:cNvSpPr>
            <a:spLocks noGrp="1" noChangeArrowheads="1"/>
          </p:cNvSpPr>
          <p:nvPr>
            <p:ph idx="1"/>
          </p:nvPr>
        </p:nvSpPr>
        <p:spPr>
          <a:xfrm>
            <a:off x="1143000" y="1874838"/>
            <a:ext cx="8001000" cy="639762"/>
          </a:xfrm>
        </p:spPr>
        <p:txBody>
          <a:bodyPr/>
          <a:lstStyle/>
          <a:p>
            <a:pPr eaLnBrk="1" hangingPunct="1">
              <a:buFont typeface="Wingdings" pitchFamily="2" charset="2"/>
              <a:buNone/>
              <a:defRPr/>
            </a:pPr>
            <a:r>
              <a:rPr lang="en-US" smtClean="0">
                <a:latin typeface="Berlin Sans FB"/>
                <a:ea typeface="+mn-ea"/>
                <a:cs typeface="Berlin Sans FB"/>
              </a:rPr>
              <a:t>C. Wrong ways of Handling Rejection</a:t>
            </a:r>
            <a:endParaRPr lang="en-US" u="sng" smtClean="0">
              <a:latin typeface="Berlin Sans FB"/>
              <a:ea typeface="+mn-ea"/>
              <a:cs typeface="Berlin Sans FB"/>
            </a:endParaRPr>
          </a:p>
        </p:txBody>
      </p:sp>
      <p:sp>
        <p:nvSpPr>
          <p:cNvPr id="7" name="Text Box 5"/>
          <p:cNvSpPr txBox="1">
            <a:spLocks noChangeArrowheads="1"/>
          </p:cNvSpPr>
          <p:nvPr/>
        </p:nvSpPr>
        <p:spPr bwMode="auto">
          <a:xfrm>
            <a:off x="1127125" y="3651250"/>
            <a:ext cx="31146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tx2"/>
              </a:buClr>
              <a:buSzPct val="75000"/>
              <a:buFont typeface="Wingdings" pitchFamily="2" charset="2"/>
              <a:buNone/>
              <a:defRPr/>
            </a:pPr>
            <a:r>
              <a:rPr lang="en-US" sz="3200" dirty="0">
                <a:effectLst>
                  <a:outerShdw blurRad="38100" dist="38100" dir="2700000" algn="tl">
                    <a:srgbClr val="000000"/>
                  </a:outerShdw>
                </a:effectLst>
                <a:latin typeface="Berlin Sans FB"/>
                <a:ea typeface="+mn-ea"/>
                <a:cs typeface="Berlin Sans FB"/>
              </a:rPr>
              <a:t>	(2) Masking</a:t>
            </a:r>
            <a:endParaRPr lang="en-US" dirty="0">
              <a:latin typeface="Berlin Sans FB"/>
              <a:ea typeface="+mn-ea"/>
              <a:cs typeface="Berlin Sans FB"/>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708275"/>
            <a:ext cx="25908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2"/>
                                        </p:tgtEl>
                                        <p:attrNameLst>
                                          <p:attrName>style.visibility</p:attrName>
                                        </p:attrNameLst>
                                      </p:cBhvr>
                                      <p:to>
                                        <p:strVal val="visible"/>
                                      </p:to>
                                    </p:set>
                                    <p:anim calcmode="lin" valueType="num">
                                      <p:cBhvr additive="base">
                                        <p:cTn id="13" dur="500" fill="hold"/>
                                        <p:tgtEl>
                                          <p:spTgt spid="40962"/>
                                        </p:tgtEl>
                                        <p:attrNameLst>
                                          <p:attrName>ppt_x</p:attrName>
                                        </p:attrNameLst>
                                      </p:cBhvr>
                                      <p:tavLst>
                                        <p:tav tm="0">
                                          <p:val>
                                            <p:strVal val="#ppt_x"/>
                                          </p:val>
                                        </p:tav>
                                        <p:tav tm="100000">
                                          <p:val>
                                            <p:strVal val="#ppt_x"/>
                                          </p:val>
                                        </p:tav>
                                      </p:tavLst>
                                    </p:anim>
                                    <p:anim calcmode="lin" valueType="num">
                                      <p:cBhvr additive="base">
                                        <p:cTn id="14"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323850"/>
            <a:ext cx="7772400" cy="1143000"/>
          </a:xfrm>
        </p:spPr>
        <p:txBody>
          <a:bodyPr/>
          <a:lstStyle/>
          <a:p>
            <a:pPr algn="ctr" eaLnBrk="1" hangingPunct="1">
              <a:defRPr/>
            </a:pPr>
            <a:r>
              <a:rPr lang="en-US" dirty="0">
                <a:latin typeface="Berlin Sans FB"/>
                <a:cs typeface="Berlin Sans FB"/>
              </a:rPr>
              <a:t>Rejection – Cause &amp; Cure</a:t>
            </a:r>
          </a:p>
        </p:txBody>
      </p:sp>
      <p:sp>
        <p:nvSpPr>
          <p:cNvPr id="5" name="Rectangle 3"/>
          <p:cNvSpPr>
            <a:spLocks noGrp="1" noChangeArrowheads="1"/>
          </p:cNvSpPr>
          <p:nvPr>
            <p:ph idx="1"/>
          </p:nvPr>
        </p:nvSpPr>
        <p:spPr>
          <a:xfrm>
            <a:off x="1143000" y="1874838"/>
            <a:ext cx="8001000" cy="639762"/>
          </a:xfrm>
        </p:spPr>
        <p:txBody>
          <a:bodyPr/>
          <a:lstStyle/>
          <a:p>
            <a:pPr eaLnBrk="1" hangingPunct="1">
              <a:buFont typeface="Wingdings" pitchFamily="2" charset="2"/>
              <a:buNone/>
              <a:defRPr/>
            </a:pPr>
            <a:r>
              <a:rPr lang="en-US" smtClean="0">
                <a:latin typeface="Berlin Sans FB"/>
                <a:ea typeface="+mn-ea"/>
                <a:cs typeface="Berlin Sans FB"/>
              </a:rPr>
              <a:t>C. Wrong ways of Handling Rejection</a:t>
            </a:r>
            <a:endParaRPr lang="en-US" u="sng" smtClean="0">
              <a:latin typeface="Berlin Sans FB"/>
              <a:ea typeface="+mn-ea"/>
              <a:cs typeface="Berlin Sans FB"/>
            </a:endParaRPr>
          </a:p>
        </p:txBody>
      </p:sp>
      <p:sp>
        <p:nvSpPr>
          <p:cNvPr id="8" name="Text Box 6"/>
          <p:cNvSpPr txBox="1">
            <a:spLocks noChangeArrowheads="1"/>
          </p:cNvSpPr>
          <p:nvPr/>
        </p:nvSpPr>
        <p:spPr bwMode="auto">
          <a:xfrm>
            <a:off x="1136650" y="4451350"/>
            <a:ext cx="3165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tx2"/>
              </a:buClr>
              <a:buSzPct val="75000"/>
              <a:buFont typeface="Wingdings" pitchFamily="2" charset="2"/>
              <a:buNone/>
              <a:defRPr/>
            </a:pPr>
            <a:r>
              <a:rPr lang="en-US" sz="3200">
                <a:effectLst>
                  <a:outerShdw blurRad="38100" dist="38100" dir="2700000" algn="tl">
                    <a:srgbClr val="000000"/>
                  </a:outerShdw>
                </a:effectLst>
                <a:latin typeface="Berlin Sans FB"/>
                <a:ea typeface="+mn-ea"/>
                <a:cs typeface="Berlin Sans FB"/>
              </a:rPr>
              <a:t>	(3) Revenge</a:t>
            </a:r>
            <a:endParaRPr lang="en-US">
              <a:latin typeface="Berlin Sans FB"/>
              <a:ea typeface="+mn-ea"/>
              <a:cs typeface="Berlin Sans FB"/>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140075"/>
            <a:ext cx="3495675"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86"/>
                                        </p:tgtEl>
                                        <p:attrNameLst>
                                          <p:attrName>style.visibility</p:attrName>
                                        </p:attrNameLst>
                                      </p:cBhvr>
                                      <p:to>
                                        <p:strVal val="visible"/>
                                      </p:to>
                                    </p:set>
                                    <p:anim calcmode="lin" valueType="num">
                                      <p:cBhvr additive="base">
                                        <p:cTn id="13" dur="500" fill="hold"/>
                                        <p:tgtEl>
                                          <p:spTgt spid="41986"/>
                                        </p:tgtEl>
                                        <p:attrNameLst>
                                          <p:attrName>ppt_x</p:attrName>
                                        </p:attrNameLst>
                                      </p:cBhvr>
                                      <p:tavLst>
                                        <p:tav tm="0">
                                          <p:val>
                                            <p:strVal val="#ppt_x"/>
                                          </p:val>
                                        </p:tav>
                                        <p:tav tm="100000">
                                          <p:val>
                                            <p:strVal val="#ppt_x"/>
                                          </p:val>
                                        </p:tav>
                                      </p:tavLst>
                                    </p:anim>
                                    <p:anim calcmode="lin" valueType="num">
                                      <p:cBhvr additive="base">
                                        <p:cTn id="14"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323850"/>
            <a:ext cx="7772400" cy="1143000"/>
          </a:xfrm>
        </p:spPr>
        <p:txBody>
          <a:bodyPr/>
          <a:lstStyle/>
          <a:p>
            <a:pPr algn="ctr" eaLnBrk="1" hangingPunct="1">
              <a:defRPr/>
            </a:pPr>
            <a:r>
              <a:rPr lang="en-US" dirty="0">
                <a:effectLst>
                  <a:outerShdw blurRad="38100" dist="63500" dir="2700000" algn="tl">
                    <a:schemeClr val="bg2"/>
                  </a:outerShdw>
                </a:effectLst>
                <a:latin typeface="Berlin Sans FB"/>
                <a:cs typeface="Berlin Sans FB"/>
              </a:rPr>
              <a:t>Rejection – Cause &amp; Cure</a:t>
            </a:r>
          </a:p>
        </p:txBody>
      </p:sp>
      <p:sp>
        <p:nvSpPr>
          <p:cNvPr id="31747" name="Rectangle 3"/>
          <p:cNvSpPr>
            <a:spLocks noGrp="1" noChangeArrowheads="1"/>
          </p:cNvSpPr>
          <p:nvPr>
            <p:ph idx="1"/>
          </p:nvPr>
        </p:nvSpPr>
        <p:spPr>
          <a:xfrm>
            <a:off x="1143000" y="1660525"/>
            <a:ext cx="7772400" cy="4683125"/>
          </a:xfrm>
        </p:spPr>
        <p:txBody>
          <a:bodyPr/>
          <a:lstStyle/>
          <a:p>
            <a:pPr eaLnBrk="1" hangingPunct="1">
              <a:defRPr/>
            </a:pPr>
            <a:r>
              <a:rPr lang="en-US" dirty="0">
                <a:effectLst>
                  <a:outerShdw blurRad="38100" dist="63500" dir="2700000" algn="tl">
                    <a:schemeClr val="bg2"/>
                  </a:outerShdw>
                </a:effectLst>
                <a:latin typeface="Berlin Sans FB"/>
                <a:cs typeface="Berlin Sans FB"/>
              </a:rPr>
              <a:t>D. Remedy - Isaiah 53 : 4 - 6</a:t>
            </a:r>
            <a:r>
              <a:rPr lang="en-US" b="1" dirty="0">
                <a:effectLst>
                  <a:outerShdw blurRad="38100" dist="63500" dir="2700000" algn="tl">
                    <a:schemeClr val="bg2"/>
                  </a:outerShdw>
                </a:effectLst>
                <a:latin typeface="Berlin Sans FB"/>
                <a:cs typeface="Berlin Sans FB"/>
              </a:rPr>
              <a:t> </a:t>
            </a:r>
          </a:p>
          <a:p>
            <a:pPr eaLnBrk="1" hangingPunct="1">
              <a:defRPr/>
            </a:pPr>
            <a:endParaRPr lang="en-US" sz="1400" dirty="0">
              <a:effectLst>
                <a:outerShdw blurRad="38100" dist="63500" dir="2700000" algn="tl">
                  <a:schemeClr val="bg2"/>
                </a:outerShdw>
              </a:effectLst>
              <a:latin typeface="Berlin Sans FB"/>
              <a:cs typeface="Berlin Sans FB"/>
            </a:endParaRPr>
          </a:p>
          <a:p>
            <a:pPr eaLnBrk="1" hangingPunct="1">
              <a:defRPr/>
            </a:pPr>
            <a:r>
              <a:rPr lang="en-US" altLang="ja-JP" sz="2400" dirty="0" smtClean="0">
                <a:effectLst>
                  <a:outerShdw blurRad="38100" dist="63500" dir="2700000" algn="tl">
                    <a:schemeClr val="bg2"/>
                  </a:outerShdw>
                </a:effectLst>
                <a:latin typeface="Berlin Sans FB"/>
                <a:cs typeface="Berlin Sans FB"/>
              </a:rPr>
              <a:t>   </a:t>
            </a:r>
            <a:r>
              <a:rPr lang="ja-JP" altLang="en-US" sz="2400" dirty="0" smtClean="0">
                <a:effectLst>
                  <a:outerShdw blurRad="38100" dist="63500" dir="2700000" algn="tl">
                    <a:schemeClr val="bg2"/>
                  </a:outerShdw>
                </a:effectLst>
                <a:latin typeface="Berlin Sans FB"/>
                <a:cs typeface="Berlin Sans FB"/>
              </a:rPr>
              <a:t>‘</a:t>
            </a:r>
            <a:r>
              <a:rPr lang="en-US" sz="2800" dirty="0">
                <a:effectLst>
                  <a:outerShdw blurRad="38100" dist="63500" dir="2700000" algn="tl">
                    <a:schemeClr val="bg2"/>
                  </a:outerShdw>
                </a:effectLst>
                <a:latin typeface="Berlin Sans FB"/>
                <a:cs typeface="Berlin Sans FB"/>
              </a:rPr>
              <a:t>Surely he took up our infirmities and carried our sorrows, yet we considered him stricken by God, smitten by him &amp; afflicted. But he was pierced for our transgression, he was crushed for our iniquities, and the punishment that brought us peace was upon him and by his wounds we are healed. We all like sheep have gone astray, each of us have turned to his own way, and the Lord has laid on him the iniquity of us all.</a:t>
            </a:r>
            <a:r>
              <a:rPr lang="ja-JP" altLang="en-US" sz="2800" dirty="0">
                <a:effectLst>
                  <a:outerShdw blurRad="38100" dist="63500" dir="2700000" algn="tl">
                    <a:schemeClr val="bg2"/>
                  </a:outerShdw>
                </a:effectLst>
                <a:latin typeface="Berlin Sans FB"/>
                <a:cs typeface="Berlin Sans FB"/>
              </a:rPr>
              <a:t>”</a:t>
            </a:r>
            <a:r>
              <a:rPr lang="en-US" sz="2800" dirty="0">
                <a:effectLst>
                  <a:outerShdw blurRad="38100" dist="63500" dir="2700000" algn="tl">
                    <a:schemeClr val="bg2"/>
                  </a:outerShdw>
                </a:effectLst>
                <a:latin typeface="Berlin Sans FB"/>
                <a:cs typeface="Berlin Sans FB"/>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250825" y="549275"/>
            <a:ext cx="8642350" cy="5759450"/>
          </a:xfrm>
          <a:prstGeom prst="rect">
            <a:avLst/>
          </a:prstGeom>
          <a:solidFill>
            <a:schemeClr val="tx1"/>
          </a:solidFill>
          <a:ln w="9525">
            <a:solidFill>
              <a:schemeClr val="tx1"/>
            </a:solidFill>
            <a:round/>
            <a:headEnd/>
            <a:tailEnd/>
          </a:ln>
        </p:spPr>
        <p:txBody>
          <a:bodyPr wrap="none"/>
          <a:lstStyle/>
          <a:p>
            <a:endParaRPr lang="en-US"/>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92150"/>
            <a:ext cx="8310563"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138</TotalTime>
  <Words>315</Words>
  <Application>Microsoft Macintosh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Azure</vt:lpstr>
      <vt:lpstr>PowerPoint Presentation</vt:lpstr>
      <vt:lpstr>Rejection – Cause &amp; Cure</vt:lpstr>
      <vt:lpstr>Rejection – Cause &amp; Cure</vt:lpstr>
      <vt:lpstr>Rejection – Cause &amp; Cure</vt:lpstr>
      <vt:lpstr>Rejection – Cause &amp; Cure</vt:lpstr>
      <vt:lpstr>Rejection – Cause &amp; Cure</vt:lpstr>
      <vt:lpstr>Rejection – Cause &amp; Cure</vt:lpstr>
      <vt:lpstr>Rejection – Cause &amp; Cure</vt:lpstr>
      <vt:lpstr>PowerPoint Presentation</vt:lpstr>
      <vt:lpstr>Rejection – Cause &amp; Cure</vt:lpstr>
      <vt:lpstr>Rejection – Cause &amp; Cure</vt:lpstr>
    </vt:vector>
  </TitlesOfParts>
  <Company>Compaq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Rejection – Cause &amp; Cure</dc:title>
  <dc:creator>Compaq</dc:creator>
  <cp:lastModifiedBy>Stanley Mehta</cp:lastModifiedBy>
  <cp:revision>10</cp:revision>
  <cp:lastPrinted>1601-01-01T00:00:00Z</cp:lastPrinted>
  <dcterms:created xsi:type="dcterms:W3CDTF">2004-08-04T12:46:37Z</dcterms:created>
  <dcterms:modified xsi:type="dcterms:W3CDTF">2019-07-25T06:48:34Z</dcterms:modified>
</cp:coreProperties>
</file>