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367" r:id="rId4"/>
    <p:sldId id="287" r:id="rId5"/>
    <p:sldId id="368" r:id="rId6"/>
    <p:sldId id="369" r:id="rId7"/>
    <p:sldId id="370" r:id="rId8"/>
    <p:sldId id="371" r:id="rId9"/>
    <p:sldId id="372" r:id="rId10"/>
    <p:sldId id="373" r:id="rId11"/>
    <p:sldId id="374" r:id="rId12"/>
    <p:sldId id="375" r:id="rId13"/>
    <p:sldId id="376" r:id="rId14"/>
    <p:sldId id="378" r:id="rId15"/>
    <p:sldId id="377" r:id="rId16"/>
    <p:sldId id="379" r:id="rId17"/>
    <p:sldId id="380" r:id="rId18"/>
    <p:sldId id="381" r:id="rId19"/>
    <p:sldId id="382" r:id="rId20"/>
    <p:sldId id="34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1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664CFD-997E-408E-9DA5-46ABE2BD344F}" type="datetimeFigureOut">
              <a:rPr lang="en-IN" smtClean="0"/>
              <a:t>06-06-2019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4333BE-54F6-40EC-8210-F31E22075961}" type="slidenum">
              <a:rPr lang="en-IN" smtClean="0"/>
              <a:t>‹#›</a:t>
            </a:fld>
            <a:endParaRPr lang="en-IN"/>
          </a:p>
        </p:txBody>
      </p:sp>
    </p:spTree>
    <p:extLst>
      <p:ext uri="{BB962C8B-B14F-4D97-AF65-F5344CB8AC3E}">
        <p14:creationId xmlns:p14="http://schemas.microsoft.com/office/powerpoint/2010/main" val="2163436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26" name="Picture 2" descr="C:\Users\Ps Nancy\Documents\2019\APC North\Receiving God's Guidance\2019 05 09 Times And Seasons, And Circumstances Ppt Head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3999" cy="13751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0000"/>
                </a:solidFill>
              </a:rPr>
              <a:t>10) Times and Seasons</a:t>
            </a:r>
            <a:endParaRPr lang="en-US" sz="3600" dirty="0">
              <a:solidFill>
                <a:srgbClr val="FF0000"/>
              </a:solidFill>
            </a:endParaRPr>
          </a:p>
        </p:txBody>
      </p:sp>
      <p:sp>
        <p:nvSpPr>
          <p:cNvPr id="3" name="TextBox 2"/>
          <p:cNvSpPr txBox="1"/>
          <p:nvPr/>
        </p:nvSpPr>
        <p:spPr>
          <a:xfrm>
            <a:off x="0" y="2819400"/>
            <a:ext cx="9144000" cy="584775"/>
          </a:xfrm>
          <a:prstGeom prst="rect">
            <a:avLst/>
          </a:prstGeom>
          <a:noFill/>
        </p:spPr>
        <p:txBody>
          <a:bodyPr wrap="square" rtlCol="0">
            <a:spAutoFit/>
          </a:bodyPr>
          <a:lstStyle/>
          <a:p>
            <a:pPr algn="ctr"/>
            <a:r>
              <a:rPr lang="en-US" sz="3200" dirty="0" smtClean="0"/>
              <a:t>Ask "Is This The Right Time?"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0000"/>
                </a:solidFill>
              </a:rPr>
              <a:t>11) Circumstances and Divine Orchestrations</a:t>
            </a:r>
            <a:endParaRPr lang="en-US" sz="3600" dirty="0">
              <a:solidFill>
                <a:srgbClr val="FF0000"/>
              </a:solidFill>
            </a:endParaRPr>
          </a:p>
        </p:txBody>
      </p:sp>
      <p:sp>
        <p:nvSpPr>
          <p:cNvPr id="3" name="TextBox 2"/>
          <p:cNvSpPr txBox="1"/>
          <p:nvPr/>
        </p:nvSpPr>
        <p:spPr>
          <a:xfrm>
            <a:off x="0" y="2819400"/>
            <a:ext cx="9144000" cy="2062103"/>
          </a:xfrm>
          <a:prstGeom prst="rect">
            <a:avLst/>
          </a:prstGeom>
          <a:noFill/>
        </p:spPr>
        <p:txBody>
          <a:bodyPr wrap="square" rtlCol="0">
            <a:spAutoFit/>
          </a:bodyPr>
          <a:lstStyle/>
          <a:p>
            <a:r>
              <a:rPr lang="en-US" sz="3200" i="1" dirty="0" smtClean="0"/>
              <a:t>2 Chronicles 16:9  </a:t>
            </a:r>
          </a:p>
          <a:p>
            <a:r>
              <a:rPr lang="en-US" sz="3200" i="1" dirty="0" smtClean="0"/>
              <a:t>For the eyes of the LORD run to and fro throughout the whole earth, to show Himself strong on behalf of those whose heart is loyal to Him...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0000"/>
                </a:solidFill>
              </a:rPr>
              <a:t>11) Circumstances and Divine Orchestrations</a:t>
            </a:r>
            <a:endParaRPr lang="en-US" sz="3600" dirty="0">
              <a:solidFill>
                <a:srgbClr val="FF0000"/>
              </a:solidFill>
            </a:endParaRPr>
          </a:p>
        </p:txBody>
      </p:sp>
      <p:sp>
        <p:nvSpPr>
          <p:cNvPr id="3" name="TextBox 2"/>
          <p:cNvSpPr txBox="1"/>
          <p:nvPr/>
        </p:nvSpPr>
        <p:spPr>
          <a:xfrm>
            <a:off x="0" y="2819400"/>
            <a:ext cx="9144000" cy="1569660"/>
          </a:xfrm>
          <a:prstGeom prst="rect">
            <a:avLst/>
          </a:prstGeom>
          <a:noFill/>
        </p:spPr>
        <p:txBody>
          <a:bodyPr wrap="square" rtlCol="0">
            <a:spAutoFit/>
          </a:bodyPr>
          <a:lstStyle/>
          <a:p>
            <a:r>
              <a:rPr lang="en-US" sz="3200" i="1" dirty="0" smtClean="0"/>
              <a:t>Job 42:2  </a:t>
            </a:r>
          </a:p>
          <a:p>
            <a:r>
              <a:rPr lang="en-US" sz="3200" i="1" dirty="0" smtClean="0"/>
              <a:t>I know that You can do everything, And that no purpose of Yours can be withheld from You.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0000"/>
                </a:solidFill>
              </a:rPr>
              <a:t>11) Circumstances and Divine Orchestrations</a:t>
            </a:r>
            <a:endParaRPr lang="en-US" sz="3600" dirty="0">
              <a:solidFill>
                <a:srgbClr val="FF0000"/>
              </a:solidFill>
            </a:endParaRPr>
          </a:p>
        </p:txBody>
      </p:sp>
      <p:sp>
        <p:nvSpPr>
          <p:cNvPr id="3" name="TextBox 2"/>
          <p:cNvSpPr txBox="1"/>
          <p:nvPr/>
        </p:nvSpPr>
        <p:spPr>
          <a:xfrm>
            <a:off x="0" y="2819400"/>
            <a:ext cx="9144000" cy="2554545"/>
          </a:xfrm>
          <a:prstGeom prst="rect">
            <a:avLst/>
          </a:prstGeom>
          <a:noFill/>
        </p:spPr>
        <p:txBody>
          <a:bodyPr wrap="square" rtlCol="0">
            <a:spAutoFit/>
          </a:bodyPr>
          <a:lstStyle/>
          <a:p>
            <a:r>
              <a:rPr lang="en-US" sz="3200" i="1" dirty="0" smtClean="0"/>
              <a:t>Revelation 3:7  </a:t>
            </a:r>
          </a:p>
          <a:p>
            <a:r>
              <a:rPr lang="en-US" sz="3200" i="1" dirty="0" smtClean="0"/>
              <a:t>"And to the angel of the church in Philadelphia write, 'These things says He who is holy, He who is true, "HE WHO HAS THE KEY OF DAVID, HE WHO OPENS AND NO ONE SHUTS, AND SHUTS AND NO ONE OPENS":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0000"/>
                </a:solidFill>
              </a:rPr>
              <a:t>11) Circumstances and Divine Orchestrations</a:t>
            </a:r>
            <a:endParaRPr lang="en-US" sz="3600" dirty="0">
              <a:solidFill>
                <a:srgbClr val="FF0000"/>
              </a:solidFill>
            </a:endParaRPr>
          </a:p>
        </p:txBody>
      </p:sp>
      <p:sp>
        <p:nvSpPr>
          <p:cNvPr id="3" name="TextBox 2"/>
          <p:cNvSpPr txBox="1"/>
          <p:nvPr/>
        </p:nvSpPr>
        <p:spPr>
          <a:xfrm>
            <a:off x="0" y="2438400"/>
            <a:ext cx="9144000" cy="3416320"/>
          </a:xfrm>
          <a:prstGeom prst="rect">
            <a:avLst/>
          </a:prstGeom>
          <a:noFill/>
        </p:spPr>
        <p:txBody>
          <a:bodyPr wrap="square" rtlCol="0">
            <a:spAutoFit/>
          </a:bodyPr>
          <a:lstStyle/>
          <a:p>
            <a:pPr algn="ctr"/>
            <a:r>
              <a:rPr lang="en-US" sz="3600" dirty="0" smtClean="0">
                <a:solidFill>
                  <a:srgbClr val="FF0000"/>
                </a:solidFill>
              </a:rPr>
              <a:t>Stay Mindful Of Other Factors </a:t>
            </a:r>
          </a:p>
          <a:p>
            <a:pPr algn="ctr"/>
            <a:r>
              <a:rPr lang="en-US" sz="3600" dirty="0" smtClean="0">
                <a:solidFill>
                  <a:srgbClr val="FF0000"/>
                </a:solidFill>
              </a:rPr>
              <a:t>At Work In Life Situations</a:t>
            </a:r>
          </a:p>
          <a:p>
            <a:pPr algn="ctr"/>
            <a:endParaRPr lang="en-US" sz="3600" dirty="0" smtClean="0"/>
          </a:p>
          <a:p>
            <a:pPr algn="ctr"/>
            <a:r>
              <a:rPr lang="en-US" sz="3600" dirty="0" smtClean="0"/>
              <a:t>we are to </a:t>
            </a:r>
          </a:p>
          <a:p>
            <a:pPr algn="ctr"/>
            <a:r>
              <a:rPr lang="en-US" sz="3600" dirty="0" smtClean="0"/>
              <a:t>speak to storms to calm them, </a:t>
            </a:r>
          </a:p>
          <a:p>
            <a:pPr algn="ctr"/>
            <a:r>
              <a:rPr lang="en-US" sz="3600" dirty="0" smtClean="0"/>
              <a:t>and to mountains to move them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0000"/>
                </a:solidFill>
              </a:rPr>
              <a:t>11) Circumstances and Divine Orchestrations</a:t>
            </a:r>
            <a:endParaRPr lang="en-US" sz="3600" dirty="0">
              <a:solidFill>
                <a:srgbClr val="FF0000"/>
              </a:solidFill>
            </a:endParaRPr>
          </a:p>
        </p:txBody>
      </p:sp>
      <p:sp>
        <p:nvSpPr>
          <p:cNvPr id="3" name="TextBox 2"/>
          <p:cNvSpPr txBox="1"/>
          <p:nvPr/>
        </p:nvSpPr>
        <p:spPr>
          <a:xfrm>
            <a:off x="0" y="2590800"/>
            <a:ext cx="9144000" cy="646331"/>
          </a:xfrm>
          <a:prstGeom prst="rect">
            <a:avLst/>
          </a:prstGeom>
          <a:noFill/>
        </p:spPr>
        <p:txBody>
          <a:bodyPr wrap="square" rtlCol="0">
            <a:spAutoFit/>
          </a:bodyPr>
          <a:lstStyle/>
          <a:p>
            <a:pPr algn="ctr"/>
            <a:r>
              <a:rPr lang="en-US" sz="3600" dirty="0" smtClean="0">
                <a:solidFill>
                  <a:srgbClr val="FF0000"/>
                </a:solidFill>
              </a:rPr>
              <a:t>Not Every Closed Door is a 'No'</a:t>
            </a:r>
          </a:p>
        </p:txBody>
      </p:sp>
      <p:sp>
        <p:nvSpPr>
          <p:cNvPr id="4" name="TextBox 3"/>
          <p:cNvSpPr txBox="1"/>
          <p:nvPr/>
        </p:nvSpPr>
        <p:spPr>
          <a:xfrm>
            <a:off x="0" y="3657600"/>
            <a:ext cx="9144000" cy="2308324"/>
          </a:xfrm>
          <a:prstGeom prst="rect">
            <a:avLst/>
          </a:prstGeom>
          <a:noFill/>
        </p:spPr>
        <p:txBody>
          <a:bodyPr wrap="square" rtlCol="0">
            <a:spAutoFit/>
          </a:bodyPr>
          <a:lstStyle/>
          <a:p>
            <a:pPr algn="ctr"/>
            <a:r>
              <a:rPr lang="en-US" sz="3600" dirty="0" smtClean="0"/>
              <a:t>Some closed doors are there, because you are supposed to 'knock' on them.</a:t>
            </a:r>
          </a:p>
          <a:p>
            <a:pPr algn="ctr"/>
            <a:r>
              <a:rPr lang="en-US" sz="3600" dirty="0" smtClean="0"/>
              <a:t>Some doors are closed simply to re-direct you to the correct door.</a:t>
            </a:r>
            <a:endParaRPr 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0000"/>
                </a:solidFill>
              </a:rPr>
              <a:t>11) Circumstances and Divine Orchestrations</a:t>
            </a:r>
            <a:endParaRPr lang="en-US" sz="3600" dirty="0">
              <a:solidFill>
                <a:srgbClr val="FF0000"/>
              </a:solidFill>
            </a:endParaRPr>
          </a:p>
        </p:txBody>
      </p:sp>
      <p:sp>
        <p:nvSpPr>
          <p:cNvPr id="3" name="TextBox 2"/>
          <p:cNvSpPr txBox="1"/>
          <p:nvPr/>
        </p:nvSpPr>
        <p:spPr>
          <a:xfrm>
            <a:off x="0" y="2590800"/>
            <a:ext cx="9144000" cy="646331"/>
          </a:xfrm>
          <a:prstGeom prst="rect">
            <a:avLst/>
          </a:prstGeom>
          <a:noFill/>
        </p:spPr>
        <p:txBody>
          <a:bodyPr wrap="square" rtlCol="0">
            <a:spAutoFit/>
          </a:bodyPr>
          <a:lstStyle/>
          <a:p>
            <a:pPr algn="ctr"/>
            <a:r>
              <a:rPr lang="en-US" sz="3600" dirty="0" smtClean="0">
                <a:solidFill>
                  <a:srgbClr val="FF0000"/>
                </a:solidFill>
              </a:rPr>
              <a:t>Not Every Delay Is A Denial</a:t>
            </a:r>
          </a:p>
        </p:txBody>
      </p:sp>
      <p:sp>
        <p:nvSpPr>
          <p:cNvPr id="4" name="TextBox 3"/>
          <p:cNvSpPr txBox="1"/>
          <p:nvPr/>
        </p:nvSpPr>
        <p:spPr>
          <a:xfrm>
            <a:off x="0" y="3657600"/>
            <a:ext cx="9144000" cy="2308324"/>
          </a:xfrm>
          <a:prstGeom prst="rect">
            <a:avLst/>
          </a:prstGeom>
          <a:noFill/>
        </p:spPr>
        <p:txBody>
          <a:bodyPr wrap="square" rtlCol="0">
            <a:spAutoFit/>
          </a:bodyPr>
          <a:lstStyle/>
          <a:p>
            <a:pPr algn="ctr"/>
            <a:r>
              <a:rPr lang="en-US" sz="3600" dirty="0" smtClean="0"/>
              <a:t>Some closed doors are there, because you are supposed to 'knock' on them.</a:t>
            </a:r>
          </a:p>
          <a:p>
            <a:pPr algn="ctr"/>
            <a:r>
              <a:rPr lang="en-US" sz="3600" dirty="0" smtClean="0"/>
              <a:t>Some doors are closed simply to re-direct you to the correct door.</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0000"/>
                </a:solidFill>
              </a:rPr>
              <a:t>11) Circumstances and Divine Orchestrations</a:t>
            </a:r>
            <a:endParaRPr lang="en-US" sz="3600" dirty="0">
              <a:solidFill>
                <a:srgbClr val="FF0000"/>
              </a:solidFill>
            </a:endParaRPr>
          </a:p>
        </p:txBody>
      </p:sp>
      <p:sp>
        <p:nvSpPr>
          <p:cNvPr id="4" name="TextBox 3"/>
          <p:cNvSpPr txBox="1"/>
          <p:nvPr/>
        </p:nvSpPr>
        <p:spPr>
          <a:xfrm>
            <a:off x="0" y="2362200"/>
            <a:ext cx="9144000" cy="3046988"/>
          </a:xfrm>
          <a:prstGeom prst="rect">
            <a:avLst/>
          </a:prstGeom>
          <a:noFill/>
        </p:spPr>
        <p:txBody>
          <a:bodyPr wrap="square" rtlCol="0">
            <a:spAutoFit/>
          </a:bodyPr>
          <a:lstStyle/>
          <a:p>
            <a:r>
              <a:rPr lang="en-US" sz="3200" i="1" dirty="0" smtClean="0"/>
              <a:t>Psalm 105:17-22</a:t>
            </a:r>
          </a:p>
          <a:p>
            <a:r>
              <a:rPr lang="en-US" sz="3200" i="1" dirty="0" smtClean="0"/>
              <a:t>17 He sent a man before them—Joseph—who was sold as a slave. </a:t>
            </a:r>
          </a:p>
          <a:p>
            <a:r>
              <a:rPr lang="en-US" sz="3200" i="1" dirty="0" smtClean="0"/>
              <a:t>18 They hurt his feet with fetters, He was laid in irons. </a:t>
            </a:r>
          </a:p>
          <a:p>
            <a:r>
              <a:rPr lang="en-US" sz="3200" i="1" dirty="0" smtClean="0"/>
              <a:t>19 </a:t>
            </a:r>
            <a:r>
              <a:rPr lang="en-US" sz="3200" i="1" dirty="0" smtClean="0">
                <a:solidFill>
                  <a:srgbClr val="FF0000"/>
                </a:solidFill>
              </a:rPr>
              <a:t>Until the time</a:t>
            </a:r>
            <a:r>
              <a:rPr lang="en-US" sz="3200" i="1" dirty="0" smtClean="0"/>
              <a:t> that his word came to pass, The word of the LORD </a:t>
            </a:r>
            <a:r>
              <a:rPr lang="en-US" sz="3200" i="1" dirty="0" smtClean="0">
                <a:solidFill>
                  <a:srgbClr val="FF0000"/>
                </a:solidFill>
              </a:rPr>
              <a:t>tested him</a:t>
            </a:r>
            <a:r>
              <a:rPr lang="en-US" sz="3200" i="1"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0000"/>
                </a:solidFill>
              </a:rPr>
              <a:t>11) Circumstances and Divine Orchestrations</a:t>
            </a:r>
            <a:endParaRPr lang="en-US" sz="3600" dirty="0">
              <a:solidFill>
                <a:srgbClr val="FF0000"/>
              </a:solidFill>
            </a:endParaRPr>
          </a:p>
        </p:txBody>
      </p:sp>
      <p:sp>
        <p:nvSpPr>
          <p:cNvPr id="4" name="TextBox 3"/>
          <p:cNvSpPr txBox="1"/>
          <p:nvPr/>
        </p:nvSpPr>
        <p:spPr>
          <a:xfrm>
            <a:off x="0" y="2819400"/>
            <a:ext cx="9144000" cy="1077218"/>
          </a:xfrm>
          <a:prstGeom prst="rect">
            <a:avLst/>
          </a:prstGeom>
          <a:noFill/>
        </p:spPr>
        <p:txBody>
          <a:bodyPr wrap="square" rtlCol="0">
            <a:spAutoFit/>
          </a:bodyPr>
          <a:lstStyle/>
          <a:p>
            <a:pPr algn="ctr"/>
            <a:r>
              <a:rPr lang="en-US" sz="3200" dirty="0" smtClean="0"/>
              <a:t>Pushing Open Closed Doors </a:t>
            </a:r>
          </a:p>
          <a:p>
            <a:pPr algn="ctr"/>
            <a:r>
              <a:rPr lang="en-US" sz="3200" dirty="0" smtClean="0"/>
              <a:t>And Standing Through Delays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0000"/>
                </a:solidFill>
              </a:rPr>
              <a:t>11) Circumstances and Divine Orchestrations</a:t>
            </a:r>
            <a:endParaRPr lang="en-US" sz="3600" dirty="0">
              <a:solidFill>
                <a:srgbClr val="FF0000"/>
              </a:solidFill>
            </a:endParaRPr>
          </a:p>
        </p:txBody>
      </p:sp>
      <p:sp>
        <p:nvSpPr>
          <p:cNvPr id="4" name="TextBox 3"/>
          <p:cNvSpPr txBox="1"/>
          <p:nvPr/>
        </p:nvSpPr>
        <p:spPr>
          <a:xfrm>
            <a:off x="0" y="2819400"/>
            <a:ext cx="9144000" cy="2308324"/>
          </a:xfrm>
          <a:prstGeom prst="rect">
            <a:avLst/>
          </a:prstGeom>
          <a:noFill/>
        </p:spPr>
        <p:txBody>
          <a:bodyPr wrap="square" rtlCol="0">
            <a:spAutoFit/>
          </a:bodyPr>
          <a:lstStyle/>
          <a:p>
            <a:pPr algn="ctr"/>
            <a:r>
              <a:rPr lang="en-US" sz="3600" dirty="0" smtClean="0"/>
              <a:t>We need to discern when God is orchestrating something, and when He is not.</a:t>
            </a:r>
          </a:p>
          <a:p>
            <a:pPr algn="ctr"/>
            <a:endParaRPr lang="en-US" sz="3600" dirty="0" smtClean="0"/>
          </a:p>
          <a:p>
            <a:pPr algn="ctr"/>
            <a:r>
              <a:rPr lang="en-US" sz="3600" dirty="0" smtClean="0"/>
              <a:t>Walk into what He orchestrates for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4572000" y="1600200"/>
            <a:ext cx="0" cy="4876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0" y="1897082"/>
            <a:ext cx="4648200" cy="4524315"/>
          </a:xfrm>
          <a:prstGeom prst="rect">
            <a:avLst/>
          </a:prstGeom>
          <a:noFill/>
        </p:spPr>
        <p:txBody>
          <a:bodyPr wrap="square" rtlCol="0">
            <a:spAutoFit/>
          </a:bodyPr>
          <a:lstStyle/>
          <a:p>
            <a:r>
              <a:rPr lang="en-US" sz="3600" dirty="0" smtClean="0"/>
              <a:t>1, The Word</a:t>
            </a:r>
          </a:p>
          <a:p>
            <a:r>
              <a:rPr lang="en-US" sz="3600" dirty="0" smtClean="0"/>
              <a:t>2, The inner witness of the Holy Spirit</a:t>
            </a:r>
          </a:p>
          <a:p>
            <a:r>
              <a:rPr lang="en-US" sz="3600" dirty="0" smtClean="0"/>
              <a:t>3, The voice of the Holy Spirit</a:t>
            </a:r>
          </a:p>
          <a:p>
            <a:r>
              <a:rPr lang="en-US" sz="3600" dirty="0" smtClean="0"/>
              <a:t>4, Gifts of the Holy Spirit</a:t>
            </a:r>
          </a:p>
          <a:p>
            <a:r>
              <a:rPr lang="en-US" sz="3600" dirty="0" smtClean="0"/>
              <a:t>5, Dreams and visions</a:t>
            </a:r>
            <a:endParaRPr lang="en-US" sz="3600" dirty="0"/>
          </a:p>
        </p:txBody>
      </p:sp>
      <p:sp>
        <p:nvSpPr>
          <p:cNvPr id="6" name="TextBox 5"/>
          <p:cNvSpPr txBox="1"/>
          <p:nvPr/>
        </p:nvSpPr>
        <p:spPr>
          <a:xfrm>
            <a:off x="4689770" y="1897082"/>
            <a:ext cx="4648200" cy="3970318"/>
          </a:xfrm>
          <a:prstGeom prst="rect">
            <a:avLst/>
          </a:prstGeom>
          <a:noFill/>
        </p:spPr>
        <p:txBody>
          <a:bodyPr wrap="square" rtlCol="0">
            <a:spAutoFit/>
          </a:bodyPr>
          <a:lstStyle/>
          <a:p>
            <a:r>
              <a:rPr lang="en-US" sz="3600" dirty="0" smtClean="0"/>
              <a:t>6, Prophecies</a:t>
            </a:r>
          </a:p>
          <a:p>
            <a:r>
              <a:rPr lang="en-US" sz="3600" dirty="0" smtClean="0"/>
              <a:t>7, Angels</a:t>
            </a:r>
          </a:p>
          <a:p>
            <a:r>
              <a:rPr lang="en-US" sz="3600" dirty="0" smtClean="0"/>
              <a:t>8, Godly counsel</a:t>
            </a:r>
          </a:p>
          <a:p>
            <a:r>
              <a:rPr lang="en-US" sz="3600" dirty="0" smtClean="0"/>
              <a:t>9, The renewed mind</a:t>
            </a:r>
          </a:p>
          <a:p>
            <a:r>
              <a:rPr lang="en-US" sz="3600" dirty="0" smtClean="0">
                <a:solidFill>
                  <a:srgbClr val="FF0000"/>
                </a:solidFill>
              </a:rPr>
              <a:t>10, Times and seasons</a:t>
            </a:r>
          </a:p>
          <a:p>
            <a:r>
              <a:rPr lang="en-US" sz="3600" dirty="0" smtClean="0">
                <a:solidFill>
                  <a:srgbClr val="FF0000"/>
                </a:solidFill>
              </a:rPr>
              <a:t>11, Circumstances and divine orchestrations</a:t>
            </a:r>
            <a:endParaRPr lang="en-US" sz="3600"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4572000" y="1600200"/>
            <a:ext cx="0" cy="4876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0" y="1897082"/>
            <a:ext cx="4648200" cy="4524315"/>
          </a:xfrm>
          <a:prstGeom prst="rect">
            <a:avLst/>
          </a:prstGeom>
          <a:noFill/>
        </p:spPr>
        <p:txBody>
          <a:bodyPr wrap="square" rtlCol="0">
            <a:spAutoFit/>
          </a:bodyPr>
          <a:lstStyle/>
          <a:p>
            <a:r>
              <a:rPr lang="en-US" sz="3600" dirty="0" smtClean="0"/>
              <a:t>1, The Word</a:t>
            </a:r>
          </a:p>
          <a:p>
            <a:r>
              <a:rPr lang="en-US" sz="3600" dirty="0" smtClean="0"/>
              <a:t>2, The inner witness of the Holy Spirit</a:t>
            </a:r>
          </a:p>
          <a:p>
            <a:r>
              <a:rPr lang="en-US" sz="3600" dirty="0" smtClean="0"/>
              <a:t>3, The voice of the Holy Spirit</a:t>
            </a:r>
          </a:p>
          <a:p>
            <a:r>
              <a:rPr lang="en-US" sz="3600" dirty="0" smtClean="0"/>
              <a:t>4, Gifts of the Holy Spirit</a:t>
            </a:r>
          </a:p>
          <a:p>
            <a:r>
              <a:rPr lang="en-US" sz="3600" dirty="0" smtClean="0"/>
              <a:t>5, Dreams and visions</a:t>
            </a:r>
            <a:endParaRPr lang="en-US" sz="3600" dirty="0"/>
          </a:p>
        </p:txBody>
      </p:sp>
      <p:sp>
        <p:nvSpPr>
          <p:cNvPr id="6" name="TextBox 5"/>
          <p:cNvSpPr txBox="1"/>
          <p:nvPr/>
        </p:nvSpPr>
        <p:spPr>
          <a:xfrm>
            <a:off x="4689770" y="1897082"/>
            <a:ext cx="4648200" cy="3970318"/>
          </a:xfrm>
          <a:prstGeom prst="rect">
            <a:avLst/>
          </a:prstGeom>
          <a:noFill/>
        </p:spPr>
        <p:txBody>
          <a:bodyPr wrap="square" rtlCol="0">
            <a:spAutoFit/>
          </a:bodyPr>
          <a:lstStyle/>
          <a:p>
            <a:r>
              <a:rPr lang="en-US" sz="3600" dirty="0" smtClean="0"/>
              <a:t>6, Prophecies</a:t>
            </a:r>
          </a:p>
          <a:p>
            <a:r>
              <a:rPr lang="en-US" sz="3600" dirty="0" smtClean="0"/>
              <a:t>7, Angels</a:t>
            </a:r>
          </a:p>
          <a:p>
            <a:r>
              <a:rPr lang="en-US" sz="3600" dirty="0" smtClean="0"/>
              <a:t>8, Godly counsel</a:t>
            </a:r>
          </a:p>
          <a:p>
            <a:r>
              <a:rPr lang="en-US" sz="3600" dirty="0" smtClean="0"/>
              <a:t>9, The renewed mind</a:t>
            </a:r>
          </a:p>
          <a:p>
            <a:r>
              <a:rPr lang="en-US" sz="3600" dirty="0" smtClean="0"/>
              <a:t>10, Times and seasons</a:t>
            </a:r>
          </a:p>
          <a:p>
            <a:r>
              <a:rPr lang="en-US" sz="3600" dirty="0" smtClean="0"/>
              <a:t>11, Circumstances and divine orchestrations</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3048000"/>
            <a:ext cx="7315200" cy="1754326"/>
          </a:xfrm>
          <a:prstGeom prst="rect">
            <a:avLst/>
          </a:prstGeom>
          <a:noFill/>
        </p:spPr>
        <p:txBody>
          <a:bodyPr wrap="square" rtlCol="0">
            <a:spAutoFit/>
          </a:bodyPr>
          <a:lstStyle/>
          <a:p>
            <a:r>
              <a:rPr lang="en-US" sz="3600" dirty="0" smtClean="0"/>
              <a:t>1, The Word</a:t>
            </a:r>
          </a:p>
          <a:p>
            <a:r>
              <a:rPr lang="en-US" sz="3600" dirty="0" smtClean="0"/>
              <a:t>2, The inner witness of the Holy Spirit</a:t>
            </a:r>
          </a:p>
          <a:p>
            <a:r>
              <a:rPr lang="en-US" sz="3600" dirty="0" smtClean="0"/>
              <a:t>3, The voice of the Holy Spirit</a:t>
            </a:r>
            <a:endParaRPr lang="en-US" sz="3600" dirty="0"/>
          </a:p>
        </p:txBody>
      </p:sp>
      <p:sp>
        <p:nvSpPr>
          <p:cNvPr id="5" name="TextBox 4"/>
          <p:cNvSpPr txBox="1"/>
          <p:nvPr/>
        </p:nvSpPr>
        <p:spPr>
          <a:xfrm>
            <a:off x="0" y="2057400"/>
            <a:ext cx="9144000" cy="646331"/>
          </a:xfrm>
          <a:prstGeom prst="rect">
            <a:avLst/>
          </a:prstGeom>
          <a:noFill/>
        </p:spPr>
        <p:txBody>
          <a:bodyPr wrap="square" rtlCol="0">
            <a:spAutoFit/>
          </a:bodyPr>
          <a:lstStyle/>
          <a:p>
            <a:pPr algn="ctr"/>
            <a:r>
              <a:rPr lang="en-US" sz="3600" dirty="0" smtClean="0">
                <a:solidFill>
                  <a:srgbClr val="FF0000"/>
                </a:solidFill>
              </a:rPr>
              <a:t>Primary Ways</a:t>
            </a:r>
            <a:endParaRPr lang="en-US" sz="36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0000"/>
                </a:solidFill>
              </a:rPr>
              <a:t>10) Times and Seasons</a:t>
            </a:r>
            <a:endParaRPr lang="en-US" sz="3600" dirty="0">
              <a:solidFill>
                <a:srgbClr val="FF0000"/>
              </a:solidFill>
            </a:endParaRPr>
          </a:p>
        </p:txBody>
      </p:sp>
      <p:sp>
        <p:nvSpPr>
          <p:cNvPr id="3" name="TextBox 2"/>
          <p:cNvSpPr txBox="1"/>
          <p:nvPr/>
        </p:nvSpPr>
        <p:spPr>
          <a:xfrm>
            <a:off x="0" y="2590800"/>
            <a:ext cx="9144000" cy="2062103"/>
          </a:xfrm>
          <a:prstGeom prst="rect">
            <a:avLst/>
          </a:prstGeom>
          <a:noFill/>
        </p:spPr>
        <p:txBody>
          <a:bodyPr wrap="square" rtlCol="0">
            <a:spAutoFit/>
          </a:bodyPr>
          <a:lstStyle/>
          <a:p>
            <a:r>
              <a:rPr lang="en-US" sz="3200" i="1" dirty="0" smtClean="0"/>
              <a:t>Ecclesiastes 3:1,11  </a:t>
            </a:r>
          </a:p>
          <a:p>
            <a:r>
              <a:rPr lang="en-US" sz="3200" i="1" dirty="0" smtClean="0"/>
              <a:t>1 To everything there is </a:t>
            </a:r>
            <a:r>
              <a:rPr lang="en-US" sz="3200" i="1" dirty="0" smtClean="0">
                <a:solidFill>
                  <a:srgbClr val="FF0000"/>
                </a:solidFill>
              </a:rPr>
              <a:t>a season</a:t>
            </a:r>
            <a:r>
              <a:rPr lang="en-US" sz="3200" i="1" dirty="0" smtClean="0"/>
              <a:t>, </a:t>
            </a:r>
            <a:r>
              <a:rPr lang="en-US" sz="3200" i="1" dirty="0" smtClean="0">
                <a:solidFill>
                  <a:srgbClr val="FF0000"/>
                </a:solidFill>
              </a:rPr>
              <a:t>A time </a:t>
            </a:r>
            <a:r>
              <a:rPr lang="en-US" sz="3200" i="1" dirty="0" smtClean="0"/>
              <a:t>for every purpose under heaven: </a:t>
            </a:r>
          </a:p>
          <a:p>
            <a:r>
              <a:rPr lang="en-US" sz="3200" i="1" dirty="0" smtClean="0"/>
              <a:t>11 He has made everything beautiful </a:t>
            </a:r>
            <a:r>
              <a:rPr lang="en-US" sz="3200" i="1" dirty="0" smtClean="0">
                <a:solidFill>
                  <a:srgbClr val="FF0000"/>
                </a:solidFill>
              </a:rPr>
              <a:t>in its time</a:t>
            </a:r>
            <a:r>
              <a:rPr lang="en-US" sz="3200" i="1"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0000"/>
                </a:solidFill>
              </a:rPr>
              <a:t>10) Times and Seasons</a:t>
            </a:r>
            <a:endParaRPr lang="en-US" sz="3600" dirty="0">
              <a:solidFill>
                <a:srgbClr val="FF0000"/>
              </a:solidFill>
            </a:endParaRPr>
          </a:p>
        </p:txBody>
      </p:sp>
      <p:sp>
        <p:nvSpPr>
          <p:cNvPr id="3" name="TextBox 2"/>
          <p:cNvSpPr txBox="1"/>
          <p:nvPr/>
        </p:nvSpPr>
        <p:spPr>
          <a:xfrm>
            <a:off x="0" y="2590800"/>
            <a:ext cx="9144000" cy="2554545"/>
          </a:xfrm>
          <a:prstGeom prst="rect">
            <a:avLst/>
          </a:prstGeom>
          <a:noFill/>
        </p:spPr>
        <p:txBody>
          <a:bodyPr wrap="square" rtlCol="0">
            <a:spAutoFit/>
          </a:bodyPr>
          <a:lstStyle/>
          <a:p>
            <a:r>
              <a:rPr lang="en-US" sz="3200" i="1" dirty="0" smtClean="0"/>
              <a:t>Daniel 2:21  </a:t>
            </a:r>
          </a:p>
          <a:p>
            <a:r>
              <a:rPr lang="en-US" sz="3200" i="1" dirty="0" smtClean="0"/>
              <a:t>And He changes </a:t>
            </a:r>
            <a:r>
              <a:rPr lang="en-US" sz="3200" i="1" dirty="0" smtClean="0">
                <a:solidFill>
                  <a:srgbClr val="FF0000"/>
                </a:solidFill>
              </a:rPr>
              <a:t>the times and the seasons</a:t>
            </a:r>
            <a:r>
              <a:rPr lang="en-US" sz="3200" i="1" dirty="0" smtClean="0"/>
              <a:t>; He removes kings and raises up kings; He gives wisdom to the wise And knowledge to those who have understanding.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0000"/>
                </a:solidFill>
              </a:rPr>
              <a:t>10) Times and Seasons</a:t>
            </a:r>
            <a:endParaRPr lang="en-US" sz="3600" dirty="0">
              <a:solidFill>
                <a:srgbClr val="FF0000"/>
              </a:solidFill>
            </a:endParaRPr>
          </a:p>
        </p:txBody>
      </p:sp>
      <p:sp>
        <p:nvSpPr>
          <p:cNvPr id="3" name="TextBox 2"/>
          <p:cNvSpPr txBox="1"/>
          <p:nvPr/>
        </p:nvSpPr>
        <p:spPr>
          <a:xfrm>
            <a:off x="0" y="2590800"/>
            <a:ext cx="9144000" cy="2554545"/>
          </a:xfrm>
          <a:prstGeom prst="rect">
            <a:avLst/>
          </a:prstGeom>
          <a:noFill/>
        </p:spPr>
        <p:txBody>
          <a:bodyPr wrap="square" rtlCol="0">
            <a:spAutoFit/>
          </a:bodyPr>
          <a:lstStyle/>
          <a:p>
            <a:r>
              <a:rPr lang="en-US" sz="3200" i="1" dirty="0" smtClean="0"/>
              <a:t>1 Chronicles 12:32  </a:t>
            </a:r>
          </a:p>
          <a:p>
            <a:r>
              <a:rPr lang="en-US" sz="3200" i="1" dirty="0" smtClean="0"/>
              <a:t>of the sons of Issachar </a:t>
            </a:r>
            <a:r>
              <a:rPr lang="en-US" sz="3200" i="1" dirty="0" smtClean="0">
                <a:solidFill>
                  <a:srgbClr val="FF0000"/>
                </a:solidFill>
              </a:rPr>
              <a:t>who had understanding of the times, to know what Israel ought to do</a:t>
            </a:r>
            <a:r>
              <a:rPr lang="en-US" sz="3200" i="1" dirty="0" smtClean="0"/>
              <a:t>, their chiefs were two hundred; and all their brethren were at their command;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0000"/>
                </a:solidFill>
              </a:rPr>
              <a:t>10) Times and Seasons</a:t>
            </a:r>
            <a:endParaRPr lang="en-US" sz="3600" dirty="0">
              <a:solidFill>
                <a:srgbClr val="FF0000"/>
              </a:solidFill>
            </a:endParaRPr>
          </a:p>
        </p:txBody>
      </p:sp>
      <p:sp>
        <p:nvSpPr>
          <p:cNvPr id="3" name="TextBox 2"/>
          <p:cNvSpPr txBox="1"/>
          <p:nvPr/>
        </p:nvSpPr>
        <p:spPr>
          <a:xfrm>
            <a:off x="0" y="2590800"/>
            <a:ext cx="9144000" cy="3539430"/>
          </a:xfrm>
          <a:prstGeom prst="rect">
            <a:avLst/>
          </a:prstGeom>
          <a:noFill/>
        </p:spPr>
        <p:txBody>
          <a:bodyPr wrap="square" rtlCol="0">
            <a:spAutoFit/>
          </a:bodyPr>
          <a:lstStyle/>
          <a:p>
            <a:r>
              <a:rPr lang="en-US" sz="3200" i="1" dirty="0" smtClean="0"/>
              <a:t>Ecclesiastes 8:5-6</a:t>
            </a:r>
          </a:p>
          <a:p>
            <a:r>
              <a:rPr lang="en-US" sz="3200" i="1" dirty="0" smtClean="0"/>
              <a:t>5 He who keeps his command will experience nothing harmful; And a wise man's heart </a:t>
            </a:r>
            <a:r>
              <a:rPr lang="en-US" sz="3200" i="1" dirty="0" smtClean="0">
                <a:solidFill>
                  <a:srgbClr val="FF0000"/>
                </a:solidFill>
              </a:rPr>
              <a:t>discerns both time and judgment</a:t>
            </a:r>
            <a:r>
              <a:rPr lang="en-US" sz="3200" i="1" dirty="0" smtClean="0"/>
              <a:t>, </a:t>
            </a:r>
          </a:p>
          <a:p>
            <a:r>
              <a:rPr lang="en-US" sz="3200" i="1" dirty="0" smtClean="0"/>
              <a:t>6 Because for every matter there is </a:t>
            </a:r>
            <a:r>
              <a:rPr lang="en-US" sz="3200" i="1" dirty="0" smtClean="0">
                <a:solidFill>
                  <a:srgbClr val="FF0000"/>
                </a:solidFill>
              </a:rPr>
              <a:t>a time and judgment</a:t>
            </a:r>
            <a:r>
              <a:rPr lang="en-US" sz="3200" i="1" dirty="0" smtClean="0"/>
              <a:t>, Though the misery of man increases greatly.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0000"/>
                </a:solidFill>
              </a:rPr>
              <a:t>10) Times and Seasons</a:t>
            </a:r>
            <a:endParaRPr lang="en-US" sz="3600" dirty="0">
              <a:solidFill>
                <a:srgbClr val="FF0000"/>
              </a:solidFill>
            </a:endParaRPr>
          </a:p>
        </p:txBody>
      </p:sp>
      <p:sp>
        <p:nvSpPr>
          <p:cNvPr id="3" name="TextBox 2"/>
          <p:cNvSpPr txBox="1"/>
          <p:nvPr/>
        </p:nvSpPr>
        <p:spPr>
          <a:xfrm>
            <a:off x="0" y="2590800"/>
            <a:ext cx="9144000" cy="1077218"/>
          </a:xfrm>
          <a:prstGeom prst="rect">
            <a:avLst/>
          </a:prstGeom>
          <a:noFill/>
        </p:spPr>
        <p:txBody>
          <a:bodyPr wrap="square" rtlCol="0">
            <a:spAutoFit/>
          </a:bodyPr>
          <a:lstStyle/>
          <a:p>
            <a:pPr algn="ctr"/>
            <a:r>
              <a:rPr lang="en-US" sz="3200" dirty="0" smtClean="0">
                <a:solidFill>
                  <a:srgbClr val="FF0000"/>
                </a:solidFill>
              </a:rPr>
              <a:t>Jesus Walked In Step </a:t>
            </a:r>
          </a:p>
          <a:p>
            <a:pPr algn="ctr"/>
            <a:r>
              <a:rPr lang="en-US" sz="3200" dirty="0" smtClean="0">
                <a:solidFill>
                  <a:srgbClr val="FF0000"/>
                </a:solidFill>
              </a:rPr>
              <a:t>And In Time With The Father</a:t>
            </a:r>
          </a:p>
        </p:txBody>
      </p:sp>
      <p:sp>
        <p:nvSpPr>
          <p:cNvPr id="4" name="TextBox 3"/>
          <p:cNvSpPr txBox="1"/>
          <p:nvPr/>
        </p:nvSpPr>
        <p:spPr>
          <a:xfrm>
            <a:off x="0" y="3962400"/>
            <a:ext cx="9144000" cy="2062103"/>
          </a:xfrm>
          <a:prstGeom prst="rect">
            <a:avLst/>
          </a:prstGeom>
          <a:noFill/>
        </p:spPr>
        <p:txBody>
          <a:bodyPr wrap="square" rtlCol="0">
            <a:spAutoFit/>
          </a:bodyPr>
          <a:lstStyle/>
          <a:p>
            <a:pPr algn="ctr"/>
            <a:r>
              <a:rPr lang="en-US" sz="3200" dirty="0" smtClean="0"/>
              <a:t>In the launching of His miracle ministry (John 2:4)</a:t>
            </a:r>
          </a:p>
          <a:p>
            <a:pPr algn="ctr"/>
            <a:r>
              <a:rPr lang="en-US" sz="3200" dirty="0" smtClean="0"/>
              <a:t>In going to Jerusalem (John 7:6,8)</a:t>
            </a:r>
          </a:p>
          <a:p>
            <a:pPr algn="ctr"/>
            <a:r>
              <a:rPr lang="en-US" sz="3200" dirty="0" smtClean="0"/>
              <a:t>In the raising of Lazarus (John 11:5-6)</a:t>
            </a:r>
          </a:p>
          <a:p>
            <a:pPr algn="ctr"/>
            <a:r>
              <a:rPr lang="en-US" sz="3200" dirty="0" smtClean="0"/>
              <a:t>In going to the Cross (John 12:23,27; John 13:1)</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0000"/>
                </a:solidFill>
              </a:rPr>
              <a:t>10) Times and Seasons</a:t>
            </a:r>
            <a:endParaRPr lang="en-US" sz="3600" dirty="0">
              <a:solidFill>
                <a:srgbClr val="FF0000"/>
              </a:solidFill>
            </a:endParaRPr>
          </a:p>
        </p:txBody>
      </p:sp>
      <p:sp>
        <p:nvSpPr>
          <p:cNvPr id="3" name="TextBox 2"/>
          <p:cNvSpPr txBox="1"/>
          <p:nvPr/>
        </p:nvSpPr>
        <p:spPr>
          <a:xfrm>
            <a:off x="0" y="2590800"/>
            <a:ext cx="9144000" cy="1077218"/>
          </a:xfrm>
          <a:prstGeom prst="rect">
            <a:avLst/>
          </a:prstGeom>
          <a:noFill/>
        </p:spPr>
        <p:txBody>
          <a:bodyPr wrap="square" rtlCol="0">
            <a:spAutoFit/>
          </a:bodyPr>
          <a:lstStyle/>
          <a:p>
            <a:pPr algn="ctr"/>
            <a:r>
              <a:rPr lang="en-US" sz="3200" dirty="0" smtClean="0">
                <a:solidFill>
                  <a:srgbClr val="FF0000"/>
                </a:solidFill>
              </a:rPr>
              <a:t>Jesus Walked In Step </a:t>
            </a:r>
          </a:p>
          <a:p>
            <a:pPr algn="ctr"/>
            <a:r>
              <a:rPr lang="en-US" sz="3200" dirty="0" smtClean="0">
                <a:solidFill>
                  <a:srgbClr val="FF0000"/>
                </a:solidFill>
              </a:rPr>
              <a:t>And In Time With The Father</a:t>
            </a:r>
          </a:p>
        </p:txBody>
      </p:sp>
      <p:sp>
        <p:nvSpPr>
          <p:cNvPr id="4" name="TextBox 3"/>
          <p:cNvSpPr txBox="1"/>
          <p:nvPr/>
        </p:nvSpPr>
        <p:spPr>
          <a:xfrm>
            <a:off x="0" y="3962400"/>
            <a:ext cx="9144000" cy="2062103"/>
          </a:xfrm>
          <a:prstGeom prst="rect">
            <a:avLst/>
          </a:prstGeom>
          <a:noFill/>
        </p:spPr>
        <p:txBody>
          <a:bodyPr wrap="square" rtlCol="0">
            <a:spAutoFit/>
          </a:bodyPr>
          <a:lstStyle/>
          <a:p>
            <a:pPr algn="ctr"/>
            <a:r>
              <a:rPr lang="en-US" sz="3200" dirty="0" smtClean="0"/>
              <a:t>In bringing truth and revelation </a:t>
            </a:r>
          </a:p>
          <a:p>
            <a:pPr algn="ctr"/>
            <a:r>
              <a:rPr lang="en-US" sz="3200" dirty="0" smtClean="0"/>
              <a:t>to His disciples (John 16:4,25)</a:t>
            </a:r>
          </a:p>
          <a:p>
            <a:pPr algn="ctr"/>
            <a:r>
              <a:rPr lang="en-US" sz="3200" dirty="0" smtClean="0"/>
              <a:t>In knowing the time of His crucifixion </a:t>
            </a:r>
          </a:p>
          <a:p>
            <a:pPr algn="ctr"/>
            <a:r>
              <a:rPr lang="en-US" sz="3200" dirty="0" smtClean="0"/>
              <a:t>and glorification (John 16:32, John 17:1)</a:t>
            </a:r>
            <a:endParaRPr lang="en-US"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753</Words>
  <Application>Microsoft Office PowerPoint</Application>
  <PresentationFormat>On-screen Show (4:3)</PresentationFormat>
  <Paragraphs>92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Ps Nancy Ramya</cp:lastModifiedBy>
  <cp:revision>254</cp:revision>
  <dcterms:created xsi:type="dcterms:W3CDTF">2006-08-16T00:00:00Z</dcterms:created>
  <dcterms:modified xsi:type="dcterms:W3CDTF">2019-06-06T11:01:46Z</dcterms:modified>
</cp:coreProperties>
</file>