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9-03-17-The Believer's Walk of Faith part-6 Ppt 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9-03-17-The Believer's Walk of Faith part-6 Ppt 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68269"/>
            <a:ext cx="9144000" cy="646331"/>
          </a:xfrm>
          <a:prstGeom prst="rect">
            <a:avLst/>
          </a:prstGeom>
          <a:noFill/>
        </p:spPr>
        <p:txBody>
          <a:bodyPr wrap="square" rtlCol="0">
            <a:spAutoFit/>
          </a:bodyPr>
          <a:lstStyle/>
          <a:p>
            <a:pPr algn="ctr"/>
            <a:r>
              <a:rPr lang="en-US" sz="3600" dirty="0" smtClean="0">
                <a:solidFill>
                  <a:srgbClr val="FFFF00"/>
                </a:solidFill>
              </a:rPr>
              <a:t>#5, Faith Is Our Shield Against The Enemy</a:t>
            </a:r>
            <a:endParaRPr lang="en-US" sz="3600" dirty="0">
              <a:solidFill>
                <a:schemeClr val="bg1"/>
              </a:solidFill>
            </a:endParaRPr>
          </a:p>
        </p:txBody>
      </p:sp>
      <p:sp>
        <p:nvSpPr>
          <p:cNvPr id="3" name="TextBox 2"/>
          <p:cNvSpPr txBox="1"/>
          <p:nvPr/>
        </p:nvSpPr>
        <p:spPr>
          <a:xfrm>
            <a:off x="0" y="2819400"/>
            <a:ext cx="9144000" cy="1569660"/>
          </a:xfrm>
          <a:prstGeom prst="rect">
            <a:avLst/>
          </a:prstGeom>
          <a:noFill/>
        </p:spPr>
        <p:txBody>
          <a:bodyPr wrap="square" rtlCol="0">
            <a:spAutoFit/>
          </a:bodyPr>
          <a:lstStyle/>
          <a:p>
            <a:r>
              <a:rPr lang="en-US" sz="3200" i="1" dirty="0" smtClean="0">
                <a:solidFill>
                  <a:schemeClr val="bg1"/>
                </a:solidFill>
              </a:rPr>
              <a:t>Ephesians 6:16</a:t>
            </a:r>
          </a:p>
          <a:p>
            <a:r>
              <a:rPr lang="en-US" sz="3200" i="1" dirty="0" smtClean="0">
                <a:solidFill>
                  <a:schemeClr val="bg1"/>
                </a:solidFill>
              </a:rPr>
              <a:t>above all, taking the shield of faith with which you will be able to quench all the fiery darts of the wicked one.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68269"/>
            <a:ext cx="9144000" cy="646331"/>
          </a:xfrm>
          <a:prstGeom prst="rect">
            <a:avLst/>
          </a:prstGeom>
          <a:noFill/>
        </p:spPr>
        <p:txBody>
          <a:bodyPr wrap="square" rtlCol="0">
            <a:spAutoFit/>
          </a:bodyPr>
          <a:lstStyle/>
          <a:p>
            <a:pPr algn="ctr"/>
            <a:r>
              <a:rPr lang="en-US" sz="3600" dirty="0" smtClean="0">
                <a:solidFill>
                  <a:srgbClr val="FFFF00"/>
                </a:solidFill>
              </a:rPr>
              <a:t>#5, Faith Is Our Shield Against The Enemy</a:t>
            </a:r>
            <a:endParaRPr lang="en-US" sz="3600" dirty="0">
              <a:solidFill>
                <a:schemeClr val="bg1"/>
              </a:solidFill>
            </a:endParaRPr>
          </a:p>
        </p:txBody>
      </p:sp>
      <p:sp>
        <p:nvSpPr>
          <p:cNvPr id="3" name="TextBox 2"/>
          <p:cNvSpPr txBox="1"/>
          <p:nvPr/>
        </p:nvSpPr>
        <p:spPr>
          <a:xfrm>
            <a:off x="0" y="2819400"/>
            <a:ext cx="9144000" cy="3539430"/>
          </a:xfrm>
          <a:prstGeom prst="rect">
            <a:avLst/>
          </a:prstGeom>
          <a:noFill/>
        </p:spPr>
        <p:txBody>
          <a:bodyPr wrap="square" rtlCol="0">
            <a:spAutoFit/>
          </a:bodyPr>
          <a:lstStyle/>
          <a:p>
            <a:r>
              <a:rPr lang="en-US" sz="3200" i="1" dirty="0" smtClean="0">
                <a:solidFill>
                  <a:schemeClr val="bg1"/>
                </a:solidFill>
              </a:rPr>
              <a:t>1 </a:t>
            </a:r>
            <a:r>
              <a:rPr lang="en-US" sz="3200" i="1" dirty="0" smtClean="0">
                <a:solidFill>
                  <a:schemeClr val="bg1"/>
                </a:solidFill>
              </a:rPr>
              <a:t>Peter 5:8-9</a:t>
            </a:r>
          </a:p>
          <a:p>
            <a:r>
              <a:rPr lang="en-US" sz="3200" i="1" dirty="0" smtClean="0">
                <a:solidFill>
                  <a:schemeClr val="bg1"/>
                </a:solidFill>
              </a:rPr>
              <a:t>8 Be sober, be vigilant; because your adversary the devil walks about like a roaring lion, seeking whom he may devour. </a:t>
            </a:r>
          </a:p>
          <a:p>
            <a:r>
              <a:rPr lang="en-US" sz="3200" i="1" dirty="0" smtClean="0">
                <a:solidFill>
                  <a:schemeClr val="bg1"/>
                </a:solidFill>
              </a:rPr>
              <a:t>9 Resist him, steadfast in the faith, knowing that the same sufferings are experienced by your brotherhood in the world.</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68269"/>
            <a:ext cx="9144000" cy="1200329"/>
          </a:xfrm>
          <a:prstGeom prst="rect">
            <a:avLst/>
          </a:prstGeom>
          <a:noFill/>
        </p:spPr>
        <p:txBody>
          <a:bodyPr wrap="square" rtlCol="0">
            <a:spAutoFit/>
          </a:bodyPr>
          <a:lstStyle/>
          <a:p>
            <a:pPr algn="ctr"/>
            <a:r>
              <a:rPr lang="en-US" sz="3600" dirty="0" smtClean="0">
                <a:solidFill>
                  <a:srgbClr val="FFFF00"/>
                </a:solidFill>
              </a:rPr>
              <a:t>#6, We Receive The Promise Of The Spirit By Faith</a:t>
            </a:r>
            <a:endParaRPr lang="en-US" sz="3600" dirty="0">
              <a:solidFill>
                <a:schemeClr val="bg1"/>
              </a:solidFill>
            </a:endParaRPr>
          </a:p>
        </p:txBody>
      </p:sp>
      <p:sp>
        <p:nvSpPr>
          <p:cNvPr id="3" name="TextBox 2"/>
          <p:cNvSpPr txBox="1"/>
          <p:nvPr/>
        </p:nvSpPr>
        <p:spPr>
          <a:xfrm>
            <a:off x="0" y="3352800"/>
            <a:ext cx="9144000" cy="2062103"/>
          </a:xfrm>
          <a:prstGeom prst="rect">
            <a:avLst/>
          </a:prstGeom>
          <a:noFill/>
        </p:spPr>
        <p:txBody>
          <a:bodyPr wrap="square" rtlCol="0">
            <a:spAutoFit/>
          </a:bodyPr>
          <a:lstStyle/>
          <a:p>
            <a:r>
              <a:rPr lang="en-US" sz="3200" i="1" dirty="0" smtClean="0">
                <a:solidFill>
                  <a:schemeClr val="bg1"/>
                </a:solidFill>
              </a:rPr>
              <a:t>Galatians 3:14</a:t>
            </a:r>
          </a:p>
          <a:p>
            <a:r>
              <a:rPr lang="en-US" sz="3200" i="1" dirty="0" smtClean="0">
                <a:solidFill>
                  <a:schemeClr val="bg1"/>
                </a:solidFill>
              </a:rPr>
              <a:t>that the blessing of Abraham might come upon the Gentiles in Christ Jesus, that we might receive the promise of the Spirit through faith.</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68269"/>
            <a:ext cx="9144000" cy="1200329"/>
          </a:xfrm>
          <a:prstGeom prst="rect">
            <a:avLst/>
          </a:prstGeom>
          <a:noFill/>
        </p:spPr>
        <p:txBody>
          <a:bodyPr wrap="square" rtlCol="0">
            <a:spAutoFit/>
          </a:bodyPr>
          <a:lstStyle/>
          <a:p>
            <a:pPr algn="ctr"/>
            <a:r>
              <a:rPr lang="en-US" sz="3600" dirty="0" smtClean="0">
                <a:solidFill>
                  <a:srgbClr val="FFFF00"/>
                </a:solidFill>
              </a:rPr>
              <a:t>#7, We Exercise Spiritual Gifts, Minister God's Power And See Miracles By Faith</a:t>
            </a:r>
            <a:endParaRPr lang="en-US" sz="3600" dirty="0">
              <a:solidFill>
                <a:schemeClr val="bg1"/>
              </a:solidFill>
            </a:endParaRPr>
          </a:p>
        </p:txBody>
      </p:sp>
      <p:sp>
        <p:nvSpPr>
          <p:cNvPr id="3" name="TextBox 2"/>
          <p:cNvSpPr txBox="1"/>
          <p:nvPr/>
        </p:nvSpPr>
        <p:spPr>
          <a:xfrm>
            <a:off x="0" y="3581400"/>
            <a:ext cx="9144000" cy="2062103"/>
          </a:xfrm>
          <a:prstGeom prst="rect">
            <a:avLst/>
          </a:prstGeom>
          <a:noFill/>
        </p:spPr>
        <p:txBody>
          <a:bodyPr wrap="square" rtlCol="0">
            <a:spAutoFit/>
          </a:bodyPr>
          <a:lstStyle/>
          <a:p>
            <a:r>
              <a:rPr lang="en-US" sz="3200" i="1" dirty="0" smtClean="0">
                <a:solidFill>
                  <a:schemeClr val="bg1"/>
                </a:solidFill>
              </a:rPr>
              <a:t>Romans 12:6</a:t>
            </a:r>
          </a:p>
          <a:p>
            <a:r>
              <a:rPr lang="en-US" sz="3200" i="1" dirty="0" smtClean="0">
                <a:solidFill>
                  <a:schemeClr val="bg1"/>
                </a:solidFill>
              </a:rPr>
              <a:t>Having then gifts differing according to the grace that is given to us, let us use them: if prophecy, let us prophesy in proportion to our faith;</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68269"/>
            <a:ext cx="9144000" cy="1200329"/>
          </a:xfrm>
          <a:prstGeom prst="rect">
            <a:avLst/>
          </a:prstGeom>
          <a:noFill/>
        </p:spPr>
        <p:txBody>
          <a:bodyPr wrap="square" rtlCol="0">
            <a:spAutoFit/>
          </a:bodyPr>
          <a:lstStyle/>
          <a:p>
            <a:pPr algn="ctr"/>
            <a:r>
              <a:rPr lang="en-US" sz="3600" dirty="0" smtClean="0">
                <a:solidFill>
                  <a:srgbClr val="FFFF00"/>
                </a:solidFill>
              </a:rPr>
              <a:t>#7, We Exercise Spiritual Gifts, Minister God's Power And See Miracles By Faith</a:t>
            </a:r>
            <a:endParaRPr lang="en-US" sz="3600" dirty="0">
              <a:solidFill>
                <a:schemeClr val="bg1"/>
              </a:solidFill>
            </a:endParaRPr>
          </a:p>
        </p:txBody>
      </p:sp>
      <p:sp>
        <p:nvSpPr>
          <p:cNvPr id="3" name="TextBox 2"/>
          <p:cNvSpPr txBox="1"/>
          <p:nvPr/>
        </p:nvSpPr>
        <p:spPr>
          <a:xfrm>
            <a:off x="0" y="3581400"/>
            <a:ext cx="9144000" cy="3046988"/>
          </a:xfrm>
          <a:prstGeom prst="rect">
            <a:avLst/>
          </a:prstGeom>
          <a:noFill/>
        </p:spPr>
        <p:txBody>
          <a:bodyPr wrap="square" rtlCol="0">
            <a:spAutoFit/>
          </a:bodyPr>
          <a:lstStyle/>
          <a:p>
            <a:r>
              <a:rPr lang="en-US" sz="3200" i="1" dirty="0" smtClean="0">
                <a:solidFill>
                  <a:schemeClr val="bg1"/>
                </a:solidFill>
              </a:rPr>
              <a:t>Galatians 3:2-3,5</a:t>
            </a:r>
          </a:p>
          <a:p>
            <a:r>
              <a:rPr lang="en-US" sz="3200" i="1" dirty="0" smtClean="0">
                <a:solidFill>
                  <a:schemeClr val="bg1"/>
                </a:solidFill>
              </a:rPr>
              <a:t>2 This only I want to learn from you: Did you receive the Spirit by the works of the law, or by the hearing of faith?—</a:t>
            </a:r>
          </a:p>
          <a:p>
            <a:r>
              <a:rPr lang="en-US" sz="3200" i="1" dirty="0" smtClean="0">
                <a:solidFill>
                  <a:schemeClr val="bg1"/>
                </a:solidFill>
              </a:rPr>
              <a:t>3 Are you so foolish? Having begun in the Spirit, are you now being made perfect by the flesh? </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68269"/>
            <a:ext cx="9144000" cy="1200329"/>
          </a:xfrm>
          <a:prstGeom prst="rect">
            <a:avLst/>
          </a:prstGeom>
          <a:noFill/>
        </p:spPr>
        <p:txBody>
          <a:bodyPr wrap="square" rtlCol="0">
            <a:spAutoFit/>
          </a:bodyPr>
          <a:lstStyle/>
          <a:p>
            <a:pPr algn="ctr"/>
            <a:r>
              <a:rPr lang="en-US" sz="3600" dirty="0" smtClean="0">
                <a:solidFill>
                  <a:srgbClr val="FFFF00"/>
                </a:solidFill>
              </a:rPr>
              <a:t>#7, We Exercise Spiritual Gifts, Minister God's Power And See Miracles By Faith</a:t>
            </a:r>
            <a:endParaRPr lang="en-US" sz="3600" dirty="0">
              <a:solidFill>
                <a:schemeClr val="bg1"/>
              </a:solidFill>
            </a:endParaRPr>
          </a:p>
        </p:txBody>
      </p:sp>
      <p:sp>
        <p:nvSpPr>
          <p:cNvPr id="3" name="TextBox 2"/>
          <p:cNvSpPr txBox="1"/>
          <p:nvPr/>
        </p:nvSpPr>
        <p:spPr>
          <a:xfrm>
            <a:off x="0" y="3581400"/>
            <a:ext cx="9144000" cy="2062103"/>
          </a:xfrm>
          <a:prstGeom prst="rect">
            <a:avLst/>
          </a:prstGeom>
          <a:noFill/>
        </p:spPr>
        <p:txBody>
          <a:bodyPr wrap="square" rtlCol="0">
            <a:spAutoFit/>
          </a:bodyPr>
          <a:lstStyle/>
          <a:p>
            <a:r>
              <a:rPr lang="en-US" sz="3200" i="1" dirty="0" smtClean="0">
                <a:solidFill>
                  <a:schemeClr val="bg1"/>
                </a:solidFill>
              </a:rPr>
              <a:t>Galatians 3:2-3,5</a:t>
            </a:r>
          </a:p>
          <a:p>
            <a:r>
              <a:rPr lang="en-US" sz="3200" i="1" dirty="0" smtClean="0">
                <a:solidFill>
                  <a:schemeClr val="bg1"/>
                </a:solidFill>
              </a:rPr>
              <a:t>5 </a:t>
            </a:r>
            <a:r>
              <a:rPr lang="en-US" sz="3200" i="1" dirty="0" smtClean="0">
                <a:solidFill>
                  <a:schemeClr val="bg1"/>
                </a:solidFill>
              </a:rPr>
              <a:t>Therefore He who supplies the Spirit to you and works miracles among you, does He do it by the works of the law, or by the hearing of faith?</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05000"/>
            <a:ext cx="9144000" cy="3416320"/>
          </a:xfrm>
          <a:prstGeom prst="rect">
            <a:avLst/>
          </a:prstGeom>
          <a:noFill/>
        </p:spPr>
        <p:txBody>
          <a:bodyPr wrap="square" rtlCol="0">
            <a:spAutoFit/>
          </a:bodyPr>
          <a:lstStyle/>
          <a:p>
            <a:pPr algn="ctr"/>
            <a:r>
              <a:rPr lang="en-US" sz="3600" dirty="0" smtClean="0">
                <a:solidFill>
                  <a:schemeClr val="bg1"/>
                </a:solidFill>
              </a:rPr>
              <a:t>God </a:t>
            </a:r>
            <a:endParaRPr lang="en-US" sz="3600" dirty="0" smtClean="0">
              <a:solidFill>
                <a:schemeClr val="bg1"/>
              </a:solidFill>
            </a:endParaRPr>
          </a:p>
          <a:p>
            <a:pPr algn="ctr"/>
            <a:r>
              <a:rPr lang="en-US" sz="3600" dirty="0" smtClean="0">
                <a:solidFill>
                  <a:schemeClr val="bg1"/>
                </a:solidFill>
              </a:rPr>
              <a:t>fully supplies </a:t>
            </a:r>
            <a:r>
              <a:rPr lang="en-US" sz="3600" dirty="0" smtClean="0">
                <a:solidFill>
                  <a:schemeClr val="bg1"/>
                </a:solidFill>
              </a:rPr>
              <a:t>His Spirit, </a:t>
            </a:r>
            <a:endParaRPr lang="en-US" sz="3600" dirty="0" smtClean="0">
              <a:solidFill>
                <a:schemeClr val="bg1"/>
              </a:solidFill>
            </a:endParaRPr>
          </a:p>
          <a:p>
            <a:pPr algn="ctr"/>
            <a:r>
              <a:rPr lang="en-US" sz="3600" dirty="0" smtClean="0">
                <a:solidFill>
                  <a:schemeClr val="bg1"/>
                </a:solidFill>
              </a:rPr>
              <a:t>releases </a:t>
            </a:r>
            <a:r>
              <a:rPr lang="en-US" sz="3600" dirty="0" smtClean="0">
                <a:solidFill>
                  <a:schemeClr val="bg1"/>
                </a:solidFill>
              </a:rPr>
              <a:t>the ministry of His Spirit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works miracles </a:t>
            </a:r>
            <a:endParaRPr lang="en-US" sz="3600" dirty="0" smtClean="0">
              <a:solidFill>
                <a:schemeClr val="bg1"/>
              </a:solidFill>
            </a:endParaRPr>
          </a:p>
          <a:p>
            <a:pPr algn="ctr"/>
            <a:r>
              <a:rPr lang="en-US" sz="3600" dirty="0" smtClean="0">
                <a:solidFill>
                  <a:schemeClr val="bg1"/>
                </a:solidFill>
              </a:rPr>
              <a:t>amongst </a:t>
            </a:r>
            <a:r>
              <a:rPr lang="en-US" sz="3600" dirty="0" smtClean="0">
                <a:solidFill>
                  <a:schemeClr val="bg1"/>
                </a:solidFill>
              </a:rPr>
              <a:t>us </a:t>
            </a:r>
            <a:endParaRPr lang="en-US" sz="3600" dirty="0" smtClean="0">
              <a:solidFill>
                <a:schemeClr val="bg1"/>
              </a:solidFill>
            </a:endParaRPr>
          </a:p>
          <a:p>
            <a:pPr algn="ctr"/>
            <a:r>
              <a:rPr lang="en-US" sz="3600" dirty="0" smtClean="0">
                <a:solidFill>
                  <a:srgbClr val="FFFF00"/>
                </a:solidFill>
              </a:rPr>
              <a:t>in </a:t>
            </a:r>
            <a:r>
              <a:rPr lang="en-US" sz="3600" dirty="0" smtClean="0">
                <a:solidFill>
                  <a:srgbClr val="FFFF00"/>
                </a:solidFill>
              </a:rPr>
              <a:t>response to our faith</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68269"/>
            <a:ext cx="9144000" cy="1200329"/>
          </a:xfrm>
          <a:prstGeom prst="rect">
            <a:avLst/>
          </a:prstGeom>
          <a:noFill/>
        </p:spPr>
        <p:txBody>
          <a:bodyPr wrap="square" rtlCol="0">
            <a:spAutoFit/>
          </a:bodyPr>
          <a:lstStyle/>
          <a:p>
            <a:pPr algn="ctr"/>
            <a:r>
              <a:rPr lang="en-US" sz="3600" dirty="0" smtClean="0">
                <a:solidFill>
                  <a:srgbClr val="FFFF00"/>
                </a:solidFill>
              </a:rPr>
              <a:t>#7, We Exercise Spiritual Gifts, Minister God's Power And See Miracles By Faith</a:t>
            </a:r>
            <a:endParaRPr lang="en-US" sz="3600" dirty="0">
              <a:solidFill>
                <a:schemeClr val="bg1"/>
              </a:solidFill>
            </a:endParaRPr>
          </a:p>
        </p:txBody>
      </p:sp>
      <p:sp>
        <p:nvSpPr>
          <p:cNvPr id="3" name="TextBox 2"/>
          <p:cNvSpPr txBox="1"/>
          <p:nvPr/>
        </p:nvSpPr>
        <p:spPr>
          <a:xfrm>
            <a:off x="0" y="3581400"/>
            <a:ext cx="9144000" cy="2554545"/>
          </a:xfrm>
          <a:prstGeom prst="rect">
            <a:avLst/>
          </a:prstGeom>
          <a:noFill/>
        </p:spPr>
        <p:txBody>
          <a:bodyPr wrap="square" rtlCol="0">
            <a:spAutoFit/>
          </a:bodyPr>
          <a:lstStyle/>
          <a:p>
            <a:r>
              <a:rPr lang="en-US" sz="3200" i="1" dirty="0" smtClean="0">
                <a:solidFill>
                  <a:schemeClr val="bg1"/>
                </a:solidFill>
              </a:rPr>
              <a:t>Acts 3:16</a:t>
            </a:r>
          </a:p>
          <a:p>
            <a:r>
              <a:rPr lang="en-US" sz="3200" i="1" dirty="0" smtClean="0">
                <a:solidFill>
                  <a:schemeClr val="bg1"/>
                </a:solidFill>
              </a:rPr>
              <a:t>And His name, through faith in His name, has made this man strong, whom you see and know. Yes, the faith which comes through Him has given him this perfect soundness in the presence of you all.</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28800"/>
            <a:ext cx="9144000" cy="3693319"/>
          </a:xfrm>
          <a:prstGeom prst="rect">
            <a:avLst/>
          </a:prstGeom>
          <a:noFill/>
        </p:spPr>
        <p:txBody>
          <a:bodyPr wrap="square" rtlCol="0">
            <a:spAutoFit/>
          </a:bodyPr>
          <a:lstStyle/>
          <a:p>
            <a:pPr algn="ctr"/>
            <a:r>
              <a:rPr lang="en-US" sz="5400" dirty="0" smtClean="0">
                <a:solidFill>
                  <a:srgbClr val="FFFF00"/>
                </a:solidFill>
              </a:rPr>
              <a:t>FAITH</a:t>
            </a:r>
            <a:r>
              <a:rPr lang="en-US" sz="3600" dirty="0" smtClean="0">
                <a:solidFill>
                  <a:schemeClr val="bg1"/>
                </a:solidFill>
              </a:rPr>
              <a:t> </a:t>
            </a:r>
          </a:p>
          <a:p>
            <a:pPr algn="ctr"/>
            <a:r>
              <a:rPr lang="en-US" sz="3600" dirty="0" smtClean="0">
                <a:solidFill>
                  <a:schemeClr val="bg1"/>
                </a:solidFill>
              </a:rPr>
              <a:t>IN GOD </a:t>
            </a:r>
          </a:p>
          <a:p>
            <a:pPr algn="ctr"/>
            <a:r>
              <a:rPr lang="en-US" sz="5400" dirty="0" smtClean="0">
                <a:solidFill>
                  <a:srgbClr val="FFFF00"/>
                </a:solidFill>
              </a:rPr>
              <a:t>WORKS </a:t>
            </a:r>
          </a:p>
          <a:p>
            <a:pPr algn="ctr"/>
            <a:r>
              <a:rPr lang="en-US" sz="5400" dirty="0" smtClean="0">
                <a:solidFill>
                  <a:srgbClr val="FFFF00"/>
                </a:solidFill>
              </a:rPr>
              <a:t>THE SAME WAY TODAY</a:t>
            </a:r>
            <a:r>
              <a:rPr lang="en-US" sz="3600" dirty="0" smtClean="0">
                <a:solidFill>
                  <a:srgbClr val="FFFF00"/>
                </a:solidFill>
              </a:rPr>
              <a:t>,</a:t>
            </a:r>
            <a:r>
              <a:rPr lang="en-US" sz="3600" dirty="0" smtClean="0">
                <a:solidFill>
                  <a:schemeClr val="bg1"/>
                </a:solidFill>
              </a:rPr>
              <a:t> </a:t>
            </a:r>
          </a:p>
          <a:p>
            <a:pPr algn="ctr"/>
            <a:r>
              <a:rPr lang="en-US" sz="3600" dirty="0" smtClean="0">
                <a:solidFill>
                  <a:schemeClr val="bg1"/>
                </a:solidFill>
              </a:rPr>
              <a:t>AS IT DID IN BIBLE TIMES!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68269"/>
            <a:ext cx="9144000" cy="646331"/>
          </a:xfrm>
          <a:prstGeom prst="rect">
            <a:avLst/>
          </a:prstGeom>
          <a:noFill/>
        </p:spPr>
        <p:txBody>
          <a:bodyPr wrap="square" rtlCol="0">
            <a:spAutoFit/>
          </a:bodyPr>
          <a:lstStyle/>
          <a:p>
            <a:pPr algn="ctr"/>
            <a:r>
              <a:rPr lang="en-US" sz="3600" dirty="0" smtClean="0">
                <a:solidFill>
                  <a:srgbClr val="FFFF00"/>
                </a:solidFill>
              </a:rPr>
              <a:t>#8, We Must Fight The Good Fight Of Faith</a:t>
            </a:r>
            <a:endParaRPr lang="en-US" sz="3600" dirty="0">
              <a:solidFill>
                <a:schemeClr val="bg1"/>
              </a:solidFill>
            </a:endParaRPr>
          </a:p>
        </p:txBody>
      </p:sp>
      <p:sp>
        <p:nvSpPr>
          <p:cNvPr id="3" name="TextBox 2"/>
          <p:cNvSpPr txBox="1"/>
          <p:nvPr/>
        </p:nvSpPr>
        <p:spPr>
          <a:xfrm>
            <a:off x="0" y="3581400"/>
            <a:ext cx="9144000" cy="2062103"/>
          </a:xfrm>
          <a:prstGeom prst="rect">
            <a:avLst/>
          </a:prstGeom>
          <a:noFill/>
        </p:spPr>
        <p:txBody>
          <a:bodyPr wrap="square" rtlCol="0">
            <a:spAutoFit/>
          </a:bodyPr>
          <a:lstStyle/>
          <a:p>
            <a:r>
              <a:rPr lang="en-US" sz="3200" i="1" dirty="0" smtClean="0">
                <a:solidFill>
                  <a:schemeClr val="bg1"/>
                </a:solidFill>
              </a:rPr>
              <a:t>1 Timothy 6:12</a:t>
            </a:r>
          </a:p>
          <a:p>
            <a:r>
              <a:rPr lang="en-US" sz="3200" i="1" dirty="0" smtClean="0">
                <a:solidFill>
                  <a:schemeClr val="bg1"/>
                </a:solidFill>
              </a:rPr>
              <a:t>Fight the good fight of faith, lay hold on eternal life, to which you were also called and have confessed the good confession in the presence of many witnesses.</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0"/>
            <a:ext cx="9144000" cy="2031325"/>
          </a:xfrm>
          <a:prstGeom prst="rect">
            <a:avLst/>
          </a:prstGeom>
          <a:noFill/>
        </p:spPr>
        <p:txBody>
          <a:bodyPr wrap="square" rtlCol="0">
            <a:spAutoFit/>
          </a:bodyPr>
          <a:lstStyle/>
          <a:p>
            <a:pPr algn="ctr"/>
            <a:r>
              <a:rPr lang="en-US" sz="5400" dirty="0" smtClean="0">
                <a:solidFill>
                  <a:srgbClr val="FFFF00"/>
                </a:solidFill>
              </a:rPr>
              <a:t>Faith</a:t>
            </a:r>
            <a:r>
              <a:rPr lang="en-US" sz="3600" dirty="0" smtClean="0">
                <a:solidFill>
                  <a:schemeClr val="bg1"/>
                </a:solidFill>
              </a:rPr>
              <a:t> </a:t>
            </a:r>
            <a:endParaRPr lang="en-US" sz="3600" dirty="0" smtClean="0">
              <a:solidFill>
                <a:schemeClr val="bg1"/>
              </a:solidFill>
            </a:endParaRPr>
          </a:p>
          <a:p>
            <a:pPr algn="ctr"/>
            <a:r>
              <a:rPr lang="en-US" sz="3600" dirty="0" smtClean="0">
                <a:solidFill>
                  <a:schemeClr val="bg1"/>
                </a:solidFill>
              </a:rPr>
              <a:t>holds </a:t>
            </a:r>
            <a:r>
              <a:rPr lang="en-US" sz="3600" dirty="0" smtClean="0">
                <a:solidFill>
                  <a:schemeClr val="bg1"/>
                </a:solidFill>
              </a:rPr>
              <a:t>an integral place </a:t>
            </a:r>
            <a:endParaRPr lang="en-US" sz="3600" dirty="0" smtClean="0">
              <a:solidFill>
                <a:schemeClr val="bg1"/>
              </a:solidFill>
            </a:endParaRPr>
          </a:p>
          <a:p>
            <a:pPr algn="ctr"/>
            <a:r>
              <a:rPr lang="en-US" sz="3600" dirty="0" smtClean="0">
                <a:solidFill>
                  <a:schemeClr val="bg1"/>
                </a:solidFill>
              </a:rPr>
              <a:t>in </a:t>
            </a:r>
            <a:r>
              <a:rPr lang="en-US" sz="3600" dirty="0" smtClean="0">
                <a:solidFill>
                  <a:schemeClr val="bg1"/>
                </a:solidFill>
              </a:rPr>
              <a:t>the life of the believer.</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590800"/>
            <a:ext cx="9144000" cy="1754326"/>
          </a:xfrm>
          <a:prstGeom prst="rect">
            <a:avLst/>
          </a:prstGeom>
          <a:noFill/>
        </p:spPr>
        <p:txBody>
          <a:bodyPr wrap="square" rtlCol="0">
            <a:spAutoFit/>
          </a:bodyPr>
          <a:lstStyle/>
          <a:p>
            <a:pPr algn="ctr"/>
            <a:r>
              <a:rPr lang="en-US" sz="3600" dirty="0" smtClean="0">
                <a:solidFill>
                  <a:schemeClr val="bg1"/>
                </a:solidFill>
              </a:rPr>
              <a:t>THIS FIGHT </a:t>
            </a:r>
            <a:r>
              <a:rPr lang="en-US" sz="3600" dirty="0" smtClean="0">
                <a:solidFill>
                  <a:srgbClr val="FFFF00"/>
                </a:solidFill>
              </a:rPr>
              <a:t>OF</a:t>
            </a:r>
            <a:r>
              <a:rPr lang="en-US" sz="3600" dirty="0" smtClean="0">
                <a:solidFill>
                  <a:schemeClr val="bg1"/>
                </a:solidFill>
              </a:rPr>
              <a:t> FAITH, </a:t>
            </a:r>
          </a:p>
          <a:p>
            <a:pPr algn="ctr"/>
            <a:r>
              <a:rPr lang="en-US" sz="3600" dirty="0" smtClean="0">
                <a:solidFill>
                  <a:schemeClr val="bg1"/>
                </a:solidFill>
              </a:rPr>
              <a:t>IS A FIGHT </a:t>
            </a:r>
            <a:r>
              <a:rPr lang="en-US" sz="3600" dirty="0" smtClean="0">
                <a:solidFill>
                  <a:srgbClr val="FFFF00"/>
                </a:solidFill>
              </a:rPr>
              <a:t>FOR</a:t>
            </a:r>
            <a:r>
              <a:rPr lang="en-US" sz="3600" dirty="0" smtClean="0">
                <a:solidFill>
                  <a:schemeClr val="bg1"/>
                </a:solidFill>
              </a:rPr>
              <a:t> FAITH </a:t>
            </a:r>
          </a:p>
          <a:p>
            <a:pPr algn="ctr"/>
            <a:r>
              <a:rPr lang="en-US" sz="3600" dirty="0" smtClean="0">
                <a:solidFill>
                  <a:schemeClr val="bg1"/>
                </a:solidFill>
              </a:rPr>
              <a:t>AND A FIGHT </a:t>
            </a:r>
            <a:r>
              <a:rPr lang="en-US" sz="3600" dirty="0" smtClean="0">
                <a:solidFill>
                  <a:srgbClr val="FFFF00"/>
                </a:solidFill>
              </a:rPr>
              <a:t>IN</a:t>
            </a:r>
            <a:r>
              <a:rPr lang="en-US" sz="3600" dirty="0" smtClean="0">
                <a:solidFill>
                  <a:schemeClr val="bg1"/>
                </a:solidFill>
              </a:rPr>
              <a:t> FAITH.</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76400"/>
            <a:ext cx="9144000" cy="5016758"/>
          </a:xfrm>
          <a:prstGeom prst="rect">
            <a:avLst/>
          </a:prstGeom>
          <a:noFill/>
        </p:spPr>
        <p:txBody>
          <a:bodyPr wrap="square" rtlCol="0">
            <a:spAutoFit/>
          </a:bodyPr>
          <a:lstStyle/>
          <a:p>
            <a:pPr lvl="2"/>
            <a:r>
              <a:rPr lang="en-US" sz="3200" dirty="0" smtClean="0">
                <a:solidFill>
                  <a:schemeClr val="bg1"/>
                </a:solidFill>
              </a:rPr>
              <a:t>#1, We Are Saved By Grace, Through Faith</a:t>
            </a:r>
          </a:p>
          <a:p>
            <a:pPr lvl="2"/>
            <a:r>
              <a:rPr lang="en-US" sz="3200" dirty="0" smtClean="0">
                <a:solidFill>
                  <a:srgbClr val="FFFF00"/>
                </a:solidFill>
              </a:rPr>
              <a:t>#2, Everything Must Be Done In Faith	</a:t>
            </a:r>
          </a:p>
          <a:p>
            <a:pPr lvl="2"/>
            <a:r>
              <a:rPr lang="en-US" sz="3200" dirty="0" smtClean="0">
                <a:solidFill>
                  <a:schemeClr val="bg1"/>
                </a:solidFill>
              </a:rPr>
              <a:t>#3, Faith Is Key To Receiving From God	</a:t>
            </a:r>
          </a:p>
          <a:p>
            <a:pPr lvl="2"/>
            <a:r>
              <a:rPr lang="en-US" sz="3200" dirty="0" smtClean="0">
                <a:solidFill>
                  <a:srgbClr val="FFFF00"/>
                </a:solidFill>
              </a:rPr>
              <a:t>#4, Faith Is The Means To Gain Victory </a:t>
            </a:r>
          </a:p>
          <a:p>
            <a:pPr lvl="2"/>
            <a:r>
              <a:rPr lang="en-US" sz="3200" dirty="0" smtClean="0">
                <a:solidFill>
                  <a:schemeClr val="bg1"/>
                </a:solidFill>
              </a:rPr>
              <a:t>#5, Faith Is Our Shield Against The Enemy   </a:t>
            </a:r>
          </a:p>
          <a:p>
            <a:pPr lvl="2"/>
            <a:r>
              <a:rPr lang="en-US" sz="3200" dirty="0" smtClean="0">
                <a:solidFill>
                  <a:srgbClr val="FFFF00"/>
                </a:solidFill>
              </a:rPr>
              <a:t>#6, We Receive The Promise Of The Spirit By Faith</a:t>
            </a:r>
            <a:r>
              <a:rPr lang="en-US" sz="3200" dirty="0" smtClean="0">
                <a:solidFill>
                  <a:schemeClr val="bg1"/>
                </a:solidFill>
              </a:rPr>
              <a:t>      </a:t>
            </a:r>
          </a:p>
          <a:p>
            <a:pPr lvl="2"/>
            <a:r>
              <a:rPr lang="en-US" sz="3200" dirty="0" smtClean="0">
                <a:solidFill>
                  <a:schemeClr val="bg1"/>
                </a:solidFill>
              </a:rPr>
              <a:t>#7, We Exercise Spiritual Gifts, Minister God's Power And See Miracles By Faith</a:t>
            </a:r>
          </a:p>
          <a:p>
            <a:pPr lvl="2"/>
            <a:r>
              <a:rPr lang="en-US" sz="3200" dirty="0" smtClean="0">
                <a:solidFill>
                  <a:srgbClr val="FFFF00"/>
                </a:solidFill>
              </a:rPr>
              <a:t>#8, We Must Fight The Good Fight Of Faith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rgbClr val="FFFF00"/>
                </a:solidFill>
              </a:rPr>
              <a:t>#1, We Are Saved By Grace, Through Faith</a:t>
            </a:r>
            <a:endParaRPr lang="en-US" sz="3600" dirty="0">
              <a:solidFill>
                <a:schemeClr val="bg1"/>
              </a:solidFill>
            </a:endParaRPr>
          </a:p>
        </p:txBody>
      </p:sp>
      <p:sp>
        <p:nvSpPr>
          <p:cNvPr id="3" name="TextBox 2"/>
          <p:cNvSpPr txBox="1"/>
          <p:nvPr/>
        </p:nvSpPr>
        <p:spPr>
          <a:xfrm>
            <a:off x="0" y="2895600"/>
            <a:ext cx="9144000" cy="2062103"/>
          </a:xfrm>
          <a:prstGeom prst="rect">
            <a:avLst/>
          </a:prstGeom>
          <a:noFill/>
        </p:spPr>
        <p:txBody>
          <a:bodyPr wrap="square" rtlCol="0">
            <a:spAutoFit/>
          </a:bodyPr>
          <a:lstStyle/>
          <a:p>
            <a:r>
              <a:rPr lang="en-US" sz="3200" i="1" dirty="0" smtClean="0">
                <a:solidFill>
                  <a:schemeClr val="bg1"/>
                </a:solidFill>
              </a:rPr>
              <a:t>Ephesians 2:8 -9   </a:t>
            </a:r>
          </a:p>
          <a:p>
            <a:r>
              <a:rPr lang="en-US" sz="3200" i="1" dirty="0" smtClean="0">
                <a:solidFill>
                  <a:schemeClr val="bg1"/>
                </a:solidFill>
              </a:rPr>
              <a:t>8 For by grace you have been saved through faith, and that not of yourselves; it is the gift of God, </a:t>
            </a:r>
          </a:p>
          <a:p>
            <a:r>
              <a:rPr lang="en-US" sz="3200" i="1" dirty="0" smtClean="0">
                <a:solidFill>
                  <a:schemeClr val="bg1"/>
                </a:solidFill>
              </a:rPr>
              <a:t>9 not of works, lest anyone should boast.</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rgbClr val="FFFF00"/>
                </a:solidFill>
              </a:rPr>
              <a:t>#2, Everything Must Be Done In Faith	</a:t>
            </a:r>
            <a:endParaRPr lang="en-US" sz="3600" dirty="0">
              <a:solidFill>
                <a:schemeClr val="bg1"/>
              </a:solidFill>
            </a:endParaRPr>
          </a:p>
        </p:txBody>
      </p:sp>
      <p:sp>
        <p:nvSpPr>
          <p:cNvPr id="3" name="TextBox 2"/>
          <p:cNvSpPr txBox="1"/>
          <p:nvPr/>
        </p:nvSpPr>
        <p:spPr>
          <a:xfrm>
            <a:off x="0" y="2895600"/>
            <a:ext cx="9144000" cy="3539430"/>
          </a:xfrm>
          <a:prstGeom prst="rect">
            <a:avLst/>
          </a:prstGeom>
          <a:noFill/>
        </p:spPr>
        <p:txBody>
          <a:bodyPr wrap="square" rtlCol="0">
            <a:spAutoFit/>
          </a:bodyPr>
          <a:lstStyle/>
          <a:p>
            <a:r>
              <a:rPr lang="en-US" sz="3200" i="1" dirty="0" smtClean="0">
                <a:solidFill>
                  <a:schemeClr val="bg1"/>
                </a:solidFill>
              </a:rPr>
              <a:t>2 Corinthians 5:7  </a:t>
            </a:r>
          </a:p>
          <a:p>
            <a:r>
              <a:rPr lang="en-US" sz="3200" i="1" dirty="0" smtClean="0">
                <a:solidFill>
                  <a:schemeClr val="bg1"/>
                </a:solidFill>
              </a:rPr>
              <a:t>For we walk by faith, not by sight. </a:t>
            </a:r>
          </a:p>
          <a:p>
            <a:endParaRPr lang="en-US" sz="3200" i="1" dirty="0" smtClean="0">
              <a:solidFill>
                <a:schemeClr val="bg1"/>
              </a:solidFill>
            </a:endParaRPr>
          </a:p>
          <a:p>
            <a:r>
              <a:rPr lang="en-US" sz="3200" i="1" dirty="0" smtClean="0">
                <a:solidFill>
                  <a:schemeClr val="bg1"/>
                </a:solidFill>
              </a:rPr>
              <a:t>Romans 1:17</a:t>
            </a:r>
          </a:p>
          <a:p>
            <a:r>
              <a:rPr lang="en-US" sz="3200" i="1" dirty="0" smtClean="0">
                <a:solidFill>
                  <a:schemeClr val="bg1"/>
                </a:solidFill>
              </a:rPr>
              <a:t>For in it the righteousness of God is revealed from faith to faith; as it is written, "THE JUST SHALL LIVE BY FAITH</a:t>
            </a:r>
            <a:r>
              <a:rPr lang="en-US" sz="3200" i="1" dirty="0" smtClean="0">
                <a:solidFill>
                  <a:schemeClr val="bg1"/>
                </a:solidFill>
              </a:rPr>
              <a:t>."</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rgbClr val="FFFF00"/>
                </a:solidFill>
              </a:rPr>
              <a:t>#2, Everything Must Be Done In Faith	</a:t>
            </a:r>
            <a:endParaRPr lang="en-US" sz="3600" dirty="0">
              <a:solidFill>
                <a:schemeClr val="bg1"/>
              </a:solidFill>
            </a:endParaRPr>
          </a:p>
        </p:txBody>
      </p:sp>
      <p:sp>
        <p:nvSpPr>
          <p:cNvPr id="3" name="TextBox 2"/>
          <p:cNvSpPr txBox="1"/>
          <p:nvPr/>
        </p:nvSpPr>
        <p:spPr>
          <a:xfrm>
            <a:off x="0" y="2895600"/>
            <a:ext cx="9144000" cy="2062103"/>
          </a:xfrm>
          <a:prstGeom prst="rect">
            <a:avLst/>
          </a:prstGeom>
          <a:noFill/>
        </p:spPr>
        <p:txBody>
          <a:bodyPr wrap="square" rtlCol="0">
            <a:spAutoFit/>
          </a:bodyPr>
          <a:lstStyle/>
          <a:p>
            <a:r>
              <a:rPr lang="en-US" sz="3200" i="1" dirty="0" smtClean="0">
                <a:solidFill>
                  <a:schemeClr val="bg1"/>
                </a:solidFill>
              </a:rPr>
              <a:t>Romans </a:t>
            </a:r>
            <a:r>
              <a:rPr lang="en-US" sz="3200" i="1" dirty="0" smtClean="0">
                <a:solidFill>
                  <a:schemeClr val="bg1"/>
                </a:solidFill>
              </a:rPr>
              <a:t>14:23</a:t>
            </a:r>
          </a:p>
          <a:p>
            <a:r>
              <a:rPr lang="en-US" sz="3200" i="1" dirty="0" smtClean="0">
                <a:solidFill>
                  <a:schemeClr val="bg1"/>
                </a:solidFill>
              </a:rPr>
              <a:t>But he who doubts is condemned if he eats, because he does not eat from faith; for whatever is not from faith is sin.</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52600"/>
            <a:ext cx="9144000" cy="3970318"/>
          </a:xfrm>
          <a:prstGeom prst="rect">
            <a:avLst/>
          </a:prstGeom>
          <a:noFill/>
        </p:spPr>
        <p:txBody>
          <a:bodyPr wrap="square" rtlCol="0">
            <a:spAutoFit/>
          </a:bodyPr>
          <a:lstStyle/>
          <a:p>
            <a:pPr algn="ctr"/>
            <a:r>
              <a:rPr lang="en-US" sz="3600" dirty="0" smtClean="0">
                <a:solidFill>
                  <a:schemeClr val="bg1"/>
                </a:solidFill>
              </a:rPr>
              <a:t>TO LIVE BY FAITH MEANS </a:t>
            </a:r>
          </a:p>
          <a:p>
            <a:pPr algn="ctr"/>
            <a:r>
              <a:rPr lang="en-US" sz="5400" dirty="0" smtClean="0">
                <a:solidFill>
                  <a:srgbClr val="FFFF00"/>
                </a:solidFill>
              </a:rPr>
              <a:t>WE LIVE CONSISTENT </a:t>
            </a:r>
          </a:p>
          <a:p>
            <a:pPr algn="ctr"/>
            <a:r>
              <a:rPr lang="en-US" sz="3600" dirty="0" smtClean="0">
                <a:solidFill>
                  <a:schemeClr val="bg1"/>
                </a:solidFill>
              </a:rPr>
              <a:t>WITH WHAT WE BELIEVE</a:t>
            </a:r>
          </a:p>
          <a:p>
            <a:pPr algn="ctr"/>
            <a:r>
              <a:rPr lang="en-US" sz="3600" dirty="0" smtClean="0">
                <a:solidFill>
                  <a:schemeClr val="bg1"/>
                </a:solidFill>
              </a:rPr>
              <a:t> </a:t>
            </a:r>
          </a:p>
          <a:p>
            <a:pPr algn="ctr"/>
            <a:r>
              <a:rPr lang="en-US" sz="3600" dirty="0" smtClean="0">
                <a:solidFill>
                  <a:schemeClr val="bg1"/>
                </a:solidFill>
              </a:rPr>
              <a:t>WE THINK, SPEAK AND ACT </a:t>
            </a:r>
          </a:p>
          <a:p>
            <a:pPr algn="ctr"/>
            <a:r>
              <a:rPr lang="en-US" sz="5400" dirty="0" smtClean="0">
                <a:solidFill>
                  <a:srgbClr val="FFFF00"/>
                </a:solidFill>
              </a:rPr>
              <a:t>IN LINE WITH OUR FAITH</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7800"/>
            <a:ext cx="9144000" cy="646331"/>
          </a:xfrm>
          <a:prstGeom prst="rect">
            <a:avLst/>
          </a:prstGeom>
          <a:noFill/>
        </p:spPr>
        <p:txBody>
          <a:bodyPr wrap="square" rtlCol="0">
            <a:spAutoFit/>
          </a:bodyPr>
          <a:lstStyle/>
          <a:p>
            <a:pPr algn="ctr"/>
            <a:r>
              <a:rPr lang="en-US" sz="3600" dirty="0" smtClean="0">
                <a:solidFill>
                  <a:srgbClr val="FFFF00"/>
                </a:solidFill>
              </a:rPr>
              <a:t>#3, Faith Is Key To Receiving From God	</a:t>
            </a:r>
            <a:endParaRPr lang="en-US" sz="3600" dirty="0">
              <a:solidFill>
                <a:schemeClr val="bg1"/>
              </a:solidFill>
            </a:endParaRPr>
          </a:p>
        </p:txBody>
      </p:sp>
      <p:sp>
        <p:nvSpPr>
          <p:cNvPr id="3" name="TextBox 2"/>
          <p:cNvSpPr txBox="1"/>
          <p:nvPr/>
        </p:nvSpPr>
        <p:spPr>
          <a:xfrm>
            <a:off x="0" y="2333685"/>
            <a:ext cx="9144000" cy="4524315"/>
          </a:xfrm>
          <a:prstGeom prst="rect">
            <a:avLst/>
          </a:prstGeom>
          <a:noFill/>
        </p:spPr>
        <p:txBody>
          <a:bodyPr wrap="square" rtlCol="0">
            <a:spAutoFit/>
          </a:bodyPr>
          <a:lstStyle/>
          <a:p>
            <a:r>
              <a:rPr lang="en-US" sz="3200" i="1" dirty="0" smtClean="0">
                <a:solidFill>
                  <a:schemeClr val="bg1"/>
                </a:solidFill>
              </a:rPr>
              <a:t>James 1:5-7</a:t>
            </a:r>
          </a:p>
          <a:p>
            <a:r>
              <a:rPr lang="en-US" sz="3200" i="1" dirty="0" smtClean="0">
                <a:solidFill>
                  <a:schemeClr val="bg1"/>
                </a:solidFill>
              </a:rPr>
              <a:t>5 If any of you lacks wisdom, let him ask of God, who gives to all liberally and without reproach, and it will be given to him. </a:t>
            </a:r>
          </a:p>
          <a:p>
            <a:r>
              <a:rPr lang="en-US" sz="3200" i="1" dirty="0" smtClean="0">
                <a:solidFill>
                  <a:schemeClr val="bg1"/>
                </a:solidFill>
              </a:rPr>
              <a:t>6 But let him ask in faith, with no doubting, for he who doubts is like a wave of the sea driven and tossed by the wind. </a:t>
            </a:r>
          </a:p>
          <a:p>
            <a:r>
              <a:rPr lang="en-US" sz="3200" i="1" dirty="0" smtClean="0">
                <a:solidFill>
                  <a:schemeClr val="bg1"/>
                </a:solidFill>
              </a:rPr>
              <a:t>7 For let not that man suppose that he will receive anything from the Lord;</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68269"/>
            <a:ext cx="9144000" cy="646331"/>
          </a:xfrm>
          <a:prstGeom prst="rect">
            <a:avLst/>
          </a:prstGeom>
          <a:noFill/>
        </p:spPr>
        <p:txBody>
          <a:bodyPr wrap="square" rtlCol="0">
            <a:spAutoFit/>
          </a:bodyPr>
          <a:lstStyle/>
          <a:p>
            <a:pPr algn="ctr"/>
            <a:r>
              <a:rPr lang="en-US" sz="3600" dirty="0" smtClean="0">
                <a:solidFill>
                  <a:srgbClr val="FFFF00"/>
                </a:solidFill>
              </a:rPr>
              <a:t>#4, Faith Is The Means To Gain Victory</a:t>
            </a:r>
            <a:endParaRPr lang="en-US" sz="3600" dirty="0">
              <a:solidFill>
                <a:schemeClr val="bg1"/>
              </a:solidFill>
            </a:endParaRPr>
          </a:p>
        </p:txBody>
      </p:sp>
      <p:sp>
        <p:nvSpPr>
          <p:cNvPr id="3" name="TextBox 2"/>
          <p:cNvSpPr txBox="1"/>
          <p:nvPr/>
        </p:nvSpPr>
        <p:spPr>
          <a:xfrm>
            <a:off x="0" y="2819400"/>
            <a:ext cx="9144000" cy="2062103"/>
          </a:xfrm>
          <a:prstGeom prst="rect">
            <a:avLst/>
          </a:prstGeom>
          <a:noFill/>
        </p:spPr>
        <p:txBody>
          <a:bodyPr wrap="square" rtlCol="0">
            <a:spAutoFit/>
          </a:bodyPr>
          <a:lstStyle/>
          <a:p>
            <a:r>
              <a:rPr lang="en-US" sz="3200" i="1" dirty="0" smtClean="0">
                <a:solidFill>
                  <a:schemeClr val="bg1"/>
                </a:solidFill>
              </a:rPr>
              <a:t>1 John 5:4 </a:t>
            </a:r>
          </a:p>
          <a:p>
            <a:r>
              <a:rPr lang="en-US" sz="3200" i="1" dirty="0" smtClean="0">
                <a:solidFill>
                  <a:schemeClr val="bg1"/>
                </a:solidFill>
              </a:rPr>
              <a:t>For whatever is born of God overcomes the world. And this is the victory that has overcome the world—our faith.</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81200"/>
            <a:ext cx="9144000" cy="3724096"/>
          </a:xfrm>
          <a:prstGeom prst="rect">
            <a:avLst/>
          </a:prstGeom>
          <a:noFill/>
        </p:spPr>
        <p:txBody>
          <a:bodyPr wrap="square" rtlCol="0">
            <a:spAutoFit/>
          </a:bodyPr>
          <a:lstStyle/>
          <a:p>
            <a:pPr algn="ctr"/>
            <a:r>
              <a:rPr lang="en-US" sz="3200" dirty="0" smtClean="0">
                <a:solidFill>
                  <a:schemeClr val="bg1"/>
                </a:solidFill>
              </a:rPr>
              <a:t>GOD HAS ALREADY DECLARED </a:t>
            </a:r>
          </a:p>
          <a:p>
            <a:pPr algn="ctr"/>
            <a:r>
              <a:rPr lang="en-US" sz="5400" dirty="0" smtClean="0">
                <a:solidFill>
                  <a:srgbClr val="FFFF00"/>
                </a:solidFill>
              </a:rPr>
              <a:t>FAITH IS THE WINNER</a:t>
            </a:r>
            <a:r>
              <a:rPr lang="en-US" sz="3200" dirty="0" smtClean="0">
                <a:solidFill>
                  <a:schemeClr val="bg1"/>
                </a:solidFill>
              </a:rPr>
              <a:t> </a:t>
            </a:r>
          </a:p>
          <a:p>
            <a:pPr algn="ctr"/>
            <a:endParaRPr lang="en-US" sz="3200" dirty="0" smtClean="0">
              <a:solidFill>
                <a:schemeClr val="bg1"/>
              </a:solidFill>
            </a:endParaRPr>
          </a:p>
          <a:p>
            <a:pPr algn="ctr"/>
            <a:r>
              <a:rPr lang="en-US" sz="3200" dirty="0" smtClean="0">
                <a:solidFill>
                  <a:schemeClr val="bg1"/>
                </a:solidFill>
              </a:rPr>
              <a:t>FAITH </a:t>
            </a:r>
          </a:p>
          <a:p>
            <a:pPr algn="ctr"/>
            <a:r>
              <a:rPr lang="en-US" sz="5400" dirty="0" smtClean="0">
                <a:solidFill>
                  <a:srgbClr val="FFFF00"/>
                </a:solidFill>
              </a:rPr>
              <a:t>HAS OVERCOME </a:t>
            </a:r>
          </a:p>
          <a:p>
            <a:pPr algn="ctr"/>
            <a:r>
              <a:rPr lang="en-US" sz="3200" dirty="0" smtClean="0">
                <a:solidFill>
                  <a:schemeClr val="bg1"/>
                </a:solidFill>
              </a:rPr>
              <a:t>THE WORLD</a:t>
            </a:r>
            <a:endParaRPr lang="en-US" sz="32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799</Words>
  <Application>Microsoft Office PowerPoint</Application>
  <PresentationFormat>On-screen Show (4:3)</PresentationFormat>
  <Paragraphs>84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43</cp:revision>
  <dcterms:created xsi:type="dcterms:W3CDTF">2006-08-16T00:00:00Z</dcterms:created>
  <dcterms:modified xsi:type="dcterms:W3CDTF">2019-03-15T12:11:28Z</dcterms:modified>
</cp:coreProperties>
</file>