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8-11-04-The-Fathers-Love-Ppt 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8-11-04-The-Fathers-Love-Ppt 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0"/>
            <a:ext cx="9144000" cy="646331"/>
          </a:xfrm>
          <a:prstGeom prst="rect">
            <a:avLst/>
          </a:prstGeom>
          <a:noFill/>
        </p:spPr>
        <p:txBody>
          <a:bodyPr wrap="square" rtlCol="0">
            <a:spAutoFit/>
          </a:bodyPr>
          <a:lstStyle/>
          <a:p>
            <a:pPr algn="ctr"/>
            <a:r>
              <a:rPr lang="en-US" sz="3600" dirty="0" smtClean="0">
                <a:solidFill>
                  <a:srgbClr val="FFC000"/>
                </a:solidFill>
              </a:rPr>
              <a:t>Wrong Postures</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r>
              <a:rPr lang="en-US" sz="3600" dirty="0" smtClean="0">
                <a:solidFill>
                  <a:srgbClr val="FFC000"/>
                </a:solidFill>
              </a:rPr>
              <a:t>Wrong Postures </a:t>
            </a:r>
            <a:r>
              <a:rPr lang="en-US" sz="3600" dirty="0" smtClean="0">
                <a:solidFill>
                  <a:srgbClr val="FFC000"/>
                </a:solidFill>
              </a:rPr>
              <a:t>(A</a:t>
            </a:r>
            <a:r>
              <a:rPr lang="en-US" sz="3600" dirty="0" smtClean="0">
                <a:solidFill>
                  <a:srgbClr val="FFC000"/>
                </a:solidFill>
              </a:rPr>
              <a:t>) The Prodigal</a:t>
            </a:r>
            <a:endParaRPr lang="en-US" sz="3600" dirty="0">
              <a:solidFill>
                <a:srgbClr val="FFC000"/>
              </a:solidFill>
            </a:endParaRPr>
          </a:p>
        </p:txBody>
      </p:sp>
      <p:sp>
        <p:nvSpPr>
          <p:cNvPr id="3" name="TextBox 2"/>
          <p:cNvSpPr txBox="1"/>
          <p:nvPr/>
        </p:nvSpPr>
        <p:spPr>
          <a:xfrm>
            <a:off x="0" y="2895600"/>
            <a:ext cx="9144000" cy="1569660"/>
          </a:xfrm>
          <a:prstGeom prst="rect">
            <a:avLst/>
          </a:prstGeom>
          <a:noFill/>
        </p:spPr>
        <p:txBody>
          <a:bodyPr wrap="square" rtlCol="0">
            <a:spAutoFit/>
          </a:bodyPr>
          <a:lstStyle/>
          <a:p>
            <a:r>
              <a:rPr lang="en-US" sz="3200" i="1" dirty="0" smtClean="0">
                <a:solidFill>
                  <a:schemeClr val="bg1"/>
                </a:solidFill>
              </a:rPr>
              <a:t>Luke 15:19</a:t>
            </a:r>
          </a:p>
          <a:p>
            <a:r>
              <a:rPr lang="en-US" sz="3200" i="1" dirty="0" smtClean="0">
                <a:solidFill>
                  <a:schemeClr val="bg1"/>
                </a:solidFill>
              </a:rPr>
              <a:t>"...I am no longer worthy to be called your son. Make me like one of your hired servants."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r>
              <a:rPr lang="en-US" sz="3600" dirty="0" smtClean="0">
                <a:solidFill>
                  <a:srgbClr val="FFC000"/>
                </a:solidFill>
              </a:rPr>
              <a:t>Wrong Postures </a:t>
            </a:r>
            <a:r>
              <a:rPr lang="en-US" sz="3600" dirty="0" smtClean="0">
                <a:solidFill>
                  <a:srgbClr val="FFC000"/>
                </a:solidFill>
              </a:rPr>
              <a:t>(A</a:t>
            </a:r>
            <a:r>
              <a:rPr lang="en-US" sz="3600" dirty="0" smtClean="0">
                <a:solidFill>
                  <a:srgbClr val="FFC000"/>
                </a:solidFill>
              </a:rPr>
              <a:t>) The Prodigal</a:t>
            </a:r>
            <a:endParaRPr lang="en-US" sz="3600" dirty="0">
              <a:solidFill>
                <a:srgbClr val="FFC000"/>
              </a:solidFill>
            </a:endParaRPr>
          </a:p>
        </p:txBody>
      </p:sp>
      <p:sp>
        <p:nvSpPr>
          <p:cNvPr id="3" name="TextBox 2"/>
          <p:cNvSpPr txBox="1"/>
          <p:nvPr/>
        </p:nvSpPr>
        <p:spPr>
          <a:xfrm>
            <a:off x="0" y="2895600"/>
            <a:ext cx="9144000" cy="2062103"/>
          </a:xfrm>
          <a:prstGeom prst="rect">
            <a:avLst/>
          </a:prstGeom>
          <a:noFill/>
        </p:spPr>
        <p:txBody>
          <a:bodyPr wrap="square" rtlCol="0">
            <a:spAutoFit/>
          </a:bodyPr>
          <a:lstStyle/>
          <a:p>
            <a:r>
              <a:rPr lang="en-US" sz="3200" i="1" dirty="0" smtClean="0">
                <a:solidFill>
                  <a:schemeClr val="bg1"/>
                </a:solidFill>
              </a:rPr>
              <a:t>Luke 7:47  </a:t>
            </a:r>
          </a:p>
          <a:p>
            <a:r>
              <a:rPr lang="en-US" sz="3200" i="1" dirty="0" smtClean="0">
                <a:solidFill>
                  <a:schemeClr val="bg1"/>
                </a:solidFill>
              </a:rPr>
              <a:t>Therefore I say to you, her sins, which are many, are forgiven, for she loved much. But to whom little is forgiven, the same loves little."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r>
              <a:rPr lang="en-US" sz="3600" dirty="0" smtClean="0">
                <a:solidFill>
                  <a:srgbClr val="FFC000"/>
                </a:solidFill>
              </a:rPr>
              <a:t>Wrong Postures (B) The Slave</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r>
              <a:rPr lang="en-US" sz="3600" dirty="0" smtClean="0">
                <a:solidFill>
                  <a:srgbClr val="FFC000"/>
                </a:solidFill>
              </a:rPr>
              <a:t>Wrong Postures (B) The Slave</a:t>
            </a:r>
            <a:endParaRPr lang="en-US" sz="3600" dirty="0">
              <a:solidFill>
                <a:srgbClr val="FFC000"/>
              </a:solidFill>
            </a:endParaRPr>
          </a:p>
        </p:txBody>
      </p:sp>
      <p:sp>
        <p:nvSpPr>
          <p:cNvPr id="3" name="TextBox 2"/>
          <p:cNvSpPr txBox="1"/>
          <p:nvPr/>
        </p:nvSpPr>
        <p:spPr>
          <a:xfrm>
            <a:off x="0" y="2895600"/>
            <a:ext cx="9144000" cy="2062103"/>
          </a:xfrm>
          <a:prstGeom prst="rect">
            <a:avLst/>
          </a:prstGeom>
          <a:noFill/>
        </p:spPr>
        <p:txBody>
          <a:bodyPr wrap="square" rtlCol="0">
            <a:spAutoFit/>
          </a:bodyPr>
          <a:lstStyle/>
          <a:p>
            <a:r>
              <a:rPr lang="en-US" sz="3200" i="1" dirty="0" smtClean="0">
                <a:solidFill>
                  <a:schemeClr val="bg1"/>
                </a:solidFill>
              </a:rPr>
              <a:t>Romans 8:15 (Contemporary English Version)  </a:t>
            </a:r>
          </a:p>
          <a:p>
            <a:r>
              <a:rPr lang="en-US" sz="3200" i="1" dirty="0" smtClean="0">
                <a:solidFill>
                  <a:schemeClr val="bg1"/>
                </a:solidFill>
              </a:rPr>
              <a:t>God's Spirit doesn't make us slaves who are afraid of him. Instead, we become his children and call him our Father</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r>
              <a:rPr lang="en-US" sz="3600" dirty="0" smtClean="0">
                <a:solidFill>
                  <a:srgbClr val="FFC000"/>
                </a:solidFill>
              </a:rPr>
              <a:t>Wrong Postures (B) The Slave</a:t>
            </a:r>
            <a:endParaRPr lang="en-US" sz="3600" dirty="0">
              <a:solidFill>
                <a:srgbClr val="FFC000"/>
              </a:solidFill>
            </a:endParaRPr>
          </a:p>
        </p:txBody>
      </p:sp>
      <p:sp>
        <p:nvSpPr>
          <p:cNvPr id="3" name="TextBox 2"/>
          <p:cNvSpPr txBox="1"/>
          <p:nvPr/>
        </p:nvSpPr>
        <p:spPr>
          <a:xfrm>
            <a:off x="0" y="2895600"/>
            <a:ext cx="9144000" cy="2554545"/>
          </a:xfrm>
          <a:prstGeom prst="rect">
            <a:avLst/>
          </a:prstGeom>
          <a:noFill/>
        </p:spPr>
        <p:txBody>
          <a:bodyPr wrap="square" rtlCol="0">
            <a:spAutoFit/>
          </a:bodyPr>
          <a:lstStyle/>
          <a:p>
            <a:r>
              <a:rPr lang="en-US" sz="3200" i="1" dirty="0" smtClean="0">
                <a:solidFill>
                  <a:schemeClr val="bg1"/>
                </a:solidFill>
              </a:rPr>
              <a:t>Romans </a:t>
            </a:r>
            <a:r>
              <a:rPr lang="en-US" sz="3200" i="1" dirty="0" smtClean="0">
                <a:solidFill>
                  <a:schemeClr val="bg1"/>
                </a:solidFill>
              </a:rPr>
              <a:t>8:15 (Good News Bible)  </a:t>
            </a:r>
          </a:p>
          <a:p>
            <a:r>
              <a:rPr lang="en-US" sz="3200" i="1" dirty="0" smtClean="0">
                <a:solidFill>
                  <a:schemeClr val="bg1"/>
                </a:solidFill>
              </a:rPr>
              <a:t>For the Spirit that God has given you does not make you slaves and cause you to be afraid; instead, the Spirit makes you God's children, and by the Spirit's power we cry out to God, "Father! my Father!"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r>
              <a:rPr lang="en-US" sz="3600" dirty="0" smtClean="0">
                <a:solidFill>
                  <a:srgbClr val="FFC000"/>
                </a:solidFill>
              </a:rPr>
              <a:t>Wrong Postures (C) The Orphan</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r>
              <a:rPr lang="en-US" sz="3600" dirty="0" smtClean="0">
                <a:solidFill>
                  <a:srgbClr val="FFC000"/>
                </a:solidFill>
              </a:rPr>
              <a:t>Wrong Postures (C) The Orphan</a:t>
            </a:r>
            <a:endParaRPr lang="en-US" sz="3600" dirty="0">
              <a:solidFill>
                <a:srgbClr val="FFC000"/>
              </a:solidFill>
            </a:endParaRPr>
          </a:p>
        </p:txBody>
      </p:sp>
      <p:sp>
        <p:nvSpPr>
          <p:cNvPr id="3" name="TextBox 2"/>
          <p:cNvSpPr txBox="1"/>
          <p:nvPr/>
        </p:nvSpPr>
        <p:spPr>
          <a:xfrm>
            <a:off x="0" y="2895600"/>
            <a:ext cx="9144000" cy="3046988"/>
          </a:xfrm>
          <a:prstGeom prst="rect">
            <a:avLst/>
          </a:prstGeom>
          <a:noFill/>
        </p:spPr>
        <p:txBody>
          <a:bodyPr wrap="square" rtlCol="0">
            <a:spAutoFit/>
          </a:bodyPr>
          <a:lstStyle/>
          <a:p>
            <a:r>
              <a:rPr lang="en-US" sz="3200" i="1" dirty="0" smtClean="0">
                <a:solidFill>
                  <a:schemeClr val="bg1"/>
                </a:solidFill>
              </a:rPr>
              <a:t>Galatians 4:4-5</a:t>
            </a:r>
          </a:p>
          <a:p>
            <a:r>
              <a:rPr lang="en-US" sz="3200" i="1" dirty="0" smtClean="0">
                <a:solidFill>
                  <a:schemeClr val="bg1"/>
                </a:solidFill>
              </a:rPr>
              <a:t>4 But when the fullness of the time had come, God sent forth His Son, born of a woman, born under the law, </a:t>
            </a:r>
          </a:p>
          <a:p>
            <a:r>
              <a:rPr lang="en-US" sz="3200" i="1" dirty="0" smtClean="0">
                <a:solidFill>
                  <a:schemeClr val="bg1"/>
                </a:solidFill>
              </a:rPr>
              <a:t>5 to redeem those who were under the law, that we might receive the adoption as sons.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r>
              <a:rPr lang="en-US" sz="3600" dirty="0" smtClean="0">
                <a:solidFill>
                  <a:srgbClr val="FFC000"/>
                </a:solidFill>
              </a:rPr>
              <a:t>Wrong Postures (D) The Outcast</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r>
              <a:rPr lang="en-US" sz="3600" dirty="0" smtClean="0">
                <a:solidFill>
                  <a:srgbClr val="FFC000"/>
                </a:solidFill>
              </a:rPr>
              <a:t>Wrong Postures (D) The Outcast</a:t>
            </a:r>
            <a:endParaRPr lang="en-US" sz="3600" dirty="0">
              <a:solidFill>
                <a:srgbClr val="FFC000"/>
              </a:solidFill>
            </a:endParaRPr>
          </a:p>
        </p:txBody>
      </p:sp>
      <p:sp>
        <p:nvSpPr>
          <p:cNvPr id="3" name="TextBox 2"/>
          <p:cNvSpPr txBox="1"/>
          <p:nvPr/>
        </p:nvSpPr>
        <p:spPr>
          <a:xfrm>
            <a:off x="0" y="2438400"/>
            <a:ext cx="9144000" cy="4524315"/>
          </a:xfrm>
          <a:prstGeom prst="rect">
            <a:avLst/>
          </a:prstGeom>
          <a:noFill/>
        </p:spPr>
        <p:txBody>
          <a:bodyPr wrap="square" rtlCol="0">
            <a:spAutoFit/>
          </a:bodyPr>
          <a:lstStyle/>
          <a:p>
            <a:r>
              <a:rPr lang="en-US" sz="3200" i="1" dirty="0" smtClean="0">
                <a:solidFill>
                  <a:schemeClr val="bg1"/>
                </a:solidFill>
              </a:rPr>
              <a:t>Ephesians 2:12-13,18</a:t>
            </a:r>
          </a:p>
          <a:p>
            <a:r>
              <a:rPr lang="en-US" sz="3200" i="1" dirty="0" smtClean="0">
                <a:solidFill>
                  <a:schemeClr val="bg1"/>
                </a:solidFill>
              </a:rPr>
              <a:t>12 that at that time you were without Christ, being aliens from the commonwealth of Israel and strangers from the covenants of promise, having no hope and without God in the world. </a:t>
            </a:r>
          </a:p>
          <a:p>
            <a:r>
              <a:rPr lang="en-US" sz="3200" i="1" dirty="0" smtClean="0">
                <a:solidFill>
                  <a:schemeClr val="bg1"/>
                </a:solidFill>
              </a:rPr>
              <a:t>13 But now in Christ Jesus you who once were far off have been brought near by the blood of Christ. </a:t>
            </a:r>
          </a:p>
          <a:p>
            <a:r>
              <a:rPr lang="en-US" sz="3200" i="1" dirty="0" smtClean="0">
                <a:solidFill>
                  <a:schemeClr val="bg1"/>
                </a:solidFill>
              </a:rPr>
              <a:t>18 For through Him we both have access by one Spirit to the Father.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0"/>
            <a:ext cx="9144000" cy="2862322"/>
          </a:xfrm>
          <a:prstGeom prst="rect">
            <a:avLst/>
          </a:prstGeom>
          <a:noFill/>
        </p:spPr>
        <p:txBody>
          <a:bodyPr wrap="square" rtlCol="0">
            <a:spAutoFit/>
          </a:bodyPr>
          <a:lstStyle/>
          <a:p>
            <a:pPr algn="ctr"/>
            <a:r>
              <a:rPr lang="en-US" sz="3600" dirty="0" smtClean="0">
                <a:solidFill>
                  <a:schemeClr val="bg1"/>
                </a:solidFill>
              </a:rPr>
              <a:t>Your </a:t>
            </a:r>
            <a:r>
              <a:rPr lang="en-US" sz="3600" dirty="0" smtClean="0">
                <a:solidFill>
                  <a:srgbClr val="FFFF00"/>
                </a:solidFill>
              </a:rPr>
              <a:t>revelation</a:t>
            </a:r>
            <a:r>
              <a:rPr lang="en-US" sz="3600" dirty="0" smtClean="0">
                <a:solidFill>
                  <a:schemeClr val="bg1"/>
                </a:solidFill>
              </a:rPr>
              <a:t> of God </a:t>
            </a:r>
            <a:endParaRPr lang="en-US" sz="3600" dirty="0" smtClean="0">
              <a:solidFill>
                <a:schemeClr val="bg1"/>
              </a:solidFill>
            </a:endParaRPr>
          </a:p>
          <a:p>
            <a:pPr algn="ctr"/>
            <a:r>
              <a:rPr lang="en-US" sz="3600" dirty="0" smtClean="0">
                <a:solidFill>
                  <a:schemeClr val="bg1"/>
                </a:solidFill>
              </a:rPr>
              <a:t>affects </a:t>
            </a:r>
            <a:r>
              <a:rPr lang="en-US" sz="3600" dirty="0" smtClean="0">
                <a:solidFill>
                  <a:schemeClr val="bg1"/>
                </a:solidFill>
              </a:rPr>
              <a:t>your </a:t>
            </a:r>
            <a:r>
              <a:rPr lang="en-US" sz="3600" dirty="0" smtClean="0">
                <a:solidFill>
                  <a:srgbClr val="FFFF00"/>
                </a:solidFill>
              </a:rPr>
              <a:t>relationship</a:t>
            </a:r>
            <a:r>
              <a:rPr lang="en-US" sz="3600" dirty="0" smtClean="0">
                <a:solidFill>
                  <a:schemeClr val="bg1"/>
                </a:solidFill>
              </a:rPr>
              <a:t> with God. </a:t>
            </a:r>
            <a:endParaRPr lang="en-US" sz="3600" dirty="0" smtClean="0">
              <a:solidFill>
                <a:schemeClr val="bg1"/>
              </a:solidFill>
            </a:endParaRPr>
          </a:p>
          <a:p>
            <a:pPr algn="ctr"/>
            <a:endParaRPr lang="en-US" sz="3600" dirty="0" smtClean="0">
              <a:solidFill>
                <a:schemeClr val="bg1"/>
              </a:solidFill>
            </a:endParaRPr>
          </a:p>
          <a:p>
            <a:pPr algn="ctr"/>
            <a:r>
              <a:rPr lang="en-US" sz="3600" dirty="0" smtClean="0">
                <a:solidFill>
                  <a:schemeClr val="bg1"/>
                </a:solidFill>
              </a:rPr>
              <a:t>Your relationship </a:t>
            </a:r>
            <a:r>
              <a:rPr lang="en-US" sz="3600" dirty="0" smtClean="0">
                <a:solidFill>
                  <a:srgbClr val="FFC000"/>
                </a:solidFill>
              </a:rPr>
              <a:t>with God </a:t>
            </a:r>
            <a:endParaRPr lang="en-US" sz="3600" dirty="0" smtClean="0">
              <a:solidFill>
                <a:srgbClr val="FFC000"/>
              </a:solidFill>
            </a:endParaRPr>
          </a:p>
          <a:p>
            <a:pPr algn="ctr"/>
            <a:r>
              <a:rPr lang="en-US" sz="3600" dirty="0" smtClean="0">
                <a:solidFill>
                  <a:schemeClr val="bg1"/>
                </a:solidFill>
              </a:rPr>
              <a:t>also </a:t>
            </a:r>
            <a:r>
              <a:rPr lang="en-US" sz="3600" dirty="0" smtClean="0">
                <a:solidFill>
                  <a:schemeClr val="bg1"/>
                </a:solidFill>
              </a:rPr>
              <a:t>affects your relationship </a:t>
            </a:r>
            <a:r>
              <a:rPr lang="en-US" sz="3600" dirty="0" smtClean="0">
                <a:solidFill>
                  <a:srgbClr val="FFC000"/>
                </a:solidFill>
              </a:rPr>
              <a:t>with others</a:t>
            </a:r>
            <a:r>
              <a:rPr lang="en-US" sz="3600" dirty="0" smtClean="0">
                <a:solidFill>
                  <a:schemeClr val="bg1"/>
                </a:solidFill>
              </a:rPr>
              <a:t>.</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r>
              <a:rPr lang="en-US" sz="3600" dirty="0" smtClean="0">
                <a:solidFill>
                  <a:srgbClr val="FFC000"/>
                </a:solidFill>
              </a:rPr>
              <a:t>Wrong Postures (E) The Proud Elder Brother</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r>
              <a:rPr lang="en-US" sz="3600" dirty="0" smtClean="0">
                <a:solidFill>
                  <a:srgbClr val="FFC000"/>
                </a:solidFill>
              </a:rPr>
              <a:t>Wrong Postures (E) The Proud Elder Brother</a:t>
            </a:r>
            <a:endParaRPr lang="en-US" sz="3600" dirty="0">
              <a:solidFill>
                <a:srgbClr val="FFC000"/>
              </a:solidFill>
            </a:endParaRPr>
          </a:p>
        </p:txBody>
      </p:sp>
      <p:sp>
        <p:nvSpPr>
          <p:cNvPr id="3" name="TextBox 2"/>
          <p:cNvSpPr txBox="1"/>
          <p:nvPr/>
        </p:nvSpPr>
        <p:spPr>
          <a:xfrm>
            <a:off x="0" y="2438400"/>
            <a:ext cx="9144000" cy="4524315"/>
          </a:xfrm>
          <a:prstGeom prst="rect">
            <a:avLst/>
          </a:prstGeom>
          <a:noFill/>
        </p:spPr>
        <p:txBody>
          <a:bodyPr wrap="square" rtlCol="0">
            <a:spAutoFit/>
          </a:bodyPr>
          <a:lstStyle/>
          <a:p>
            <a:r>
              <a:rPr lang="en-US" sz="3200" i="1" dirty="0" smtClean="0">
                <a:solidFill>
                  <a:schemeClr val="bg1"/>
                </a:solidFill>
              </a:rPr>
              <a:t>Luke 15:29-30</a:t>
            </a:r>
          </a:p>
          <a:p>
            <a:r>
              <a:rPr lang="en-US" sz="3200" i="1" dirty="0" smtClean="0">
                <a:solidFill>
                  <a:schemeClr val="bg1"/>
                </a:solidFill>
              </a:rPr>
              <a:t>29 So he answered and said to his father, 'Lo, these many years I have been serving you; I never transgressed your commandment at any time; and yet you never gave me a young goat, that I might make merry with my friends. </a:t>
            </a:r>
          </a:p>
          <a:p>
            <a:r>
              <a:rPr lang="en-US" sz="3200" i="1" dirty="0" smtClean="0">
                <a:solidFill>
                  <a:schemeClr val="bg1"/>
                </a:solidFill>
              </a:rPr>
              <a:t>30 But as soon as this son of yours came, who has devoured your livelihood with harlots, you killed the fatted calf for him.'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r>
              <a:rPr lang="en-US" sz="3600" dirty="0" smtClean="0">
                <a:solidFill>
                  <a:srgbClr val="FFC000"/>
                </a:solidFill>
              </a:rPr>
              <a:t>Wrong Postures (F) The Wounded</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r>
              <a:rPr lang="en-US" sz="3600" dirty="0" smtClean="0">
                <a:solidFill>
                  <a:srgbClr val="FFC000"/>
                </a:solidFill>
              </a:rPr>
              <a:t>Wrong Postures (F) The Wounded</a:t>
            </a:r>
            <a:endParaRPr lang="en-US" sz="3600" dirty="0">
              <a:solidFill>
                <a:srgbClr val="FFC000"/>
              </a:solidFill>
            </a:endParaRPr>
          </a:p>
        </p:txBody>
      </p:sp>
      <p:sp>
        <p:nvSpPr>
          <p:cNvPr id="3" name="TextBox 2"/>
          <p:cNvSpPr txBox="1"/>
          <p:nvPr/>
        </p:nvSpPr>
        <p:spPr>
          <a:xfrm>
            <a:off x="0" y="2819400"/>
            <a:ext cx="9144000" cy="2062103"/>
          </a:xfrm>
          <a:prstGeom prst="rect">
            <a:avLst/>
          </a:prstGeom>
          <a:noFill/>
        </p:spPr>
        <p:txBody>
          <a:bodyPr wrap="square" rtlCol="0">
            <a:spAutoFit/>
          </a:bodyPr>
          <a:lstStyle/>
          <a:p>
            <a:r>
              <a:rPr lang="en-US" sz="3200" i="1" dirty="0" smtClean="0">
                <a:solidFill>
                  <a:schemeClr val="bg1"/>
                </a:solidFill>
              </a:rPr>
              <a:t>Jeremiah 31:3  </a:t>
            </a:r>
          </a:p>
          <a:p>
            <a:r>
              <a:rPr lang="en-US" sz="3200" i="1" dirty="0" smtClean="0">
                <a:solidFill>
                  <a:schemeClr val="bg1"/>
                </a:solidFill>
              </a:rPr>
              <a:t>The LORD has appeared of old to me, saying: "Yes, I have loved you with an everlasting love; Therefore with </a:t>
            </a:r>
            <a:r>
              <a:rPr lang="en-US" sz="3200" i="1" dirty="0" err="1" smtClean="0">
                <a:solidFill>
                  <a:schemeClr val="bg1"/>
                </a:solidFill>
              </a:rPr>
              <a:t>lovingkindness</a:t>
            </a:r>
            <a:r>
              <a:rPr lang="en-US" sz="3200" i="1" dirty="0" smtClean="0">
                <a:solidFill>
                  <a:schemeClr val="bg1"/>
                </a:solidFill>
              </a:rPr>
              <a:t> I have drawn you.</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r>
              <a:rPr lang="en-US" sz="3600" dirty="0" smtClean="0">
                <a:solidFill>
                  <a:srgbClr val="FFC000"/>
                </a:solidFill>
              </a:rPr>
              <a:t>Wrong Postures (G) The Self Critical</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r>
              <a:rPr lang="en-US" sz="3600" dirty="0" smtClean="0">
                <a:solidFill>
                  <a:srgbClr val="FFC000"/>
                </a:solidFill>
              </a:rPr>
              <a:t>Wrong Postures (G) The Self Critical</a:t>
            </a:r>
            <a:endParaRPr lang="en-US" sz="3600" dirty="0">
              <a:solidFill>
                <a:srgbClr val="FFC000"/>
              </a:solidFill>
            </a:endParaRPr>
          </a:p>
        </p:txBody>
      </p:sp>
      <p:sp>
        <p:nvSpPr>
          <p:cNvPr id="3" name="TextBox 2"/>
          <p:cNvSpPr txBox="1"/>
          <p:nvPr/>
        </p:nvSpPr>
        <p:spPr>
          <a:xfrm>
            <a:off x="0" y="2819400"/>
            <a:ext cx="9144000" cy="3046988"/>
          </a:xfrm>
          <a:prstGeom prst="rect">
            <a:avLst/>
          </a:prstGeom>
          <a:noFill/>
        </p:spPr>
        <p:txBody>
          <a:bodyPr wrap="square" rtlCol="0">
            <a:spAutoFit/>
          </a:bodyPr>
          <a:lstStyle/>
          <a:p>
            <a:r>
              <a:rPr lang="en-US" sz="3200" i="1" dirty="0" smtClean="0">
                <a:solidFill>
                  <a:schemeClr val="bg1"/>
                </a:solidFill>
              </a:rPr>
              <a:t>Ephesians 2:4-5</a:t>
            </a:r>
          </a:p>
          <a:p>
            <a:r>
              <a:rPr lang="en-US" sz="3200" i="1" dirty="0" smtClean="0">
                <a:solidFill>
                  <a:schemeClr val="bg1"/>
                </a:solidFill>
              </a:rPr>
              <a:t>4 But God, who is rich in mercy, because of His great love with which He loved us, </a:t>
            </a:r>
          </a:p>
          <a:p>
            <a:r>
              <a:rPr lang="en-US" sz="3200" i="1" dirty="0" smtClean="0">
                <a:solidFill>
                  <a:schemeClr val="bg1"/>
                </a:solidFill>
              </a:rPr>
              <a:t>5 even when we were dead in trespasses, made us alive together with Christ (by grace you have been saved),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What Is Stopping You From </a:t>
            </a:r>
            <a:endParaRPr lang="en-US" sz="3600" dirty="0" smtClean="0">
              <a:solidFill>
                <a:srgbClr val="FFC000"/>
              </a:solidFill>
            </a:endParaRPr>
          </a:p>
          <a:p>
            <a:pPr algn="ctr"/>
            <a:r>
              <a:rPr lang="en-US" sz="3600" dirty="0" smtClean="0">
                <a:solidFill>
                  <a:srgbClr val="FFC000"/>
                </a:solidFill>
              </a:rPr>
              <a:t>Receiving </a:t>
            </a:r>
            <a:r>
              <a:rPr lang="en-US" sz="3600" dirty="0" smtClean="0">
                <a:solidFill>
                  <a:srgbClr val="FFC000"/>
                </a:solidFill>
              </a:rPr>
              <a:t>God's Love?</a:t>
            </a:r>
            <a:endParaRPr lang="en-US" sz="3600" dirty="0">
              <a:solidFill>
                <a:srgbClr val="FFC000"/>
              </a:solidFill>
            </a:endParaRPr>
          </a:p>
        </p:txBody>
      </p:sp>
      <p:sp>
        <p:nvSpPr>
          <p:cNvPr id="3" name="TextBox 2"/>
          <p:cNvSpPr txBox="1"/>
          <p:nvPr/>
        </p:nvSpPr>
        <p:spPr>
          <a:xfrm>
            <a:off x="0" y="2819400"/>
            <a:ext cx="9144000" cy="3539430"/>
          </a:xfrm>
          <a:prstGeom prst="rect">
            <a:avLst/>
          </a:prstGeom>
          <a:noFill/>
        </p:spPr>
        <p:txBody>
          <a:bodyPr wrap="square" rtlCol="0">
            <a:spAutoFit/>
          </a:bodyPr>
          <a:lstStyle/>
          <a:p>
            <a:pPr lvl="6"/>
            <a:r>
              <a:rPr lang="en-US" sz="3200" dirty="0" smtClean="0">
                <a:solidFill>
                  <a:schemeClr val="bg1"/>
                </a:solidFill>
              </a:rPr>
              <a:t>A) The Prodigal</a:t>
            </a:r>
          </a:p>
          <a:p>
            <a:pPr lvl="6"/>
            <a:r>
              <a:rPr lang="en-US" sz="3200" dirty="0" smtClean="0">
                <a:solidFill>
                  <a:schemeClr val="bg1"/>
                </a:solidFill>
              </a:rPr>
              <a:t>B) The Slave</a:t>
            </a:r>
          </a:p>
          <a:p>
            <a:pPr lvl="6"/>
            <a:r>
              <a:rPr lang="en-US" sz="3200" dirty="0" smtClean="0">
                <a:solidFill>
                  <a:schemeClr val="bg1"/>
                </a:solidFill>
              </a:rPr>
              <a:t>C) The Orphan</a:t>
            </a:r>
          </a:p>
          <a:p>
            <a:pPr lvl="6"/>
            <a:r>
              <a:rPr lang="en-US" sz="3200" dirty="0" smtClean="0">
                <a:solidFill>
                  <a:schemeClr val="bg1"/>
                </a:solidFill>
              </a:rPr>
              <a:t>D) The Outcast</a:t>
            </a:r>
          </a:p>
          <a:p>
            <a:pPr lvl="6"/>
            <a:r>
              <a:rPr lang="en-US" sz="3200" dirty="0" smtClean="0">
                <a:solidFill>
                  <a:schemeClr val="bg1"/>
                </a:solidFill>
              </a:rPr>
              <a:t>E) The Proud Elder Brother</a:t>
            </a:r>
          </a:p>
          <a:p>
            <a:pPr lvl="6"/>
            <a:r>
              <a:rPr lang="en-US" sz="3200" dirty="0" smtClean="0">
                <a:solidFill>
                  <a:schemeClr val="bg1"/>
                </a:solidFill>
              </a:rPr>
              <a:t>F) The Wounded</a:t>
            </a:r>
          </a:p>
          <a:p>
            <a:pPr lvl="6"/>
            <a:r>
              <a:rPr lang="en-US" sz="3200" dirty="0" smtClean="0">
                <a:solidFill>
                  <a:schemeClr val="bg1"/>
                </a:solidFill>
              </a:rPr>
              <a:t>G) The Self </a:t>
            </a:r>
            <a:r>
              <a:rPr lang="en-US" sz="3200" dirty="0" smtClean="0">
                <a:solidFill>
                  <a:schemeClr val="bg1"/>
                </a:solidFill>
              </a:rPr>
              <a:t>Critical</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What Is Stopping You From </a:t>
            </a:r>
            <a:endParaRPr lang="en-US" sz="3600" dirty="0" smtClean="0">
              <a:solidFill>
                <a:srgbClr val="FFC000"/>
              </a:solidFill>
            </a:endParaRPr>
          </a:p>
          <a:p>
            <a:pPr algn="ctr"/>
            <a:r>
              <a:rPr lang="en-US" sz="3600" dirty="0" smtClean="0">
                <a:solidFill>
                  <a:srgbClr val="FFC000"/>
                </a:solidFill>
              </a:rPr>
              <a:t>Receiving </a:t>
            </a:r>
            <a:r>
              <a:rPr lang="en-US" sz="3600" dirty="0" smtClean="0">
                <a:solidFill>
                  <a:srgbClr val="FFC000"/>
                </a:solidFill>
              </a:rPr>
              <a:t>God's Love?</a:t>
            </a:r>
            <a:endParaRPr lang="en-US" sz="3600" dirty="0">
              <a:solidFill>
                <a:srgbClr val="FFC000"/>
              </a:solidFill>
            </a:endParaRPr>
          </a:p>
        </p:txBody>
      </p:sp>
      <p:sp>
        <p:nvSpPr>
          <p:cNvPr id="3" name="TextBox 2"/>
          <p:cNvSpPr txBox="1"/>
          <p:nvPr/>
        </p:nvSpPr>
        <p:spPr>
          <a:xfrm>
            <a:off x="0" y="3810000"/>
            <a:ext cx="9144000" cy="2062103"/>
          </a:xfrm>
          <a:prstGeom prst="rect">
            <a:avLst/>
          </a:prstGeom>
          <a:noFill/>
        </p:spPr>
        <p:txBody>
          <a:bodyPr wrap="square" rtlCol="0">
            <a:spAutoFit/>
          </a:bodyPr>
          <a:lstStyle/>
          <a:p>
            <a:r>
              <a:rPr lang="en-US" sz="3200" i="1" dirty="0" smtClean="0">
                <a:solidFill>
                  <a:schemeClr val="bg1"/>
                </a:solidFill>
              </a:rPr>
              <a:t>1 John 3:1 (Message Bible)</a:t>
            </a:r>
          </a:p>
          <a:p>
            <a:r>
              <a:rPr lang="en-US" sz="3200" i="1" dirty="0" smtClean="0">
                <a:solidFill>
                  <a:schemeClr val="bg1"/>
                </a:solidFill>
              </a:rPr>
              <a:t>"What marvelous love the Father has extended to us! Just look at it--we're called children of God! That's who we really are..."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What Is Stopping You From </a:t>
            </a:r>
            <a:endParaRPr lang="en-US" sz="3600" dirty="0" smtClean="0">
              <a:solidFill>
                <a:srgbClr val="FFC000"/>
              </a:solidFill>
            </a:endParaRPr>
          </a:p>
          <a:p>
            <a:pPr algn="ctr"/>
            <a:r>
              <a:rPr lang="en-US" sz="3600" dirty="0" smtClean="0">
                <a:solidFill>
                  <a:srgbClr val="FFC000"/>
                </a:solidFill>
              </a:rPr>
              <a:t>Receiving </a:t>
            </a:r>
            <a:r>
              <a:rPr lang="en-US" sz="3600" dirty="0" smtClean="0">
                <a:solidFill>
                  <a:srgbClr val="FFC000"/>
                </a:solidFill>
              </a:rPr>
              <a:t>God's Love?</a:t>
            </a:r>
            <a:endParaRPr lang="en-US" sz="3600" dirty="0">
              <a:solidFill>
                <a:srgbClr val="FFC000"/>
              </a:solidFill>
            </a:endParaRPr>
          </a:p>
        </p:txBody>
      </p:sp>
      <p:sp>
        <p:nvSpPr>
          <p:cNvPr id="3" name="TextBox 2"/>
          <p:cNvSpPr txBox="1"/>
          <p:nvPr/>
        </p:nvSpPr>
        <p:spPr>
          <a:xfrm>
            <a:off x="0" y="3124200"/>
            <a:ext cx="9144000" cy="1569660"/>
          </a:xfrm>
          <a:prstGeom prst="rect">
            <a:avLst/>
          </a:prstGeom>
          <a:noFill/>
        </p:spPr>
        <p:txBody>
          <a:bodyPr wrap="square" rtlCol="0">
            <a:spAutoFit/>
          </a:bodyPr>
          <a:lstStyle/>
          <a:p>
            <a:pPr algn="ctr"/>
            <a:r>
              <a:rPr lang="en-US" sz="3200" dirty="0" smtClean="0">
                <a:solidFill>
                  <a:srgbClr val="FFFF00"/>
                </a:solidFill>
              </a:rPr>
              <a:t>YOU</a:t>
            </a:r>
            <a:r>
              <a:rPr lang="en-US" sz="3200" dirty="0" smtClean="0">
                <a:solidFill>
                  <a:schemeClr val="bg1"/>
                </a:solidFill>
              </a:rPr>
              <a:t> </a:t>
            </a:r>
            <a:r>
              <a:rPr lang="en-US" sz="3200" dirty="0" smtClean="0">
                <a:solidFill>
                  <a:schemeClr val="bg1"/>
                </a:solidFill>
              </a:rPr>
              <a:t>are a son or daughter of God, </a:t>
            </a:r>
          </a:p>
          <a:p>
            <a:pPr algn="ctr"/>
            <a:r>
              <a:rPr lang="en-US" sz="3200" dirty="0" smtClean="0">
                <a:solidFill>
                  <a:schemeClr val="bg1"/>
                </a:solidFill>
              </a:rPr>
              <a:t>someone who is the </a:t>
            </a:r>
            <a:r>
              <a:rPr lang="en-US" sz="3200" dirty="0" smtClean="0">
                <a:solidFill>
                  <a:srgbClr val="FFFF00"/>
                </a:solidFill>
              </a:rPr>
              <a:t>FOCUS</a:t>
            </a:r>
            <a:r>
              <a:rPr lang="en-US" sz="3200" dirty="0" smtClean="0">
                <a:solidFill>
                  <a:schemeClr val="bg1"/>
                </a:solidFill>
              </a:rPr>
              <a:t> </a:t>
            </a:r>
          </a:p>
          <a:p>
            <a:pPr algn="ctr"/>
            <a:r>
              <a:rPr lang="en-US" sz="3200" dirty="0" smtClean="0">
                <a:solidFill>
                  <a:schemeClr val="bg1"/>
                </a:solidFill>
              </a:rPr>
              <a:t>of </a:t>
            </a:r>
            <a:r>
              <a:rPr lang="en-US" sz="3200" dirty="0" smtClean="0">
                <a:solidFill>
                  <a:schemeClr val="bg1"/>
                </a:solidFill>
              </a:rPr>
              <a:t>His unlimited and unconditional love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Our Father </a:t>
            </a:r>
            <a:r>
              <a:rPr lang="en-US" sz="3600" dirty="0" smtClean="0">
                <a:solidFill>
                  <a:srgbClr val="FFC000"/>
                </a:solidFill>
              </a:rPr>
              <a:t>in </a:t>
            </a:r>
            <a:r>
              <a:rPr lang="en-US" sz="3600" dirty="0" smtClean="0">
                <a:solidFill>
                  <a:srgbClr val="FFC000"/>
                </a:solidFill>
              </a:rPr>
              <a:t>Heaven</a:t>
            </a:r>
            <a:endParaRPr lang="en-US" sz="3600" dirty="0">
              <a:solidFill>
                <a:srgbClr val="FFC000"/>
              </a:solidFill>
            </a:endParaRPr>
          </a:p>
        </p:txBody>
      </p:sp>
      <p:sp>
        <p:nvSpPr>
          <p:cNvPr id="3" name="TextBox 2"/>
          <p:cNvSpPr txBox="1"/>
          <p:nvPr/>
        </p:nvSpPr>
        <p:spPr>
          <a:xfrm>
            <a:off x="0" y="2895600"/>
            <a:ext cx="9144000" cy="2554545"/>
          </a:xfrm>
          <a:prstGeom prst="rect">
            <a:avLst/>
          </a:prstGeom>
          <a:noFill/>
        </p:spPr>
        <p:txBody>
          <a:bodyPr wrap="square" rtlCol="0">
            <a:spAutoFit/>
          </a:bodyPr>
          <a:lstStyle/>
          <a:p>
            <a:r>
              <a:rPr lang="en-US" sz="3200" i="1" dirty="0" smtClean="0">
                <a:solidFill>
                  <a:schemeClr val="bg1"/>
                </a:solidFill>
              </a:rPr>
              <a:t>Matthew 6:9  </a:t>
            </a:r>
          </a:p>
          <a:p>
            <a:r>
              <a:rPr lang="en-US" sz="3200" i="1" dirty="0" smtClean="0">
                <a:solidFill>
                  <a:schemeClr val="bg1"/>
                </a:solidFill>
              </a:rPr>
              <a:t>..Our Father in heaven,...</a:t>
            </a:r>
          </a:p>
          <a:p>
            <a:endParaRPr lang="en-US" sz="3200" i="1" dirty="0" smtClean="0">
              <a:solidFill>
                <a:schemeClr val="bg1"/>
              </a:solidFill>
            </a:endParaRPr>
          </a:p>
          <a:p>
            <a:r>
              <a:rPr lang="en-US" sz="3200" i="1" dirty="0" smtClean="0">
                <a:solidFill>
                  <a:schemeClr val="bg1"/>
                </a:solidFill>
              </a:rPr>
              <a:t>1 John 4:8</a:t>
            </a:r>
          </a:p>
          <a:p>
            <a:r>
              <a:rPr lang="en-US" sz="3200" i="1" dirty="0" smtClean="0">
                <a:solidFill>
                  <a:schemeClr val="bg1"/>
                </a:solidFill>
              </a:rPr>
              <a:t>....God is Love.....</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God is Relational</a:t>
            </a:r>
            <a:endParaRPr lang="en-US" sz="3600" dirty="0">
              <a:solidFill>
                <a:srgbClr val="FFC000"/>
              </a:solidFill>
            </a:endParaRPr>
          </a:p>
        </p:txBody>
      </p:sp>
      <p:sp>
        <p:nvSpPr>
          <p:cNvPr id="3" name="TextBox 2"/>
          <p:cNvSpPr txBox="1"/>
          <p:nvPr/>
        </p:nvSpPr>
        <p:spPr>
          <a:xfrm>
            <a:off x="0" y="2895600"/>
            <a:ext cx="9144000" cy="2554545"/>
          </a:xfrm>
          <a:prstGeom prst="rect">
            <a:avLst/>
          </a:prstGeom>
          <a:noFill/>
        </p:spPr>
        <p:txBody>
          <a:bodyPr wrap="square" rtlCol="0">
            <a:spAutoFit/>
          </a:bodyPr>
          <a:lstStyle/>
          <a:p>
            <a:r>
              <a:rPr lang="en-US" sz="3200" i="1" dirty="0" smtClean="0">
                <a:solidFill>
                  <a:schemeClr val="bg1"/>
                </a:solidFill>
              </a:rPr>
              <a:t>John 17:24  </a:t>
            </a:r>
          </a:p>
          <a:p>
            <a:r>
              <a:rPr lang="en-US" sz="3200" i="1" dirty="0" smtClean="0">
                <a:solidFill>
                  <a:schemeClr val="bg1"/>
                </a:solidFill>
              </a:rPr>
              <a:t>"Father, I desire that they also whom You gave Me may be with Me where I am, that they may behold My glory which You have given Me; </a:t>
            </a:r>
            <a:r>
              <a:rPr lang="en-US" sz="3200" i="1" dirty="0" smtClean="0">
                <a:solidFill>
                  <a:srgbClr val="FFFF00"/>
                </a:solidFill>
              </a:rPr>
              <a:t>for You loved Me before the foundation of the world</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God is Relational</a:t>
            </a:r>
            <a:endParaRPr lang="en-US" sz="3600" dirty="0">
              <a:solidFill>
                <a:srgbClr val="FFC000"/>
              </a:solidFill>
            </a:endParaRPr>
          </a:p>
        </p:txBody>
      </p:sp>
      <p:sp>
        <p:nvSpPr>
          <p:cNvPr id="3" name="TextBox 2"/>
          <p:cNvSpPr txBox="1"/>
          <p:nvPr/>
        </p:nvSpPr>
        <p:spPr>
          <a:xfrm>
            <a:off x="0" y="2590800"/>
            <a:ext cx="9144000" cy="4031873"/>
          </a:xfrm>
          <a:prstGeom prst="rect">
            <a:avLst/>
          </a:prstGeom>
          <a:noFill/>
        </p:spPr>
        <p:txBody>
          <a:bodyPr wrap="square" rtlCol="0">
            <a:spAutoFit/>
          </a:bodyPr>
          <a:lstStyle/>
          <a:p>
            <a:r>
              <a:rPr lang="en-US" sz="3200" i="1" dirty="0" smtClean="0">
                <a:solidFill>
                  <a:schemeClr val="bg1"/>
                </a:solidFill>
              </a:rPr>
              <a:t>Mark 12:29-31</a:t>
            </a:r>
          </a:p>
          <a:p>
            <a:r>
              <a:rPr lang="en-US" sz="3200" i="1" dirty="0" smtClean="0">
                <a:solidFill>
                  <a:schemeClr val="bg1"/>
                </a:solidFill>
              </a:rPr>
              <a:t>29 Jesus answered him, "The first of all the commandments is: 'HEAR, O ISRAEL, THE LORD OUR GOD, THE LORD IS ONE.  </a:t>
            </a:r>
          </a:p>
          <a:p>
            <a:r>
              <a:rPr lang="en-US" sz="3200" i="1" dirty="0" smtClean="0">
                <a:solidFill>
                  <a:schemeClr val="bg1"/>
                </a:solidFill>
              </a:rPr>
              <a:t>30 AND YOU SHALL LOVE THE LORD YOUR GOD WITH ALL YOUR HEART, WITH ALL YOUR SOUL, WITH ALL YOUR MIND, AND WITH ALL YOUR STRENGTH.' This is the first commandment.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God is Relational</a:t>
            </a:r>
            <a:endParaRPr lang="en-US" sz="3600" dirty="0">
              <a:solidFill>
                <a:srgbClr val="FFC000"/>
              </a:solidFill>
            </a:endParaRPr>
          </a:p>
        </p:txBody>
      </p:sp>
      <p:sp>
        <p:nvSpPr>
          <p:cNvPr id="3" name="TextBox 2"/>
          <p:cNvSpPr txBox="1"/>
          <p:nvPr/>
        </p:nvSpPr>
        <p:spPr>
          <a:xfrm>
            <a:off x="0" y="2590800"/>
            <a:ext cx="9144000" cy="2062103"/>
          </a:xfrm>
          <a:prstGeom prst="rect">
            <a:avLst/>
          </a:prstGeom>
          <a:noFill/>
        </p:spPr>
        <p:txBody>
          <a:bodyPr wrap="square" rtlCol="0">
            <a:spAutoFit/>
          </a:bodyPr>
          <a:lstStyle/>
          <a:p>
            <a:r>
              <a:rPr lang="en-US" sz="3200" i="1" dirty="0" smtClean="0">
                <a:solidFill>
                  <a:schemeClr val="bg1"/>
                </a:solidFill>
              </a:rPr>
              <a:t>Mark 12:29-31</a:t>
            </a:r>
          </a:p>
          <a:p>
            <a:r>
              <a:rPr lang="en-US" sz="3200" i="1" dirty="0" smtClean="0">
                <a:solidFill>
                  <a:schemeClr val="bg1"/>
                </a:solidFill>
              </a:rPr>
              <a:t>31 </a:t>
            </a:r>
            <a:r>
              <a:rPr lang="en-US" sz="3200" i="1" dirty="0" smtClean="0">
                <a:solidFill>
                  <a:schemeClr val="bg1"/>
                </a:solidFill>
              </a:rPr>
              <a:t>And the second, like it, is this: 'YOU SHALL LOVE YOUR NEIGHBOR AS YOURSELF.' There is no other commandment greater than these."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God Has Made Us The Focus of His Unlimited, Unconditional Love</a:t>
            </a:r>
            <a:endParaRPr lang="en-US" sz="3600" dirty="0">
              <a:solidFill>
                <a:srgbClr val="FFC000"/>
              </a:solidFill>
            </a:endParaRPr>
          </a:p>
        </p:txBody>
      </p:sp>
      <p:sp>
        <p:nvSpPr>
          <p:cNvPr id="3" name="TextBox 2"/>
          <p:cNvSpPr txBox="1"/>
          <p:nvPr/>
        </p:nvSpPr>
        <p:spPr>
          <a:xfrm>
            <a:off x="0" y="3048000"/>
            <a:ext cx="9144000" cy="3539430"/>
          </a:xfrm>
          <a:prstGeom prst="rect">
            <a:avLst/>
          </a:prstGeom>
          <a:noFill/>
        </p:spPr>
        <p:txBody>
          <a:bodyPr wrap="square" rtlCol="0">
            <a:spAutoFit/>
          </a:bodyPr>
          <a:lstStyle/>
          <a:p>
            <a:r>
              <a:rPr lang="en-US" sz="3200" i="1" dirty="0" smtClean="0">
                <a:solidFill>
                  <a:schemeClr val="bg1"/>
                </a:solidFill>
              </a:rPr>
              <a:t>Ephesians 1:4-5 (Message Bible)</a:t>
            </a:r>
          </a:p>
          <a:p>
            <a:r>
              <a:rPr lang="en-US" sz="3200" i="1" dirty="0" smtClean="0">
                <a:solidFill>
                  <a:schemeClr val="bg1"/>
                </a:solidFill>
              </a:rPr>
              <a:t>4 Long before he laid down earth's foundations, he had us in mind, had settled on us as the focus of his love, to be made whole and holy by his love. </a:t>
            </a:r>
          </a:p>
          <a:p>
            <a:r>
              <a:rPr lang="en-US" sz="3200" i="1" dirty="0" smtClean="0">
                <a:solidFill>
                  <a:schemeClr val="bg1"/>
                </a:solidFill>
              </a:rPr>
              <a:t>5 Long, long ago he decided to adopt us into his family through Jesus Christ. (What pleasure he took in planning this!)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God Has Made Us The Focus of His Unlimited, Unconditional Love</a:t>
            </a:r>
            <a:endParaRPr lang="en-US" sz="3600" dirty="0">
              <a:solidFill>
                <a:srgbClr val="FFC000"/>
              </a:solidFill>
            </a:endParaRPr>
          </a:p>
        </p:txBody>
      </p:sp>
      <p:sp>
        <p:nvSpPr>
          <p:cNvPr id="3" name="TextBox 2"/>
          <p:cNvSpPr txBox="1"/>
          <p:nvPr/>
        </p:nvSpPr>
        <p:spPr>
          <a:xfrm>
            <a:off x="0" y="3429000"/>
            <a:ext cx="9144000" cy="1200329"/>
          </a:xfrm>
          <a:prstGeom prst="rect">
            <a:avLst/>
          </a:prstGeom>
          <a:noFill/>
        </p:spPr>
        <p:txBody>
          <a:bodyPr wrap="square" rtlCol="0">
            <a:spAutoFit/>
          </a:bodyPr>
          <a:lstStyle/>
          <a:p>
            <a:pPr algn="ctr"/>
            <a:r>
              <a:rPr lang="en-US" sz="3600" dirty="0" smtClean="0">
                <a:solidFill>
                  <a:schemeClr val="bg1"/>
                </a:solidFill>
              </a:rPr>
              <a:t>There was love even before Creation,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there was Creation because of love.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Restoring Our Capacity To Be Loved</a:t>
            </a:r>
            <a:endParaRPr lang="en-US" sz="3600" dirty="0">
              <a:solidFill>
                <a:srgbClr val="FFC000"/>
              </a:solidFill>
            </a:endParaRPr>
          </a:p>
        </p:txBody>
      </p:sp>
      <p:sp>
        <p:nvSpPr>
          <p:cNvPr id="3" name="TextBox 2"/>
          <p:cNvSpPr txBox="1"/>
          <p:nvPr/>
        </p:nvSpPr>
        <p:spPr>
          <a:xfrm>
            <a:off x="0" y="2895600"/>
            <a:ext cx="9144000" cy="1754326"/>
          </a:xfrm>
          <a:prstGeom prst="rect">
            <a:avLst/>
          </a:prstGeom>
          <a:noFill/>
        </p:spPr>
        <p:txBody>
          <a:bodyPr wrap="square" rtlCol="0">
            <a:spAutoFit/>
          </a:bodyPr>
          <a:lstStyle/>
          <a:p>
            <a:pPr algn="ctr"/>
            <a:r>
              <a:rPr lang="en-US" sz="3600" dirty="0" smtClean="0">
                <a:solidFill>
                  <a:schemeClr val="bg1"/>
                </a:solidFill>
              </a:rPr>
              <a:t>Our capacity to love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be loved </a:t>
            </a:r>
            <a:endParaRPr lang="en-US" sz="3600" dirty="0" smtClean="0">
              <a:solidFill>
                <a:schemeClr val="bg1"/>
              </a:solidFill>
            </a:endParaRPr>
          </a:p>
          <a:p>
            <a:pPr algn="ctr"/>
            <a:r>
              <a:rPr lang="en-US" sz="3600" dirty="0" smtClean="0">
                <a:solidFill>
                  <a:schemeClr val="bg1"/>
                </a:solidFill>
              </a:rPr>
              <a:t>is </a:t>
            </a:r>
            <a:r>
              <a:rPr lang="en-US" sz="3600" dirty="0" smtClean="0">
                <a:solidFill>
                  <a:schemeClr val="bg1"/>
                </a:solidFill>
              </a:rPr>
              <a:t>broken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962</Words>
  <Application>Microsoft Office PowerPoint</Application>
  <PresentationFormat>On-screen Show (4:3)</PresentationFormat>
  <Paragraphs>89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49</cp:revision>
  <dcterms:created xsi:type="dcterms:W3CDTF">2006-08-16T00:00:00Z</dcterms:created>
  <dcterms:modified xsi:type="dcterms:W3CDTF">2018-11-02T16:13:13Z</dcterms:modified>
</cp:coreProperties>
</file>