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8-12-28-28-Ministry Lifestyle, Anointing, Impartation Ppt 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8-12-28-28-Ministry Lifestyle, Anointing, Impartation Ppt 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Anointing</a:t>
            </a:r>
            <a:endParaRPr lang="en-US" sz="3600" dirty="0">
              <a:solidFill>
                <a:srgbClr val="FFC000"/>
              </a:solidFill>
            </a:endParaRPr>
          </a:p>
        </p:txBody>
      </p:sp>
      <p:sp>
        <p:nvSpPr>
          <p:cNvPr id="3" name="TextBox 2"/>
          <p:cNvSpPr txBox="1"/>
          <p:nvPr/>
        </p:nvSpPr>
        <p:spPr>
          <a:xfrm>
            <a:off x="0" y="2895600"/>
            <a:ext cx="9144000" cy="646331"/>
          </a:xfrm>
          <a:prstGeom prst="rect">
            <a:avLst/>
          </a:prstGeom>
          <a:noFill/>
        </p:spPr>
        <p:txBody>
          <a:bodyPr wrap="square" rtlCol="0">
            <a:spAutoFit/>
          </a:bodyPr>
          <a:lstStyle/>
          <a:p>
            <a:pPr algn="ctr"/>
            <a:r>
              <a:rPr lang="en-US" sz="3600" i="1" dirty="0" smtClean="0">
                <a:solidFill>
                  <a:srgbClr val="FFFF00"/>
                </a:solidFill>
              </a:rPr>
              <a:t>#3, Look for fruit not just for performance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Anointing</a:t>
            </a:r>
            <a:endParaRPr lang="en-US" sz="3600" dirty="0">
              <a:solidFill>
                <a:srgbClr val="FFC000"/>
              </a:solidFill>
            </a:endParaRPr>
          </a:p>
        </p:txBody>
      </p:sp>
      <p:sp>
        <p:nvSpPr>
          <p:cNvPr id="3" name="TextBox 2"/>
          <p:cNvSpPr txBox="1"/>
          <p:nvPr/>
        </p:nvSpPr>
        <p:spPr>
          <a:xfrm>
            <a:off x="0" y="2209800"/>
            <a:ext cx="9144000" cy="646331"/>
          </a:xfrm>
          <a:prstGeom prst="rect">
            <a:avLst/>
          </a:prstGeom>
          <a:noFill/>
        </p:spPr>
        <p:txBody>
          <a:bodyPr wrap="square" rtlCol="0">
            <a:spAutoFit/>
          </a:bodyPr>
          <a:lstStyle/>
          <a:p>
            <a:pPr algn="ctr"/>
            <a:r>
              <a:rPr lang="en-US" sz="3600" i="1" dirty="0" smtClean="0">
                <a:solidFill>
                  <a:srgbClr val="FFFF00"/>
                </a:solidFill>
              </a:rPr>
              <a:t>#3, Look for fruit not just for performance</a:t>
            </a:r>
          </a:p>
        </p:txBody>
      </p:sp>
      <p:sp>
        <p:nvSpPr>
          <p:cNvPr id="4" name="TextBox 3"/>
          <p:cNvSpPr txBox="1"/>
          <p:nvPr/>
        </p:nvSpPr>
        <p:spPr>
          <a:xfrm>
            <a:off x="0" y="3124200"/>
            <a:ext cx="9144000" cy="3046988"/>
          </a:xfrm>
          <a:prstGeom prst="rect">
            <a:avLst/>
          </a:prstGeom>
          <a:noFill/>
        </p:spPr>
        <p:txBody>
          <a:bodyPr wrap="square" rtlCol="0">
            <a:spAutoFit/>
          </a:bodyPr>
          <a:lstStyle/>
          <a:p>
            <a:r>
              <a:rPr lang="en-US" sz="3200" i="1" dirty="0" smtClean="0">
                <a:solidFill>
                  <a:schemeClr val="bg1"/>
                </a:solidFill>
              </a:rPr>
              <a:t>Matthew 7:15-20</a:t>
            </a:r>
          </a:p>
          <a:p>
            <a:r>
              <a:rPr lang="en-US" sz="3200" i="1" dirty="0" smtClean="0">
                <a:solidFill>
                  <a:schemeClr val="bg1"/>
                </a:solidFill>
              </a:rPr>
              <a:t>15 "Beware of false prophets, who come to you in sheep's clothing, but inwardly they are ravenous wolves. </a:t>
            </a:r>
          </a:p>
          <a:p>
            <a:r>
              <a:rPr lang="en-US" sz="3200" i="1" dirty="0" smtClean="0">
                <a:solidFill>
                  <a:schemeClr val="bg1"/>
                </a:solidFill>
              </a:rPr>
              <a:t>16 You will know them by their fruits. Do men gather grapes from </a:t>
            </a:r>
            <a:r>
              <a:rPr lang="en-US" sz="3200" i="1" dirty="0" err="1" smtClean="0">
                <a:solidFill>
                  <a:schemeClr val="bg1"/>
                </a:solidFill>
              </a:rPr>
              <a:t>thornbushes</a:t>
            </a:r>
            <a:r>
              <a:rPr lang="en-US" sz="3200" i="1" dirty="0" smtClean="0">
                <a:solidFill>
                  <a:schemeClr val="bg1"/>
                </a:solidFill>
              </a:rPr>
              <a:t> or figs from thistles?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Anointing</a:t>
            </a:r>
            <a:endParaRPr lang="en-US" sz="3600" dirty="0">
              <a:solidFill>
                <a:srgbClr val="FFC000"/>
              </a:solidFill>
            </a:endParaRPr>
          </a:p>
        </p:txBody>
      </p:sp>
      <p:sp>
        <p:nvSpPr>
          <p:cNvPr id="3" name="TextBox 2"/>
          <p:cNvSpPr txBox="1"/>
          <p:nvPr/>
        </p:nvSpPr>
        <p:spPr>
          <a:xfrm>
            <a:off x="0" y="2209800"/>
            <a:ext cx="9144000" cy="646331"/>
          </a:xfrm>
          <a:prstGeom prst="rect">
            <a:avLst/>
          </a:prstGeom>
          <a:noFill/>
        </p:spPr>
        <p:txBody>
          <a:bodyPr wrap="square" rtlCol="0">
            <a:spAutoFit/>
          </a:bodyPr>
          <a:lstStyle/>
          <a:p>
            <a:pPr algn="ctr"/>
            <a:r>
              <a:rPr lang="en-US" sz="3600" i="1" dirty="0" smtClean="0">
                <a:solidFill>
                  <a:srgbClr val="FFFF00"/>
                </a:solidFill>
              </a:rPr>
              <a:t>#3, Look for fruit not just for performance</a:t>
            </a:r>
          </a:p>
        </p:txBody>
      </p:sp>
      <p:sp>
        <p:nvSpPr>
          <p:cNvPr id="4" name="TextBox 3"/>
          <p:cNvSpPr txBox="1"/>
          <p:nvPr/>
        </p:nvSpPr>
        <p:spPr>
          <a:xfrm>
            <a:off x="0" y="3124200"/>
            <a:ext cx="9144000" cy="3539430"/>
          </a:xfrm>
          <a:prstGeom prst="rect">
            <a:avLst/>
          </a:prstGeom>
          <a:noFill/>
        </p:spPr>
        <p:txBody>
          <a:bodyPr wrap="square" rtlCol="0">
            <a:spAutoFit/>
          </a:bodyPr>
          <a:lstStyle/>
          <a:p>
            <a:r>
              <a:rPr lang="en-US" sz="3200" i="1" dirty="0" smtClean="0">
                <a:solidFill>
                  <a:schemeClr val="bg1"/>
                </a:solidFill>
              </a:rPr>
              <a:t>Matthew 7:15-20</a:t>
            </a:r>
          </a:p>
          <a:p>
            <a:r>
              <a:rPr lang="en-US" sz="3200" i="1" dirty="0" smtClean="0">
                <a:solidFill>
                  <a:schemeClr val="bg1"/>
                </a:solidFill>
              </a:rPr>
              <a:t>17 </a:t>
            </a:r>
            <a:r>
              <a:rPr lang="en-US" sz="3200" i="1" dirty="0" smtClean="0">
                <a:solidFill>
                  <a:schemeClr val="bg1"/>
                </a:solidFill>
              </a:rPr>
              <a:t>Even so, every good tree bears good fruit, but a bad tree bears bad fruit. </a:t>
            </a:r>
          </a:p>
          <a:p>
            <a:r>
              <a:rPr lang="en-US" sz="3200" i="1" dirty="0" smtClean="0">
                <a:solidFill>
                  <a:schemeClr val="bg1"/>
                </a:solidFill>
              </a:rPr>
              <a:t>18 A good tree cannot bear bad fruit, nor can a bad tree bear good fruit. </a:t>
            </a:r>
          </a:p>
          <a:p>
            <a:r>
              <a:rPr lang="en-US" sz="3200" i="1" dirty="0" smtClean="0">
                <a:solidFill>
                  <a:schemeClr val="bg1"/>
                </a:solidFill>
              </a:rPr>
              <a:t>19 Every tree that does not bear good fruit is cut down and thrown into the fire.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Anointing</a:t>
            </a:r>
            <a:endParaRPr lang="en-US" sz="3600" dirty="0">
              <a:solidFill>
                <a:srgbClr val="FFC000"/>
              </a:solidFill>
            </a:endParaRPr>
          </a:p>
        </p:txBody>
      </p:sp>
      <p:sp>
        <p:nvSpPr>
          <p:cNvPr id="3" name="TextBox 2"/>
          <p:cNvSpPr txBox="1"/>
          <p:nvPr/>
        </p:nvSpPr>
        <p:spPr>
          <a:xfrm>
            <a:off x="0" y="2209800"/>
            <a:ext cx="9144000" cy="646331"/>
          </a:xfrm>
          <a:prstGeom prst="rect">
            <a:avLst/>
          </a:prstGeom>
          <a:noFill/>
        </p:spPr>
        <p:txBody>
          <a:bodyPr wrap="square" rtlCol="0">
            <a:spAutoFit/>
          </a:bodyPr>
          <a:lstStyle/>
          <a:p>
            <a:pPr algn="ctr"/>
            <a:r>
              <a:rPr lang="en-US" sz="3600" i="1" dirty="0" smtClean="0">
                <a:solidFill>
                  <a:srgbClr val="FFFF00"/>
                </a:solidFill>
              </a:rPr>
              <a:t>#3, Look for fruit not just for performance</a:t>
            </a:r>
          </a:p>
        </p:txBody>
      </p:sp>
      <p:sp>
        <p:nvSpPr>
          <p:cNvPr id="4" name="TextBox 3"/>
          <p:cNvSpPr txBox="1"/>
          <p:nvPr/>
        </p:nvSpPr>
        <p:spPr>
          <a:xfrm>
            <a:off x="0" y="3124200"/>
            <a:ext cx="9144000" cy="1077218"/>
          </a:xfrm>
          <a:prstGeom prst="rect">
            <a:avLst/>
          </a:prstGeom>
          <a:noFill/>
        </p:spPr>
        <p:txBody>
          <a:bodyPr wrap="square" rtlCol="0">
            <a:spAutoFit/>
          </a:bodyPr>
          <a:lstStyle/>
          <a:p>
            <a:r>
              <a:rPr lang="en-US" sz="3200" i="1" dirty="0" smtClean="0">
                <a:solidFill>
                  <a:schemeClr val="bg1"/>
                </a:solidFill>
              </a:rPr>
              <a:t>Matthew 7:15-20</a:t>
            </a:r>
          </a:p>
          <a:p>
            <a:r>
              <a:rPr lang="en-US" sz="3200" i="1" dirty="0" smtClean="0">
                <a:solidFill>
                  <a:schemeClr val="bg1"/>
                </a:solidFill>
              </a:rPr>
              <a:t>20 </a:t>
            </a:r>
            <a:r>
              <a:rPr lang="en-US" sz="3200" i="1" dirty="0" smtClean="0">
                <a:solidFill>
                  <a:schemeClr val="bg1"/>
                </a:solidFill>
              </a:rPr>
              <a:t>Therefore by their fruits you will know them.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Anointing</a:t>
            </a:r>
            <a:endParaRPr lang="en-US" sz="3600" dirty="0">
              <a:solidFill>
                <a:srgbClr val="FFC000"/>
              </a:solidFill>
            </a:endParaRPr>
          </a:p>
        </p:txBody>
      </p:sp>
      <p:sp>
        <p:nvSpPr>
          <p:cNvPr id="3" name="TextBox 2"/>
          <p:cNvSpPr txBox="1"/>
          <p:nvPr/>
        </p:nvSpPr>
        <p:spPr>
          <a:xfrm>
            <a:off x="0" y="3352800"/>
            <a:ext cx="9144000" cy="646331"/>
          </a:xfrm>
          <a:prstGeom prst="rect">
            <a:avLst/>
          </a:prstGeom>
          <a:noFill/>
        </p:spPr>
        <p:txBody>
          <a:bodyPr wrap="square" rtlCol="0">
            <a:spAutoFit/>
          </a:bodyPr>
          <a:lstStyle/>
          <a:p>
            <a:pPr algn="ctr"/>
            <a:r>
              <a:rPr lang="en-US" sz="3600" i="1" dirty="0" smtClean="0">
                <a:solidFill>
                  <a:srgbClr val="FFFF00"/>
                </a:solidFill>
              </a:rPr>
              <a:t>#4, Do not boast in men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Anointing</a:t>
            </a:r>
            <a:endParaRPr lang="en-US" sz="3600" dirty="0">
              <a:solidFill>
                <a:srgbClr val="FFC000"/>
              </a:solidFill>
            </a:endParaRPr>
          </a:p>
        </p:txBody>
      </p:sp>
      <p:sp>
        <p:nvSpPr>
          <p:cNvPr id="3" name="TextBox 2"/>
          <p:cNvSpPr txBox="1"/>
          <p:nvPr/>
        </p:nvSpPr>
        <p:spPr>
          <a:xfrm>
            <a:off x="0" y="2209800"/>
            <a:ext cx="9144000" cy="646331"/>
          </a:xfrm>
          <a:prstGeom prst="rect">
            <a:avLst/>
          </a:prstGeom>
          <a:noFill/>
        </p:spPr>
        <p:txBody>
          <a:bodyPr wrap="square" rtlCol="0">
            <a:spAutoFit/>
          </a:bodyPr>
          <a:lstStyle/>
          <a:p>
            <a:pPr algn="ctr"/>
            <a:r>
              <a:rPr lang="en-US" sz="3600" i="1" dirty="0" smtClean="0">
                <a:solidFill>
                  <a:srgbClr val="FFFF00"/>
                </a:solidFill>
              </a:rPr>
              <a:t>#4, Do not boast in men</a:t>
            </a:r>
          </a:p>
        </p:txBody>
      </p:sp>
      <p:sp>
        <p:nvSpPr>
          <p:cNvPr id="4" name="TextBox 3"/>
          <p:cNvSpPr txBox="1"/>
          <p:nvPr/>
        </p:nvSpPr>
        <p:spPr>
          <a:xfrm>
            <a:off x="0" y="3124200"/>
            <a:ext cx="9144000" cy="3046988"/>
          </a:xfrm>
          <a:prstGeom prst="rect">
            <a:avLst/>
          </a:prstGeom>
          <a:noFill/>
        </p:spPr>
        <p:txBody>
          <a:bodyPr wrap="square" rtlCol="0">
            <a:spAutoFit/>
          </a:bodyPr>
          <a:lstStyle/>
          <a:p>
            <a:r>
              <a:rPr lang="en-US" sz="3200" i="1" dirty="0" smtClean="0">
                <a:solidFill>
                  <a:schemeClr val="bg1"/>
                </a:solidFill>
              </a:rPr>
              <a:t>1 Corinthians 1:12-13</a:t>
            </a:r>
          </a:p>
          <a:p>
            <a:r>
              <a:rPr lang="en-US" sz="3200" i="1" dirty="0" smtClean="0">
                <a:solidFill>
                  <a:schemeClr val="bg1"/>
                </a:solidFill>
              </a:rPr>
              <a:t>12 Now I say this, that each of you says, "I am of Paul," or "I am of </a:t>
            </a:r>
            <a:r>
              <a:rPr lang="en-US" sz="3200" i="1" dirty="0" err="1" smtClean="0">
                <a:solidFill>
                  <a:schemeClr val="bg1"/>
                </a:solidFill>
              </a:rPr>
              <a:t>Apollos</a:t>
            </a:r>
            <a:r>
              <a:rPr lang="en-US" sz="3200" i="1" dirty="0" smtClean="0">
                <a:solidFill>
                  <a:schemeClr val="bg1"/>
                </a:solidFill>
              </a:rPr>
              <a:t>," or "I am of </a:t>
            </a:r>
            <a:r>
              <a:rPr lang="en-US" sz="3200" i="1" dirty="0" err="1" smtClean="0">
                <a:solidFill>
                  <a:schemeClr val="bg1"/>
                </a:solidFill>
              </a:rPr>
              <a:t>Cephas</a:t>
            </a:r>
            <a:r>
              <a:rPr lang="en-US" sz="3200" i="1" dirty="0" smtClean="0">
                <a:solidFill>
                  <a:schemeClr val="bg1"/>
                </a:solidFill>
              </a:rPr>
              <a:t>," or "I am of Christ." </a:t>
            </a:r>
          </a:p>
          <a:p>
            <a:r>
              <a:rPr lang="en-US" sz="3200" i="1" dirty="0" smtClean="0">
                <a:solidFill>
                  <a:schemeClr val="bg1"/>
                </a:solidFill>
              </a:rPr>
              <a:t>13 Is Christ divided? Was Paul crucified for you? Or were you baptized in the name of Paul?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Anointing</a:t>
            </a:r>
            <a:endParaRPr lang="en-US" sz="3600" dirty="0">
              <a:solidFill>
                <a:srgbClr val="FFC000"/>
              </a:solidFill>
            </a:endParaRPr>
          </a:p>
        </p:txBody>
      </p:sp>
      <p:sp>
        <p:nvSpPr>
          <p:cNvPr id="3" name="TextBox 2"/>
          <p:cNvSpPr txBox="1"/>
          <p:nvPr/>
        </p:nvSpPr>
        <p:spPr>
          <a:xfrm>
            <a:off x="0" y="2209800"/>
            <a:ext cx="9144000" cy="646331"/>
          </a:xfrm>
          <a:prstGeom prst="rect">
            <a:avLst/>
          </a:prstGeom>
          <a:noFill/>
        </p:spPr>
        <p:txBody>
          <a:bodyPr wrap="square" rtlCol="0">
            <a:spAutoFit/>
          </a:bodyPr>
          <a:lstStyle/>
          <a:p>
            <a:pPr algn="ctr"/>
            <a:r>
              <a:rPr lang="en-US" sz="3600" i="1" dirty="0" smtClean="0">
                <a:solidFill>
                  <a:srgbClr val="FFFF00"/>
                </a:solidFill>
              </a:rPr>
              <a:t>#4, Do not boast in men</a:t>
            </a:r>
          </a:p>
        </p:txBody>
      </p:sp>
      <p:sp>
        <p:nvSpPr>
          <p:cNvPr id="4" name="TextBox 3"/>
          <p:cNvSpPr txBox="1"/>
          <p:nvPr/>
        </p:nvSpPr>
        <p:spPr>
          <a:xfrm>
            <a:off x="0" y="3124200"/>
            <a:ext cx="9144000" cy="3046988"/>
          </a:xfrm>
          <a:prstGeom prst="rect">
            <a:avLst/>
          </a:prstGeom>
          <a:noFill/>
        </p:spPr>
        <p:txBody>
          <a:bodyPr wrap="square" rtlCol="0">
            <a:spAutoFit/>
          </a:bodyPr>
          <a:lstStyle/>
          <a:p>
            <a:r>
              <a:rPr lang="en-US" sz="3200" i="1" dirty="0" smtClean="0">
                <a:solidFill>
                  <a:schemeClr val="bg1"/>
                </a:solidFill>
              </a:rPr>
              <a:t>1 Corinthians 3:4-5,21</a:t>
            </a:r>
          </a:p>
          <a:p>
            <a:r>
              <a:rPr lang="en-US" sz="3200" i="1" dirty="0" smtClean="0">
                <a:solidFill>
                  <a:schemeClr val="bg1"/>
                </a:solidFill>
              </a:rPr>
              <a:t>4 For when one says, "I am of Paul," and another, "I am of </a:t>
            </a:r>
            <a:r>
              <a:rPr lang="en-US" sz="3200" i="1" dirty="0" err="1" smtClean="0">
                <a:solidFill>
                  <a:schemeClr val="bg1"/>
                </a:solidFill>
              </a:rPr>
              <a:t>Apollos</a:t>
            </a:r>
            <a:r>
              <a:rPr lang="en-US" sz="3200" i="1" dirty="0" smtClean="0">
                <a:solidFill>
                  <a:schemeClr val="bg1"/>
                </a:solidFill>
              </a:rPr>
              <a:t>," are you not carnal? </a:t>
            </a:r>
          </a:p>
          <a:p>
            <a:r>
              <a:rPr lang="en-US" sz="3200" i="1" dirty="0" smtClean="0">
                <a:solidFill>
                  <a:schemeClr val="bg1"/>
                </a:solidFill>
              </a:rPr>
              <a:t>5 Who then is Paul, and who is </a:t>
            </a:r>
            <a:r>
              <a:rPr lang="en-US" sz="3200" i="1" dirty="0" err="1" smtClean="0">
                <a:solidFill>
                  <a:schemeClr val="bg1"/>
                </a:solidFill>
              </a:rPr>
              <a:t>Apollos</a:t>
            </a:r>
            <a:r>
              <a:rPr lang="en-US" sz="3200" i="1" dirty="0" smtClean="0">
                <a:solidFill>
                  <a:schemeClr val="bg1"/>
                </a:solidFill>
              </a:rPr>
              <a:t>, but ministers through whom you believed, as the Lord gave to each one?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Anointing</a:t>
            </a:r>
            <a:endParaRPr lang="en-US" sz="3600" dirty="0">
              <a:solidFill>
                <a:srgbClr val="FFC000"/>
              </a:solidFill>
            </a:endParaRPr>
          </a:p>
        </p:txBody>
      </p:sp>
      <p:sp>
        <p:nvSpPr>
          <p:cNvPr id="3" name="TextBox 2"/>
          <p:cNvSpPr txBox="1"/>
          <p:nvPr/>
        </p:nvSpPr>
        <p:spPr>
          <a:xfrm>
            <a:off x="0" y="2209800"/>
            <a:ext cx="9144000" cy="646331"/>
          </a:xfrm>
          <a:prstGeom prst="rect">
            <a:avLst/>
          </a:prstGeom>
          <a:noFill/>
        </p:spPr>
        <p:txBody>
          <a:bodyPr wrap="square" rtlCol="0">
            <a:spAutoFit/>
          </a:bodyPr>
          <a:lstStyle/>
          <a:p>
            <a:pPr algn="ctr"/>
            <a:r>
              <a:rPr lang="en-US" sz="3600" i="1" dirty="0" smtClean="0">
                <a:solidFill>
                  <a:srgbClr val="FFFF00"/>
                </a:solidFill>
              </a:rPr>
              <a:t>#4, Do not boast in men</a:t>
            </a:r>
          </a:p>
        </p:txBody>
      </p:sp>
      <p:sp>
        <p:nvSpPr>
          <p:cNvPr id="4" name="TextBox 3"/>
          <p:cNvSpPr txBox="1"/>
          <p:nvPr/>
        </p:nvSpPr>
        <p:spPr>
          <a:xfrm>
            <a:off x="0" y="3124200"/>
            <a:ext cx="9144000" cy="1569660"/>
          </a:xfrm>
          <a:prstGeom prst="rect">
            <a:avLst/>
          </a:prstGeom>
          <a:noFill/>
        </p:spPr>
        <p:txBody>
          <a:bodyPr wrap="square" rtlCol="0">
            <a:spAutoFit/>
          </a:bodyPr>
          <a:lstStyle/>
          <a:p>
            <a:r>
              <a:rPr lang="en-US" sz="3200" i="1" dirty="0" smtClean="0">
                <a:solidFill>
                  <a:schemeClr val="bg1"/>
                </a:solidFill>
              </a:rPr>
              <a:t>1 Corinthians 3:4-5,21</a:t>
            </a:r>
          </a:p>
          <a:p>
            <a:r>
              <a:rPr lang="en-US" sz="3200" i="1" dirty="0" smtClean="0">
                <a:solidFill>
                  <a:schemeClr val="bg1"/>
                </a:solidFill>
              </a:rPr>
              <a:t>21 </a:t>
            </a:r>
            <a:r>
              <a:rPr lang="en-US" sz="3200" i="1" dirty="0" smtClean="0">
                <a:solidFill>
                  <a:schemeClr val="bg1"/>
                </a:solidFill>
              </a:rPr>
              <a:t>Therefore </a:t>
            </a:r>
            <a:r>
              <a:rPr lang="en-US" sz="3200" i="1" u="sng" dirty="0" smtClean="0">
                <a:solidFill>
                  <a:schemeClr val="bg1"/>
                </a:solidFill>
              </a:rPr>
              <a:t>let no one boast in men</a:t>
            </a:r>
            <a:r>
              <a:rPr lang="en-US" sz="3200" i="1" dirty="0" smtClean="0">
                <a:solidFill>
                  <a:schemeClr val="bg1"/>
                </a:solidFill>
              </a:rPr>
              <a:t>. For all things are yours: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Anointing</a:t>
            </a:r>
            <a:endParaRPr lang="en-US" sz="3600" dirty="0">
              <a:solidFill>
                <a:srgbClr val="FFC000"/>
              </a:solidFill>
            </a:endParaRPr>
          </a:p>
        </p:txBody>
      </p:sp>
      <p:sp>
        <p:nvSpPr>
          <p:cNvPr id="3" name="TextBox 2"/>
          <p:cNvSpPr txBox="1"/>
          <p:nvPr/>
        </p:nvSpPr>
        <p:spPr>
          <a:xfrm>
            <a:off x="0" y="2209800"/>
            <a:ext cx="9144000" cy="646331"/>
          </a:xfrm>
          <a:prstGeom prst="rect">
            <a:avLst/>
          </a:prstGeom>
          <a:noFill/>
        </p:spPr>
        <p:txBody>
          <a:bodyPr wrap="square" rtlCol="0">
            <a:spAutoFit/>
          </a:bodyPr>
          <a:lstStyle/>
          <a:p>
            <a:pPr algn="ctr"/>
            <a:r>
              <a:rPr lang="en-US" sz="3600" i="1" dirty="0" smtClean="0">
                <a:solidFill>
                  <a:srgbClr val="FFFF00"/>
                </a:solidFill>
              </a:rPr>
              <a:t>#4, Do not boast in men</a:t>
            </a:r>
          </a:p>
        </p:txBody>
      </p:sp>
      <p:sp>
        <p:nvSpPr>
          <p:cNvPr id="4" name="TextBox 3"/>
          <p:cNvSpPr txBox="1"/>
          <p:nvPr/>
        </p:nvSpPr>
        <p:spPr>
          <a:xfrm>
            <a:off x="0" y="3124200"/>
            <a:ext cx="9144000" cy="3046988"/>
          </a:xfrm>
          <a:prstGeom prst="rect">
            <a:avLst/>
          </a:prstGeom>
          <a:noFill/>
        </p:spPr>
        <p:txBody>
          <a:bodyPr wrap="square" rtlCol="0">
            <a:spAutoFit/>
          </a:bodyPr>
          <a:lstStyle/>
          <a:p>
            <a:r>
              <a:rPr lang="en-US" sz="3200" i="1" dirty="0" smtClean="0">
                <a:solidFill>
                  <a:schemeClr val="bg1"/>
                </a:solidFill>
              </a:rPr>
              <a:t>1 Corinthians 4:6  </a:t>
            </a:r>
          </a:p>
          <a:p>
            <a:r>
              <a:rPr lang="en-US" sz="3200" i="1" dirty="0" smtClean="0">
                <a:solidFill>
                  <a:schemeClr val="bg1"/>
                </a:solidFill>
              </a:rPr>
              <a:t>Now these things, brethren, I have figuratively transferred to myself and </a:t>
            </a:r>
            <a:r>
              <a:rPr lang="en-US" sz="3200" i="1" dirty="0" err="1" smtClean="0">
                <a:solidFill>
                  <a:schemeClr val="bg1"/>
                </a:solidFill>
              </a:rPr>
              <a:t>Apollos</a:t>
            </a:r>
            <a:r>
              <a:rPr lang="en-US" sz="3200" i="1" dirty="0" smtClean="0">
                <a:solidFill>
                  <a:schemeClr val="bg1"/>
                </a:solidFill>
              </a:rPr>
              <a:t> for your sakes, that you may learn in us not to think beyond what is written, that none of you may be puffed up on behalf of one against the other.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Anointing</a:t>
            </a:r>
            <a:endParaRPr lang="en-US" sz="3600" dirty="0">
              <a:solidFill>
                <a:srgbClr val="FFC000"/>
              </a:solidFill>
            </a:endParaRPr>
          </a:p>
        </p:txBody>
      </p:sp>
      <p:sp>
        <p:nvSpPr>
          <p:cNvPr id="3" name="TextBox 2"/>
          <p:cNvSpPr txBox="1"/>
          <p:nvPr/>
        </p:nvSpPr>
        <p:spPr>
          <a:xfrm>
            <a:off x="0" y="3048000"/>
            <a:ext cx="9144000" cy="1200329"/>
          </a:xfrm>
          <a:prstGeom prst="rect">
            <a:avLst/>
          </a:prstGeom>
          <a:noFill/>
        </p:spPr>
        <p:txBody>
          <a:bodyPr wrap="square" rtlCol="0">
            <a:spAutoFit/>
          </a:bodyPr>
          <a:lstStyle/>
          <a:p>
            <a:pPr algn="ctr"/>
            <a:r>
              <a:rPr lang="en-US" sz="3600" i="1" dirty="0" smtClean="0">
                <a:solidFill>
                  <a:srgbClr val="FFFF00"/>
                </a:solidFill>
              </a:rPr>
              <a:t>#5, Who do you need in your life </a:t>
            </a:r>
            <a:r>
              <a:rPr lang="en-US" sz="3600" i="1" dirty="0" smtClean="0">
                <a:solidFill>
                  <a:srgbClr val="FFFF00"/>
                </a:solidFill>
              </a:rPr>
              <a:t>– </a:t>
            </a:r>
          </a:p>
          <a:p>
            <a:pPr algn="ctr"/>
            <a:r>
              <a:rPr lang="en-US" sz="3600" i="1" dirty="0" smtClean="0">
                <a:solidFill>
                  <a:srgbClr val="FFFF00"/>
                </a:solidFill>
              </a:rPr>
              <a:t>Jesus </a:t>
            </a:r>
            <a:r>
              <a:rPr lang="en-US" sz="3600" i="1" dirty="0" smtClean="0">
                <a:solidFill>
                  <a:srgbClr val="FFFF00"/>
                </a:solidFill>
              </a:rPr>
              <a:t>or an anointed minister of God?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646331"/>
          </a:xfrm>
          <a:prstGeom prst="rect">
            <a:avLst/>
          </a:prstGeom>
          <a:noFill/>
        </p:spPr>
        <p:txBody>
          <a:bodyPr wrap="square" rtlCol="0">
            <a:spAutoFit/>
          </a:bodyPr>
          <a:lstStyle/>
          <a:p>
            <a:pPr algn="ctr"/>
            <a:r>
              <a:rPr lang="en-US" sz="3600" dirty="0" smtClean="0">
                <a:solidFill>
                  <a:srgbClr val="FFC000"/>
                </a:solidFill>
              </a:rPr>
              <a:t>Five-fold Ministries</a:t>
            </a:r>
            <a:endParaRPr lang="en-US" sz="3600" dirty="0">
              <a:solidFill>
                <a:srgbClr val="FFC000"/>
              </a:solidFill>
            </a:endParaRPr>
          </a:p>
        </p:txBody>
      </p:sp>
      <p:sp>
        <p:nvSpPr>
          <p:cNvPr id="3" name="TextBox 2"/>
          <p:cNvSpPr txBox="1"/>
          <p:nvPr/>
        </p:nvSpPr>
        <p:spPr>
          <a:xfrm>
            <a:off x="0" y="2895600"/>
            <a:ext cx="9144000" cy="3046988"/>
          </a:xfrm>
          <a:prstGeom prst="rect">
            <a:avLst/>
          </a:prstGeom>
          <a:noFill/>
        </p:spPr>
        <p:txBody>
          <a:bodyPr wrap="square" rtlCol="0">
            <a:spAutoFit/>
          </a:bodyPr>
          <a:lstStyle/>
          <a:p>
            <a:r>
              <a:rPr lang="en-US" sz="3200" i="1" dirty="0" smtClean="0">
                <a:solidFill>
                  <a:schemeClr val="bg1"/>
                </a:solidFill>
              </a:rPr>
              <a:t>Ephesians 4:11-12</a:t>
            </a:r>
          </a:p>
          <a:p>
            <a:r>
              <a:rPr lang="en-US" sz="3200" i="1" dirty="0" smtClean="0">
                <a:solidFill>
                  <a:schemeClr val="bg1"/>
                </a:solidFill>
              </a:rPr>
              <a:t>11 And He Himself gave some to be apostles, some prophets, some evangelists, and some pastors and teachers, </a:t>
            </a:r>
          </a:p>
          <a:p>
            <a:r>
              <a:rPr lang="en-US" sz="3200" i="1" dirty="0" smtClean="0">
                <a:solidFill>
                  <a:schemeClr val="bg1"/>
                </a:solidFill>
              </a:rPr>
              <a:t>12 for the equipping of the saints for the work of ministry, for the edifying of the body of Christ,</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Impartation</a:t>
            </a:r>
            <a:endParaRPr lang="en-US" sz="3600" dirty="0">
              <a:solidFill>
                <a:srgbClr val="FFC000"/>
              </a:solidFill>
            </a:endParaRPr>
          </a:p>
        </p:txBody>
      </p:sp>
      <p:sp>
        <p:nvSpPr>
          <p:cNvPr id="4" name="TextBox 3"/>
          <p:cNvSpPr txBox="1"/>
          <p:nvPr/>
        </p:nvSpPr>
        <p:spPr>
          <a:xfrm>
            <a:off x="0" y="2743200"/>
            <a:ext cx="9144000" cy="1754326"/>
          </a:xfrm>
          <a:prstGeom prst="rect">
            <a:avLst/>
          </a:prstGeom>
          <a:noFill/>
        </p:spPr>
        <p:txBody>
          <a:bodyPr wrap="square" rtlCol="0">
            <a:spAutoFit/>
          </a:bodyPr>
          <a:lstStyle/>
          <a:p>
            <a:pPr algn="ctr"/>
            <a:r>
              <a:rPr lang="en-US" sz="3600" dirty="0" smtClean="0">
                <a:solidFill>
                  <a:schemeClr val="bg1"/>
                </a:solidFill>
              </a:rPr>
              <a:t>the </a:t>
            </a:r>
            <a:r>
              <a:rPr lang="en-US" sz="3600" dirty="0" smtClean="0">
                <a:solidFill>
                  <a:schemeClr val="bg1"/>
                </a:solidFill>
              </a:rPr>
              <a:t>spiritual transfer of </a:t>
            </a:r>
            <a:endParaRPr lang="en-US" sz="3600" dirty="0" smtClean="0">
              <a:solidFill>
                <a:schemeClr val="bg1"/>
              </a:solidFill>
            </a:endParaRPr>
          </a:p>
          <a:p>
            <a:pPr algn="ctr"/>
            <a:r>
              <a:rPr lang="en-US" sz="3600" dirty="0" smtClean="0">
                <a:solidFill>
                  <a:schemeClr val="bg1"/>
                </a:solidFill>
              </a:rPr>
              <a:t>a </a:t>
            </a:r>
            <a:r>
              <a:rPr lang="en-US" sz="3600" dirty="0" smtClean="0">
                <a:solidFill>
                  <a:schemeClr val="bg1"/>
                </a:solidFill>
              </a:rPr>
              <a:t>gift, grace or empowering of the Spirit, </a:t>
            </a:r>
            <a:endParaRPr lang="en-US" sz="3600" dirty="0" smtClean="0">
              <a:solidFill>
                <a:schemeClr val="bg1"/>
              </a:solidFill>
            </a:endParaRPr>
          </a:p>
          <a:p>
            <a:pPr algn="ctr"/>
            <a:r>
              <a:rPr lang="en-US" sz="3600" dirty="0" smtClean="0">
                <a:solidFill>
                  <a:schemeClr val="bg1"/>
                </a:solidFill>
              </a:rPr>
              <a:t>from </a:t>
            </a:r>
            <a:r>
              <a:rPr lang="en-US" sz="3600" dirty="0" smtClean="0">
                <a:solidFill>
                  <a:schemeClr val="bg1"/>
                </a:solidFill>
              </a:rPr>
              <a:t>one to </a:t>
            </a:r>
            <a:r>
              <a:rPr lang="en-US" sz="3600" dirty="0" smtClean="0">
                <a:solidFill>
                  <a:schemeClr val="bg1"/>
                </a:solidFill>
              </a:rPr>
              <a:t>another</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Impartation</a:t>
            </a:r>
            <a:endParaRPr lang="en-US" sz="3600" dirty="0">
              <a:solidFill>
                <a:srgbClr val="FFC000"/>
              </a:solidFill>
            </a:endParaRPr>
          </a:p>
        </p:txBody>
      </p:sp>
      <p:sp>
        <p:nvSpPr>
          <p:cNvPr id="3" name="TextBox 2"/>
          <p:cNvSpPr txBox="1"/>
          <p:nvPr/>
        </p:nvSpPr>
        <p:spPr>
          <a:xfrm>
            <a:off x="0" y="3048000"/>
            <a:ext cx="9144000" cy="1200329"/>
          </a:xfrm>
          <a:prstGeom prst="rect">
            <a:avLst/>
          </a:prstGeom>
          <a:noFill/>
        </p:spPr>
        <p:txBody>
          <a:bodyPr wrap="square" rtlCol="0">
            <a:spAutoFit/>
          </a:bodyPr>
          <a:lstStyle/>
          <a:p>
            <a:pPr algn="ctr"/>
            <a:r>
              <a:rPr lang="en-US" sz="3600" i="1" dirty="0" smtClean="0">
                <a:solidFill>
                  <a:srgbClr val="FFFF00"/>
                </a:solidFill>
              </a:rPr>
              <a:t>#1) Impartation is always aligned </a:t>
            </a:r>
            <a:endParaRPr lang="en-US" sz="3600" i="1" dirty="0" smtClean="0">
              <a:solidFill>
                <a:srgbClr val="FFFF00"/>
              </a:solidFill>
            </a:endParaRPr>
          </a:p>
          <a:p>
            <a:pPr algn="ctr"/>
            <a:r>
              <a:rPr lang="en-US" sz="3600" i="1" dirty="0" smtClean="0">
                <a:solidFill>
                  <a:srgbClr val="FFFF00"/>
                </a:solidFill>
              </a:rPr>
              <a:t>to </a:t>
            </a:r>
            <a:r>
              <a:rPr lang="en-US" sz="3600" i="1" dirty="0" smtClean="0">
                <a:solidFill>
                  <a:srgbClr val="FFFF00"/>
                </a:solidFill>
              </a:rPr>
              <a:t>God's call and assignment on your life.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Impartation</a:t>
            </a:r>
            <a:endParaRPr lang="en-US" sz="3600" dirty="0">
              <a:solidFill>
                <a:srgbClr val="FFC000"/>
              </a:solidFill>
            </a:endParaRPr>
          </a:p>
        </p:txBody>
      </p:sp>
      <p:sp>
        <p:nvSpPr>
          <p:cNvPr id="3" name="TextBox 2"/>
          <p:cNvSpPr txBox="1"/>
          <p:nvPr/>
        </p:nvSpPr>
        <p:spPr>
          <a:xfrm>
            <a:off x="0" y="3048000"/>
            <a:ext cx="9144000" cy="1200329"/>
          </a:xfrm>
          <a:prstGeom prst="rect">
            <a:avLst/>
          </a:prstGeom>
          <a:noFill/>
        </p:spPr>
        <p:txBody>
          <a:bodyPr wrap="square" rtlCol="0">
            <a:spAutoFit/>
          </a:bodyPr>
          <a:lstStyle/>
          <a:p>
            <a:pPr algn="ctr"/>
            <a:r>
              <a:rPr lang="en-US" sz="3600" i="1" dirty="0" smtClean="0">
                <a:solidFill>
                  <a:srgbClr val="FFFF00"/>
                </a:solidFill>
              </a:rPr>
              <a:t>#2) Impartation often takes place </a:t>
            </a:r>
            <a:endParaRPr lang="en-US" sz="3600" i="1" dirty="0" smtClean="0">
              <a:solidFill>
                <a:srgbClr val="FFFF00"/>
              </a:solidFill>
            </a:endParaRPr>
          </a:p>
          <a:p>
            <a:pPr algn="ctr"/>
            <a:r>
              <a:rPr lang="en-US" sz="3600" i="1" dirty="0" smtClean="0">
                <a:solidFill>
                  <a:srgbClr val="FFFF00"/>
                </a:solidFill>
              </a:rPr>
              <a:t>in </a:t>
            </a:r>
            <a:r>
              <a:rPr lang="en-US" sz="3600" i="1" dirty="0" smtClean="0">
                <a:solidFill>
                  <a:srgbClr val="FFFF00"/>
                </a:solidFill>
              </a:rPr>
              <a:t>a measure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Impartation</a:t>
            </a:r>
            <a:endParaRPr lang="en-US" sz="3600" dirty="0">
              <a:solidFill>
                <a:srgbClr val="FFC000"/>
              </a:solidFill>
            </a:endParaRPr>
          </a:p>
        </p:txBody>
      </p:sp>
      <p:sp>
        <p:nvSpPr>
          <p:cNvPr id="3" name="TextBox 2"/>
          <p:cNvSpPr txBox="1"/>
          <p:nvPr/>
        </p:nvSpPr>
        <p:spPr>
          <a:xfrm>
            <a:off x="0" y="3048000"/>
            <a:ext cx="9144000" cy="1754326"/>
          </a:xfrm>
          <a:prstGeom prst="rect">
            <a:avLst/>
          </a:prstGeom>
          <a:noFill/>
        </p:spPr>
        <p:txBody>
          <a:bodyPr wrap="square" rtlCol="0">
            <a:spAutoFit/>
          </a:bodyPr>
          <a:lstStyle/>
          <a:p>
            <a:pPr algn="ctr"/>
            <a:r>
              <a:rPr lang="en-US" sz="3600" i="1" dirty="0" smtClean="0">
                <a:solidFill>
                  <a:srgbClr val="FFFF00"/>
                </a:solidFill>
              </a:rPr>
              <a:t>#3) Everything received </a:t>
            </a:r>
            <a:endParaRPr lang="en-US" sz="3600" i="1" dirty="0" smtClean="0">
              <a:solidFill>
                <a:srgbClr val="FFFF00"/>
              </a:solidFill>
            </a:endParaRPr>
          </a:p>
          <a:p>
            <a:pPr algn="ctr"/>
            <a:r>
              <a:rPr lang="en-US" sz="3600" i="1" dirty="0" smtClean="0">
                <a:solidFill>
                  <a:srgbClr val="FFFF00"/>
                </a:solidFill>
              </a:rPr>
              <a:t>through </a:t>
            </a:r>
            <a:r>
              <a:rPr lang="en-US" sz="3600" i="1" dirty="0" smtClean="0">
                <a:solidFill>
                  <a:srgbClr val="FFFF00"/>
                </a:solidFill>
              </a:rPr>
              <a:t>impartation has to </a:t>
            </a:r>
            <a:endParaRPr lang="en-US" sz="3600" i="1" dirty="0" smtClean="0">
              <a:solidFill>
                <a:srgbClr val="FFFF00"/>
              </a:solidFill>
            </a:endParaRPr>
          </a:p>
          <a:p>
            <a:pPr algn="ctr"/>
            <a:r>
              <a:rPr lang="en-US" sz="3600" i="1" dirty="0" smtClean="0">
                <a:solidFill>
                  <a:srgbClr val="FFFF00"/>
                </a:solidFill>
              </a:rPr>
              <a:t>be </a:t>
            </a:r>
            <a:r>
              <a:rPr lang="en-US" sz="3600" i="1" dirty="0" smtClean="0">
                <a:solidFill>
                  <a:srgbClr val="FFFF00"/>
                </a:solidFill>
              </a:rPr>
              <a:t>nurtured and developed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Impartation</a:t>
            </a:r>
            <a:endParaRPr lang="en-US" sz="3600" dirty="0">
              <a:solidFill>
                <a:srgbClr val="FFC000"/>
              </a:solidFill>
            </a:endParaRPr>
          </a:p>
        </p:txBody>
      </p:sp>
      <p:sp>
        <p:nvSpPr>
          <p:cNvPr id="3" name="TextBox 2"/>
          <p:cNvSpPr txBox="1"/>
          <p:nvPr/>
        </p:nvSpPr>
        <p:spPr>
          <a:xfrm>
            <a:off x="0" y="3048000"/>
            <a:ext cx="9144000" cy="1754326"/>
          </a:xfrm>
          <a:prstGeom prst="rect">
            <a:avLst/>
          </a:prstGeom>
          <a:noFill/>
        </p:spPr>
        <p:txBody>
          <a:bodyPr wrap="square" rtlCol="0">
            <a:spAutoFit/>
          </a:bodyPr>
          <a:lstStyle/>
          <a:p>
            <a:pPr algn="ctr"/>
            <a:r>
              <a:rPr lang="en-US" sz="3600" i="1" dirty="0" smtClean="0">
                <a:solidFill>
                  <a:srgbClr val="FFFF00"/>
                </a:solidFill>
              </a:rPr>
              <a:t>#4) You can grow </a:t>
            </a:r>
            <a:endParaRPr lang="en-US" sz="3600" i="1" dirty="0" smtClean="0">
              <a:solidFill>
                <a:srgbClr val="FFFF00"/>
              </a:solidFill>
            </a:endParaRPr>
          </a:p>
          <a:p>
            <a:pPr algn="ctr"/>
            <a:r>
              <a:rPr lang="en-US" sz="3600" i="1" dirty="0" smtClean="0">
                <a:solidFill>
                  <a:srgbClr val="FFFF00"/>
                </a:solidFill>
              </a:rPr>
              <a:t>beyond </a:t>
            </a:r>
            <a:r>
              <a:rPr lang="en-US" sz="3600" i="1" dirty="0" smtClean="0">
                <a:solidFill>
                  <a:srgbClr val="FFFF00"/>
                </a:solidFill>
              </a:rPr>
              <a:t>what was imparted </a:t>
            </a:r>
            <a:r>
              <a:rPr lang="en-US" sz="3600" i="1" dirty="0" smtClean="0">
                <a:solidFill>
                  <a:srgbClr val="FFFF00"/>
                </a:solidFill>
              </a:rPr>
              <a:t>– </a:t>
            </a:r>
          </a:p>
          <a:p>
            <a:pPr algn="ctr"/>
            <a:r>
              <a:rPr lang="en-US" sz="3600" i="1" dirty="0" smtClean="0">
                <a:solidFill>
                  <a:srgbClr val="FFFF00"/>
                </a:solidFill>
              </a:rPr>
              <a:t>both </a:t>
            </a:r>
            <a:r>
              <a:rPr lang="en-US" sz="3600" i="1" dirty="0" smtClean="0">
                <a:solidFill>
                  <a:srgbClr val="FFFF00"/>
                </a:solidFill>
              </a:rPr>
              <a:t>in measure and realms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Impartation</a:t>
            </a:r>
            <a:endParaRPr lang="en-US" sz="3600" dirty="0">
              <a:solidFill>
                <a:srgbClr val="FFC000"/>
              </a:solidFill>
            </a:endParaRPr>
          </a:p>
        </p:txBody>
      </p:sp>
      <p:sp>
        <p:nvSpPr>
          <p:cNvPr id="3" name="TextBox 2"/>
          <p:cNvSpPr txBox="1"/>
          <p:nvPr/>
        </p:nvSpPr>
        <p:spPr>
          <a:xfrm>
            <a:off x="0" y="3048000"/>
            <a:ext cx="9144000" cy="1200329"/>
          </a:xfrm>
          <a:prstGeom prst="rect">
            <a:avLst/>
          </a:prstGeom>
          <a:noFill/>
        </p:spPr>
        <p:txBody>
          <a:bodyPr wrap="square" rtlCol="0">
            <a:spAutoFit/>
          </a:bodyPr>
          <a:lstStyle/>
          <a:p>
            <a:pPr algn="ctr"/>
            <a:r>
              <a:rPr lang="en-US" sz="3600" i="1" dirty="0" smtClean="0">
                <a:solidFill>
                  <a:srgbClr val="FFFF00"/>
                </a:solidFill>
              </a:rPr>
              <a:t>#5) You can receive impartation </a:t>
            </a:r>
            <a:endParaRPr lang="en-US" sz="3600" i="1" dirty="0" smtClean="0">
              <a:solidFill>
                <a:srgbClr val="FFFF00"/>
              </a:solidFill>
            </a:endParaRPr>
          </a:p>
          <a:p>
            <a:pPr algn="ctr"/>
            <a:r>
              <a:rPr lang="en-US" sz="3600" i="1" dirty="0" smtClean="0">
                <a:solidFill>
                  <a:srgbClr val="FFFF00"/>
                </a:solidFill>
              </a:rPr>
              <a:t>from </a:t>
            </a:r>
            <a:r>
              <a:rPr lang="en-US" sz="3600" i="1" dirty="0" smtClean="0">
                <a:solidFill>
                  <a:srgbClr val="FFFF00"/>
                </a:solidFill>
              </a:rPr>
              <a:t>more than one minister of God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Impartation</a:t>
            </a:r>
            <a:endParaRPr lang="en-US" sz="3600" dirty="0">
              <a:solidFill>
                <a:srgbClr val="FFC000"/>
              </a:solidFill>
            </a:endParaRPr>
          </a:p>
        </p:txBody>
      </p:sp>
      <p:sp>
        <p:nvSpPr>
          <p:cNvPr id="3" name="TextBox 2"/>
          <p:cNvSpPr txBox="1"/>
          <p:nvPr/>
        </p:nvSpPr>
        <p:spPr>
          <a:xfrm>
            <a:off x="0" y="3048000"/>
            <a:ext cx="9144000" cy="1754326"/>
          </a:xfrm>
          <a:prstGeom prst="rect">
            <a:avLst/>
          </a:prstGeom>
          <a:noFill/>
        </p:spPr>
        <p:txBody>
          <a:bodyPr wrap="square" rtlCol="0">
            <a:spAutoFit/>
          </a:bodyPr>
          <a:lstStyle/>
          <a:p>
            <a:pPr algn="ctr"/>
            <a:r>
              <a:rPr lang="en-US" sz="3600" i="1" dirty="0" smtClean="0">
                <a:solidFill>
                  <a:srgbClr val="FFFF00"/>
                </a:solidFill>
              </a:rPr>
              <a:t>#6) Two factors determine </a:t>
            </a:r>
            <a:endParaRPr lang="en-US" sz="3600" i="1" dirty="0" smtClean="0">
              <a:solidFill>
                <a:srgbClr val="FFFF00"/>
              </a:solidFill>
            </a:endParaRPr>
          </a:p>
          <a:p>
            <a:pPr algn="ctr"/>
            <a:r>
              <a:rPr lang="en-US" sz="3600" i="1" dirty="0" smtClean="0">
                <a:solidFill>
                  <a:srgbClr val="FFFF00"/>
                </a:solidFill>
              </a:rPr>
              <a:t>what </a:t>
            </a:r>
            <a:r>
              <a:rPr lang="en-US" sz="3600" i="1" dirty="0" smtClean="0">
                <a:solidFill>
                  <a:srgbClr val="FFFF00"/>
                </a:solidFill>
              </a:rPr>
              <a:t>you receive through impartation </a:t>
            </a:r>
            <a:r>
              <a:rPr lang="en-US" sz="3600" i="1" dirty="0" smtClean="0">
                <a:solidFill>
                  <a:srgbClr val="FFFF00"/>
                </a:solidFill>
              </a:rPr>
              <a:t>– </a:t>
            </a:r>
          </a:p>
          <a:p>
            <a:pPr algn="ctr"/>
            <a:r>
              <a:rPr lang="en-US" sz="3600" i="1" dirty="0" smtClean="0">
                <a:solidFill>
                  <a:srgbClr val="FFFF00"/>
                </a:solidFill>
              </a:rPr>
              <a:t>your </a:t>
            </a:r>
            <a:r>
              <a:rPr lang="en-US" sz="3600" i="1" dirty="0" smtClean="0">
                <a:solidFill>
                  <a:srgbClr val="FFFF00"/>
                </a:solidFill>
              </a:rPr>
              <a:t>hunger and God's assignment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Impartation</a:t>
            </a:r>
            <a:endParaRPr lang="en-US" sz="3600" dirty="0">
              <a:solidFill>
                <a:srgbClr val="FFC000"/>
              </a:solidFill>
            </a:endParaRPr>
          </a:p>
        </p:txBody>
      </p:sp>
      <p:sp>
        <p:nvSpPr>
          <p:cNvPr id="3" name="TextBox 2"/>
          <p:cNvSpPr txBox="1"/>
          <p:nvPr/>
        </p:nvSpPr>
        <p:spPr>
          <a:xfrm>
            <a:off x="0" y="3048000"/>
            <a:ext cx="9144000" cy="1200329"/>
          </a:xfrm>
          <a:prstGeom prst="rect">
            <a:avLst/>
          </a:prstGeom>
          <a:noFill/>
        </p:spPr>
        <p:txBody>
          <a:bodyPr wrap="square" rtlCol="0">
            <a:spAutoFit/>
          </a:bodyPr>
          <a:lstStyle/>
          <a:p>
            <a:pPr algn="ctr"/>
            <a:r>
              <a:rPr lang="en-US" sz="3600" i="1" dirty="0" smtClean="0">
                <a:solidFill>
                  <a:srgbClr val="FFFF00"/>
                </a:solidFill>
              </a:rPr>
              <a:t>#7) Impartation takes place </a:t>
            </a:r>
            <a:endParaRPr lang="en-US" sz="3600" i="1" dirty="0" smtClean="0">
              <a:solidFill>
                <a:srgbClr val="FFFF00"/>
              </a:solidFill>
            </a:endParaRPr>
          </a:p>
          <a:p>
            <a:pPr algn="ctr"/>
            <a:r>
              <a:rPr lang="en-US" sz="3600" i="1" dirty="0" smtClean="0">
                <a:solidFill>
                  <a:srgbClr val="FFFF00"/>
                </a:solidFill>
              </a:rPr>
              <a:t>through </a:t>
            </a:r>
            <a:r>
              <a:rPr lang="en-US" sz="3600" i="1" dirty="0" smtClean="0">
                <a:solidFill>
                  <a:srgbClr val="FFFF00"/>
                </a:solidFill>
              </a:rPr>
              <a:t>association and honor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Impartation</a:t>
            </a:r>
            <a:endParaRPr lang="en-US" sz="3600" dirty="0">
              <a:solidFill>
                <a:srgbClr val="FFC000"/>
              </a:solidFill>
            </a:endParaRPr>
          </a:p>
        </p:txBody>
      </p:sp>
      <p:sp>
        <p:nvSpPr>
          <p:cNvPr id="3" name="TextBox 2"/>
          <p:cNvSpPr txBox="1"/>
          <p:nvPr/>
        </p:nvSpPr>
        <p:spPr>
          <a:xfrm>
            <a:off x="0" y="3048000"/>
            <a:ext cx="9144000" cy="646331"/>
          </a:xfrm>
          <a:prstGeom prst="rect">
            <a:avLst/>
          </a:prstGeom>
          <a:noFill/>
        </p:spPr>
        <p:txBody>
          <a:bodyPr wrap="square" rtlCol="0">
            <a:spAutoFit/>
          </a:bodyPr>
          <a:lstStyle/>
          <a:p>
            <a:pPr algn="ctr"/>
            <a:r>
              <a:rPr lang="en-US" sz="3600" i="1" dirty="0" smtClean="0">
                <a:solidFill>
                  <a:srgbClr val="FFFF00"/>
                </a:solidFill>
              </a:rPr>
              <a:t>#8) Impartation can take place remotely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Impartation</a:t>
            </a:r>
            <a:endParaRPr lang="en-US" sz="3600" dirty="0">
              <a:solidFill>
                <a:srgbClr val="FFC000"/>
              </a:solidFill>
            </a:endParaRPr>
          </a:p>
        </p:txBody>
      </p:sp>
      <p:sp>
        <p:nvSpPr>
          <p:cNvPr id="3" name="TextBox 2"/>
          <p:cNvSpPr txBox="1"/>
          <p:nvPr/>
        </p:nvSpPr>
        <p:spPr>
          <a:xfrm>
            <a:off x="0" y="3048000"/>
            <a:ext cx="9144000" cy="1200329"/>
          </a:xfrm>
          <a:prstGeom prst="rect">
            <a:avLst/>
          </a:prstGeom>
          <a:noFill/>
        </p:spPr>
        <p:txBody>
          <a:bodyPr wrap="square" rtlCol="0">
            <a:spAutoFit/>
          </a:bodyPr>
          <a:lstStyle/>
          <a:p>
            <a:pPr algn="ctr"/>
            <a:r>
              <a:rPr lang="en-US" sz="3600" i="1" dirty="0" smtClean="0">
                <a:solidFill>
                  <a:srgbClr val="FFFF00"/>
                </a:solidFill>
              </a:rPr>
              <a:t>#9) Impartation cannot be </a:t>
            </a:r>
            <a:endParaRPr lang="en-US" sz="3600" i="1" dirty="0" smtClean="0">
              <a:solidFill>
                <a:srgbClr val="FFFF00"/>
              </a:solidFill>
            </a:endParaRPr>
          </a:p>
          <a:p>
            <a:pPr algn="ctr"/>
            <a:r>
              <a:rPr lang="en-US" sz="3600" i="1" dirty="0" smtClean="0">
                <a:solidFill>
                  <a:srgbClr val="FFFF00"/>
                </a:solidFill>
              </a:rPr>
              <a:t>purchased </a:t>
            </a:r>
            <a:r>
              <a:rPr lang="en-US" sz="3600" i="1" dirty="0" smtClean="0">
                <a:solidFill>
                  <a:srgbClr val="FFFF00"/>
                </a:solidFill>
              </a:rPr>
              <a:t>with money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Minister's Lifestyle</a:t>
            </a:r>
            <a:endParaRPr lang="en-US" sz="3600" dirty="0">
              <a:solidFill>
                <a:srgbClr val="FFC000"/>
              </a:solidFill>
            </a:endParaRPr>
          </a:p>
        </p:txBody>
      </p:sp>
      <p:sp>
        <p:nvSpPr>
          <p:cNvPr id="3" name="TextBox 2"/>
          <p:cNvSpPr txBox="1"/>
          <p:nvPr/>
        </p:nvSpPr>
        <p:spPr>
          <a:xfrm>
            <a:off x="0" y="2438400"/>
            <a:ext cx="9144000" cy="4031873"/>
          </a:xfrm>
          <a:prstGeom prst="rect">
            <a:avLst/>
          </a:prstGeom>
          <a:noFill/>
        </p:spPr>
        <p:txBody>
          <a:bodyPr wrap="square" rtlCol="0">
            <a:spAutoFit/>
          </a:bodyPr>
          <a:lstStyle/>
          <a:p>
            <a:r>
              <a:rPr lang="en-US" sz="3200" i="1" dirty="0" smtClean="0">
                <a:solidFill>
                  <a:schemeClr val="bg1"/>
                </a:solidFill>
              </a:rPr>
              <a:t>1 Timothy 3:1-7</a:t>
            </a:r>
          </a:p>
          <a:p>
            <a:r>
              <a:rPr lang="en-US" sz="3200" i="1" dirty="0" smtClean="0">
                <a:solidFill>
                  <a:schemeClr val="bg1"/>
                </a:solidFill>
              </a:rPr>
              <a:t>1 This is a faithful saying: If a man desires the position of a bishop, he desires a good work. </a:t>
            </a:r>
          </a:p>
          <a:p>
            <a:r>
              <a:rPr lang="en-US" sz="3200" i="1" dirty="0" smtClean="0">
                <a:solidFill>
                  <a:schemeClr val="bg1"/>
                </a:solidFill>
              </a:rPr>
              <a:t>2 A bishop then must be blameless, the husband of one wife, temperate, sober-minded, of good behavior, hospitable, able to teach; </a:t>
            </a:r>
          </a:p>
          <a:p>
            <a:r>
              <a:rPr lang="en-US" sz="3200" i="1" dirty="0" smtClean="0">
                <a:solidFill>
                  <a:schemeClr val="bg1"/>
                </a:solidFill>
              </a:rPr>
              <a:t>3 not given to wine, not violent, not greedy for money, but gentle, not quarrelsome, not covetous;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Impartation</a:t>
            </a:r>
            <a:endParaRPr lang="en-US" sz="3600" dirty="0">
              <a:solidFill>
                <a:srgbClr val="FFC000"/>
              </a:solidFill>
            </a:endParaRPr>
          </a:p>
        </p:txBody>
      </p:sp>
      <p:sp>
        <p:nvSpPr>
          <p:cNvPr id="3" name="TextBox 2"/>
          <p:cNvSpPr txBox="1"/>
          <p:nvPr/>
        </p:nvSpPr>
        <p:spPr>
          <a:xfrm>
            <a:off x="0" y="2133600"/>
            <a:ext cx="9144000" cy="1200329"/>
          </a:xfrm>
          <a:prstGeom prst="rect">
            <a:avLst/>
          </a:prstGeom>
          <a:noFill/>
        </p:spPr>
        <p:txBody>
          <a:bodyPr wrap="square" rtlCol="0">
            <a:spAutoFit/>
          </a:bodyPr>
          <a:lstStyle/>
          <a:p>
            <a:pPr algn="ctr"/>
            <a:r>
              <a:rPr lang="en-US" sz="3600" i="1" dirty="0" smtClean="0">
                <a:solidFill>
                  <a:srgbClr val="FFFF00"/>
                </a:solidFill>
              </a:rPr>
              <a:t>#9) Impartation cannot be  </a:t>
            </a:r>
          </a:p>
          <a:p>
            <a:pPr algn="ctr"/>
            <a:r>
              <a:rPr lang="en-US" sz="3600" i="1" dirty="0" smtClean="0">
                <a:solidFill>
                  <a:srgbClr val="FFFF00"/>
                </a:solidFill>
              </a:rPr>
              <a:t>purchased </a:t>
            </a:r>
            <a:r>
              <a:rPr lang="en-US" sz="3600" i="1" dirty="0" smtClean="0">
                <a:solidFill>
                  <a:srgbClr val="FFFF00"/>
                </a:solidFill>
              </a:rPr>
              <a:t>with money</a:t>
            </a:r>
          </a:p>
        </p:txBody>
      </p:sp>
      <p:sp>
        <p:nvSpPr>
          <p:cNvPr id="4" name="TextBox 3"/>
          <p:cNvSpPr txBox="1"/>
          <p:nvPr/>
        </p:nvSpPr>
        <p:spPr>
          <a:xfrm>
            <a:off x="0" y="3429000"/>
            <a:ext cx="9144000" cy="3046988"/>
          </a:xfrm>
          <a:prstGeom prst="rect">
            <a:avLst/>
          </a:prstGeom>
          <a:noFill/>
        </p:spPr>
        <p:txBody>
          <a:bodyPr wrap="square" rtlCol="0">
            <a:spAutoFit/>
          </a:bodyPr>
          <a:lstStyle/>
          <a:p>
            <a:r>
              <a:rPr lang="en-US" sz="3200" i="1" dirty="0" smtClean="0">
                <a:solidFill>
                  <a:schemeClr val="bg1"/>
                </a:solidFill>
              </a:rPr>
              <a:t>Acts 8:18-22</a:t>
            </a:r>
          </a:p>
          <a:p>
            <a:r>
              <a:rPr lang="en-US" sz="3200" i="1" dirty="0" smtClean="0">
                <a:solidFill>
                  <a:schemeClr val="bg1"/>
                </a:solidFill>
              </a:rPr>
              <a:t>18 And when Simon saw that through the laying on of the apostles' hands the Holy Spirit was given, he offered them money, </a:t>
            </a:r>
          </a:p>
          <a:p>
            <a:r>
              <a:rPr lang="en-US" sz="3200" i="1" dirty="0" smtClean="0">
                <a:solidFill>
                  <a:schemeClr val="bg1"/>
                </a:solidFill>
              </a:rPr>
              <a:t>19 saying, "</a:t>
            </a:r>
            <a:r>
              <a:rPr lang="en-US" sz="3200" i="1" u="sng" dirty="0" smtClean="0">
                <a:solidFill>
                  <a:schemeClr val="bg1"/>
                </a:solidFill>
              </a:rPr>
              <a:t>Give me this power also</a:t>
            </a:r>
            <a:r>
              <a:rPr lang="en-US" sz="3200" i="1" dirty="0" smtClean="0">
                <a:solidFill>
                  <a:schemeClr val="bg1"/>
                </a:solidFill>
              </a:rPr>
              <a:t>, that anyone on whom I lay hands may receive the Holy Spirit</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Impartation</a:t>
            </a:r>
            <a:endParaRPr lang="en-US" sz="3600" dirty="0">
              <a:solidFill>
                <a:srgbClr val="FFC000"/>
              </a:solidFill>
            </a:endParaRPr>
          </a:p>
        </p:txBody>
      </p:sp>
      <p:sp>
        <p:nvSpPr>
          <p:cNvPr id="3" name="TextBox 2"/>
          <p:cNvSpPr txBox="1"/>
          <p:nvPr/>
        </p:nvSpPr>
        <p:spPr>
          <a:xfrm>
            <a:off x="0" y="2133600"/>
            <a:ext cx="9144000" cy="1200329"/>
          </a:xfrm>
          <a:prstGeom prst="rect">
            <a:avLst/>
          </a:prstGeom>
          <a:noFill/>
        </p:spPr>
        <p:txBody>
          <a:bodyPr wrap="square" rtlCol="0">
            <a:spAutoFit/>
          </a:bodyPr>
          <a:lstStyle/>
          <a:p>
            <a:pPr algn="ctr"/>
            <a:r>
              <a:rPr lang="en-US" sz="3600" i="1" dirty="0" smtClean="0">
                <a:solidFill>
                  <a:srgbClr val="FFFF00"/>
                </a:solidFill>
              </a:rPr>
              <a:t>#9) Impartation cannot be  </a:t>
            </a:r>
          </a:p>
          <a:p>
            <a:pPr algn="ctr"/>
            <a:r>
              <a:rPr lang="en-US" sz="3600" i="1" dirty="0" smtClean="0">
                <a:solidFill>
                  <a:srgbClr val="FFFF00"/>
                </a:solidFill>
              </a:rPr>
              <a:t>purchased </a:t>
            </a:r>
            <a:r>
              <a:rPr lang="en-US" sz="3600" i="1" dirty="0" smtClean="0">
                <a:solidFill>
                  <a:srgbClr val="FFFF00"/>
                </a:solidFill>
              </a:rPr>
              <a:t>with money</a:t>
            </a:r>
          </a:p>
        </p:txBody>
      </p:sp>
      <p:sp>
        <p:nvSpPr>
          <p:cNvPr id="4" name="TextBox 3"/>
          <p:cNvSpPr txBox="1"/>
          <p:nvPr/>
        </p:nvSpPr>
        <p:spPr>
          <a:xfrm>
            <a:off x="0" y="3429000"/>
            <a:ext cx="9144000" cy="3046988"/>
          </a:xfrm>
          <a:prstGeom prst="rect">
            <a:avLst/>
          </a:prstGeom>
          <a:noFill/>
        </p:spPr>
        <p:txBody>
          <a:bodyPr wrap="square" rtlCol="0">
            <a:spAutoFit/>
          </a:bodyPr>
          <a:lstStyle/>
          <a:p>
            <a:r>
              <a:rPr lang="en-US" sz="3200" i="1" dirty="0" smtClean="0">
                <a:solidFill>
                  <a:schemeClr val="bg1"/>
                </a:solidFill>
              </a:rPr>
              <a:t>Acts 8:18-22</a:t>
            </a:r>
          </a:p>
          <a:p>
            <a:r>
              <a:rPr lang="en-US" sz="3200" i="1" dirty="0" smtClean="0">
                <a:solidFill>
                  <a:schemeClr val="bg1"/>
                </a:solidFill>
              </a:rPr>
              <a:t>20 </a:t>
            </a:r>
            <a:r>
              <a:rPr lang="en-US" sz="3200" i="1" dirty="0" smtClean="0">
                <a:solidFill>
                  <a:schemeClr val="bg1"/>
                </a:solidFill>
              </a:rPr>
              <a:t>But Peter said to him, "Your money perish with you, because </a:t>
            </a:r>
            <a:r>
              <a:rPr lang="en-US" sz="3200" i="1" u="sng" dirty="0" smtClean="0">
                <a:solidFill>
                  <a:schemeClr val="bg1"/>
                </a:solidFill>
              </a:rPr>
              <a:t>you thought that the gift of God could be purchased with money</a:t>
            </a:r>
            <a:r>
              <a:rPr lang="en-US" sz="3200" i="1" dirty="0" smtClean="0">
                <a:solidFill>
                  <a:schemeClr val="bg1"/>
                </a:solidFill>
              </a:rPr>
              <a:t>! </a:t>
            </a:r>
          </a:p>
          <a:p>
            <a:r>
              <a:rPr lang="en-US" sz="3200" i="1" dirty="0" smtClean="0">
                <a:solidFill>
                  <a:schemeClr val="bg1"/>
                </a:solidFill>
              </a:rPr>
              <a:t>21 You have neither part nor portion in this matter, for your heart is not right in the sight of God. </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Impartation</a:t>
            </a:r>
            <a:endParaRPr lang="en-US" sz="3600" dirty="0">
              <a:solidFill>
                <a:srgbClr val="FFC000"/>
              </a:solidFill>
            </a:endParaRPr>
          </a:p>
        </p:txBody>
      </p:sp>
      <p:sp>
        <p:nvSpPr>
          <p:cNvPr id="3" name="TextBox 2"/>
          <p:cNvSpPr txBox="1"/>
          <p:nvPr/>
        </p:nvSpPr>
        <p:spPr>
          <a:xfrm>
            <a:off x="0" y="2133600"/>
            <a:ext cx="9144000" cy="1200329"/>
          </a:xfrm>
          <a:prstGeom prst="rect">
            <a:avLst/>
          </a:prstGeom>
          <a:noFill/>
        </p:spPr>
        <p:txBody>
          <a:bodyPr wrap="square" rtlCol="0">
            <a:spAutoFit/>
          </a:bodyPr>
          <a:lstStyle/>
          <a:p>
            <a:pPr algn="ctr"/>
            <a:r>
              <a:rPr lang="en-US" sz="3600" i="1" dirty="0" smtClean="0">
                <a:solidFill>
                  <a:srgbClr val="FFFF00"/>
                </a:solidFill>
              </a:rPr>
              <a:t>#9) Impartation cannot be  </a:t>
            </a:r>
          </a:p>
          <a:p>
            <a:pPr algn="ctr"/>
            <a:r>
              <a:rPr lang="en-US" sz="3600" i="1" dirty="0" smtClean="0">
                <a:solidFill>
                  <a:srgbClr val="FFFF00"/>
                </a:solidFill>
              </a:rPr>
              <a:t>purchased </a:t>
            </a:r>
            <a:r>
              <a:rPr lang="en-US" sz="3600" i="1" dirty="0" smtClean="0">
                <a:solidFill>
                  <a:srgbClr val="FFFF00"/>
                </a:solidFill>
              </a:rPr>
              <a:t>with money</a:t>
            </a:r>
          </a:p>
        </p:txBody>
      </p:sp>
      <p:sp>
        <p:nvSpPr>
          <p:cNvPr id="4" name="TextBox 3"/>
          <p:cNvSpPr txBox="1"/>
          <p:nvPr/>
        </p:nvSpPr>
        <p:spPr>
          <a:xfrm>
            <a:off x="0" y="3429000"/>
            <a:ext cx="9144000" cy="2062103"/>
          </a:xfrm>
          <a:prstGeom prst="rect">
            <a:avLst/>
          </a:prstGeom>
          <a:noFill/>
        </p:spPr>
        <p:txBody>
          <a:bodyPr wrap="square" rtlCol="0">
            <a:spAutoFit/>
          </a:bodyPr>
          <a:lstStyle/>
          <a:p>
            <a:r>
              <a:rPr lang="en-US" sz="3200" i="1" dirty="0" smtClean="0">
                <a:solidFill>
                  <a:schemeClr val="bg1"/>
                </a:solidFill>
              </a:rPr>
              <a:t>Acts 8:18-22</a:t>
            </a:r>
          </a:p>
          <a:p>
            <a:r>
              <a:rPr lang="en-US" sz="3200" i="1" dirty="0" smtClean="0">
                <a:solidFill>
                  <a:schemeClr val="bg1"/>
                </a:solidFill>
              </a:rPr>
              <a:t>22 </a:t>
            </a:r>
            <a:r>
              <a:rPr lang="en-US" sz="3200" i="1" dirty="0" smtClean="0">
                <a:solidFill>
                  <a:schemeClr val="bg1"/>
                </a:solidFill>
              </a:rPr>
              <a:t>Repent therefore of this your wickedness, and pray God if perhaps the thought of your heart may be forgiven you. </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Impartation</a:t>
            </a:r>
            <a:endParaRPr lang="en-US" sz="3600" dirty="0">
              <a:solidFill>
                <a:srgbClr val="FFC000"/>
              </a:solidFill>
            </a:endParaRPr>
          </a:p>
        </p:txBody>
      </p:sp>
      <p:sp>
        <p:nvSpPr>
          <p:cNvPr id="3" name="TextBox 2"/>
          <p:cNvSpPr txBox="1"/>
          <p:nvPr/>
        </p:nvSpPr>
        <p:spPr>
          <a:xfrm>
            <a:off x="0" y="3048000"/>
            <a:ext cx="9144000" cy="1200329"/>
          </a:xfrm>
          <a:prstGeom prst="rect">
            <a:avLst/>
          </a:prstGeom>
          <a:noFill/>
        </p:spPr>
        <p:txBody>
          <a:bodyPr wrap="square" rtlCol="0">
            <a:spAutoFit/>
          </a:bodyPr>
          <a:lstStyle/>
          <a:p>
            <a:pPr algn="ctr"/>
            <a:r>
              <a:rPr lang="en-US" sz="3600" i="1" dirty="0" smtClean="0">
                <a:solidFill>
                  <a:srgbClr val="FFFF00"/>
                </a:solidFill>
              </a:rPr>
              <a:t>#10) A double-portion can </a:t>
            </a:r>
            <a:endParaRPr lang="en-US" sz="3600" i="1" dirty="0" smtClean="0">
              <a:solidFill>
                <a:srgbClr val="FFFF00"/>
              </a:solidFill>
            </a:endParaRPr>
          </a:p>
          <a:p>
            <a:pPr algn="ctr"/>
            <a:r>
              <a:rPr lang="en-US" sz="3600" i="1" dirty="0" smtClean="0">
                <a:solidFill>
                  <a:srgbClr val="FFFF00"/>
                </a:solidFill>
              </a:rPr>
              <a:t>only </a:t>
            </a:r>
            <a:r>
              <a:rPr lang="en-US" sz="3600" i="1" dirty="0" smtClean="0">
                <a:solidFill>
                  <a:srgbClr val="FFFF00"/>
                </a:solidFill>
              </a:rPr>
              <a:t>be received from God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Impartation</a:t>
            </a:r>
            <a:endParaRPr lang="en-US" sz="3600" dirty="0">
              <a:solidFill>
                <a:srgbClr val="FFC000"/>
              </a:solidFill>
            </a:endParaRPr>
          </a:p>
        </p:txBody>
      </p:sp>
      <p:sp>
        <p:nvSpPr>
          <p:cNvPr id="3" name="TextBox 2"/>
          <p:cNvSpPr txBox="1"/>
          <p:nvPr/>
        </p:nvSpPr>
        <p:spPr>
          <a:xfrm>
            <a:off x="0" y="3048000"/>
            <a:ext cx="9144000" cy="1200329"/>
          </a:xfrm>
          <a:prstGeom prst="rect">
            <a:avLst/>
          </a:prstGeom>
          <a:noFill/>
        </p:spPr>
        <p:txBody>
          <a:bodyPr wrap="square" rtlCol="0">
            <a:spAutoFit/>
          </a:bodyPr>
          <a:lstStyle/>
          <a:p>
            <a:pPr algn="ctr"/>
            <a:r>
              <a:rPr lang="en-US" sz="3600" i="1" dirty="0" smtClean="0">
                <a:solidFill>
                  <a:srgbClr val="FFFF00"/>
                </a:solidFill>
              </a:rPr>
              <a:t>#11) Impartation can take place </a:t>
            </a:r>
            <a:endParaRPr lang="en-US" sz="3600" i="1" dirty="0" smtClean="0">
              <a:solidFill>
                <a:srgbClr val="FFFF00"/>
              </a:solidFill>
            </a:endParaRPr>
          </a:p>
          <a:p>
            <a:pPr algn="ctr"/>
            <a:r>
              <a:rPr lang="en-US" sz="3600" i="1" dirty="0" smtClean="0">
                <a:solidFill>
                  <a:srgbClr val="FFFF00"/>
                </a:solidFill>
              </a:rPr>
              <a:t>across </a:t>
            </a:r>
            <a:r>
              <a:rPr lang="en-US" sz="3600" i="1" dirty="0" smtClean="0">
                <a:solidFill>
                  <a:srgbClr val="FFFF00"/>
                </a:solidFill>
              </a:rPr>
              <a:t>generations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76400"/>
            <a:ext cx="9144000" cy="646331"/>
          </a:xfrm>
          <a:prstGeom prst="rect">
            <a:avLst/>
          </a:prstGeom>
          <a:noFill/>
        </p:spPr>
        <p:txBody>
          <a:bodyPr wrap="square" rtlCol="0">
            <a:spAutoFit/>
          </a:bodyPr>
          <a:lstStyle/>
          <a:p>
            <a:pPr algn="ctr"/>
            <a:r>
              <a:rPr lang="en-US" sz="3600" dirty="0" smtClean="0">
                <a:solidFill>
                  <a:srgbClr val="FFC000"/>
                </a:solidFill>
              </a:rPr>
              <a:t>Don’t Be Tossed To and Fro</a:t>
            </a:r>
            <a:endParaRPr lang="en-US" sz="3600" dirty="0">
              <a:solidFill>
                <a:srgbClr val="FFC000"/>
              </a:solidFill>
            </a:endParaRPr>
          </a:p>
        </p:txBody>
      </p:sp>
      <p:sp>
        <p:nvSpPr>
          <p:cNvPr id="3" name="TextBox 2"/>
          <p:cNvSpPr txBox="1"/>
          <p:nvPr/>
        </p:nvSpPr>
        <p:spPr>
          <a:xfrm>
            <a:off x="0" y="2743200"/>
            <a:ext cx="9144000" cy="3539430"/>
          </a:xfrm>
          <a:prstGeom prst="rect">
            <a:avLst/>
          </a:prstGeom>
          <a:noFill/>
        </p:spPr>
        <p:txBody>
          <a:bodyPr wrap="square" rtlCol="0">
            <a:spAutoFit/>
          </a:bodyPr>
          <a:lstStyle/>
          <a:p>
            <a:r>
              <a:rPr lang="en-US" sz="3200" i="1" dirty="0" smtClean="0">
                <a:solidFill>
                  <a:schemeClr val="bg1"/>
                </a:solidFill>
              </a:rPr>
              <a:t>Ephesians 4:14-15</a:t>
            </a:r>
          </a:p>
          <a:p>
            <a:r>
              <a:rPr lang="en-US" sz="3200" i="1" dirty="0" smtClean="0">
                <a:solidFill>
                  <a:schemeClr val="bg1"/>
                </a:solidFill>
              </a:rPr>
              <a:t>14 that we should </a:t>
            </a:r>
            <a:r>
              <a:rPr lang="en-US" sz="3200" i="1" dirty="0" smtClean="0">
                <a:solidFill>
                  <a:srgbClr val="FFFF00"/>
                </a:solidFill>
              </a:rPr>
              <a:t>no longer be children, tossed to and fro</a:t>
            </a:r>
            <a:r>
              <a:rPr lang="en-US" sz="3200" i="1" dirty="0" smtClean="0">
                <a:solidFill>
                  <a:schemeClr val="bg1"/>
                </a:solidFill>
              </a:rPr>
              <a:t> and carried about with </a:t>
            </a:r>
            <a:r>
              <a:rPr lang="en-US" sz="3200" i="1" dirty="0" smtClean="0">
                <a:solidFill>
                  <a:srgbClr val="FFFF00"/>
                </a:solidFill>
              </a:rPr>
              <a:t>every wind of doctrine</a:t>
            </a:r>
            <a:r>
              <a:rPr lang="en-US" sz="3200" i="1" dirty="0" smtClean="0">
                <a:solidFill>
                  <a:schemeClr val="bg1"/>
                </a:solidFill>
              </a:rPr>
              <a:t>, by the trickery of men, in the cunning craftiness of deceitful plotting, </a:t>
            </a:r>
          </a:p>
          <a:p>
            <a:r>
              <a:rPr lang="en-US" sz="3200" i="1" dirty="0" smtClean="0">
                <a:solidFill>
                  <a:schemeClr val="bg1"/>
                </a:solidFill>
              </a:rPr>
              <a:t>15 but, speaking the truth in love, may grow up in all things into Him who is the head—Christ—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Minister's Lifestyle</a:t>
            </a:r>
            <a:endParaRPr lang="en-US" sz="3600" dirty="0">
              <a:solidFill>
                <a:srgbClr val="FFC000"/>
              </a:solidFill>
            </a:endParaRPr>
          </a:p>
        </p:txBody>
      </p:sp>
      <p:sp>
        <p:nvSpPr>
          <p:cNvPr id="3" name="TextBox 2"/>
          <p:cNvSpPr txBox="1"/>
          <p:nvPr/>
        </p:nvSpPr>
        <p:spPr>
          <a:xfrm>
            <a:off x="0" y="2438400"/>
            <a:ext cx="9144000" cy="3539430"/>
          </a:xfrm>
          <a:prstGeom prst="rect">
            <a:avLst/>
          </a:prstGeom>
          <a:noFill/>
        </p:spPr>
        <p:txBody>
          <a:bodyPr wrap="square" rtlCol="0">
            <a:spAutoFit/>
          </a:bodyPr>
          <a:lstStyle/>
          <a:p>
            <a:r>
              <a:rPr lang="en-US" sz="3200" i="1" dirty="0" smtClean="0">
                <a:solidFill>
                  <a:schemeClr val="bg1"/>
                </a:solidFill>
              </a:rPr>
              <a:t>1 Timothy 3:1-7</a:t>
            </a:r>
          </a:p>
          <a:p>
            <a:r>
              <a:rPr lang="en-US" sz="3200" i="1" dirty="0" smtClean="0">
                <a:solidFill>
                  <a:schemeClr val="bg1"/>
                </a:solidFill>
              </a:rPr>
              <a:t>4 </a:t>
            </a:r>
            <a:r>
              <a:rPr lang="en-US" sz="3200" i="1" dirty="0" smtClean="0">
                <a:solidFill>
                  <a:schemeClr val="bg1"/>
                </a:solidFill>
              </a:rPr>
              <a:t>one who rules his own house well, having his children in submission with all reverence </a:t>
            </a:r>
          </a:p>
          <a:p>
            <a:r>
              <a:rPr lang="en-US" sz="3200" i="1" dirty="0" smtClean="0">
                <a:solidFill>
                  <a:schemeClr val="bg1"/>
                </a:solidFill>
              </a:rPr>
              <a:t>5 (for if a man does not know how to rule his own house, how will he take care of the church of God?); </a:t>
            </a:r>
          </a:p>
          <a:p>
            <a:r>
              <a:rPr lang="en-US" sz="3200" i="1" dirty="0" smtClean="0">
                <a:solidFill>
                  <a:schemeClr val="bg1"/>
                </a:solidFill>
              </a:rPr>
              <a:t>6 not a novice, lest being puffed up with pride he fall into the same condemnation as the devil. </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Minister's Lifestyle</a:t>
            </a:r>
            <a:endParaRPr lang="en-US" sz="3600" dirty="0">
              <a:solidFill>
                <a:srgbClr val="FFC000"/>
              </a:solidFill>
            </a:endParaRPr>
          </a:p>
        </p:txBody>
      </p:sp>
      <p:sp>
        <p:nvSpPr>
          <p:cNvPr id="3" name="TextBox 2"/>
          <p:cNvSpPr txBox="1"/>
          <p:nvPr/>
        </p:nvSpPr>
        <p:spPr>
          <a:xfrm>
            <a:off x="0" y="2438400"/>
            <a:ext cx="9144000" cy="2062103"/>
          </a:xfrm>
          <a:prstGeom prst="rect">
            <a:avLst/>
          </a:prstGeom>
          <a:noFill/>
        </p:spPr>
        <p:txBody>
          <a:bodyPr wrap="square" rtlCol="0">
            <a:spAutoFit/>
          </a:bodyPr>
          <a:lstStyle/>
          <a:p>
            <a:r>
              <a:rPr lang="en-US" sz="3200" i="1" dirty="0" smtClean="0">
                <a:solidFill>
                  <a:schemeClr val="bg1"/>
                </a:solidFill>
              </a:rPr>
              <a:t>1 Timothy 3:1-7</a:t>
            </a:r>
          </a:p>
          <a:p>
            <a:r>
              <a:rPr lang="en-US" sz="3200" i="1" dirty="0" smtClean="0">
                <a:solidFill>
                  <a:schemeClr val="bg1"/>
                </a:solidFill>
              </a:rPr>
              <a:t>7 </a:t>
            </a:r>
            <a:r>
              <a:rPr lang="en-US" sz="3200" i="1" dirty="0" smtClean="0">
                <a:solidFill>
                  <a:schemeClr val="bg1"/>
                </a:solidFill>
              </a:rPr>
              <a:t>Moreover he must have a good testimony among those who are outside, lest he fall into reproach and the snare of the devil. </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Minister's Lifestyle</a:t>
            </a:r>
            <a:endParaRPr lang="en-US" sz="3600" dirty="0">
              <a:solidFill>
                <a:srgbClr val="FFC000"/>
              </a:solidFill>
            </a:endParaRPr>
          </a:p>
        </p:txBody>
      </p:sp>
      <p:sp>
        <p:nvSpPr>
          <p:cNvPr id="3" name="TextBox 2"/>
          <p:cNvSpPr txBox="1"/>
          <p:nvPr/>
        </p:nvSpPr>
        <p:spPr>
          <a:xfrm>
            <a:off x="0" y="2438400"/>
            <a:ext cx="9144000" cy="3416320"/>
          </a:xfrm>
          <a:prstGeom prst="rect">
            <a:avLst/>
          </a:prstGeom>
          <a:noFill/>
        </p:spPr>
        <p:txBody>
          <a:bodyPr wrap="square" rtlCol="0">
            <a:spAutoFit/>
          </a:bodyPr>
          <a:lstStyle/>
          <a:p>
            <a:pPr algn="ctr"/>
            <a:r>
              <a:rPr lang="en-US" sz="3600" dirty="0" smtClean="0">
                <a:solidFill>
                  <a:schemeClr val="bg1"/>
                </a:solidFill>
              </a:rPr>
              <a:t>Observe the </a:t>
            </a:r>
          </a:p>
          <a:p>
            <a:pPr algn="ctr"/>
            <a:r>
              <a:rPr lang="en-US" sz="3600" dirty="0" smtClean="0">
                <a:solidFill>
                  <a:srgbClr val="FFFF00"/>
                </a:solidFill>
              </a:rPr>
              <a:t>person</a:t>
            </a:r>
            <a:r>
              <a:rPr lang="en-US" sz="3600" dirty="0" smtClean="0">
                <a:solidFill>
                  <a:schemeClr val="bg1"/>
                </a:solidFill>
              </a:rPr>
              <a:t> </a:t>
            </a:r>
            <a:r>
              <a:rPr lang="en-US" sz="3600" dirty="0" smtClean="0">
                <a:solidFill>
                  <a:schemeClr val="bg1"/>
                </a:solidFill>
              </a:rPr>
              <a:t>– </a:t>
            </a:r>
            <a:endParaRPr lang="en-US" sz="3600" dirty="0" smtClean="0">
              <a:solidFill>
                <a:schemeClr val="bg1"/>
              </a:solidFill>
            </a:endParaRPr>
          </a:p>
          <a:p>
            <a:pPr algn="ctr"/>
            <a:r>
              <a:rPr lang="en-US" sz="3600" dirty="0" smtClean="0">
                <a:solidFill>
                  <a:schemeClr val="bg1"/>
                </a:solidFill>
              </a:rPr>
              <a:t>their </a:t>
            </a:r>
            <a:r>
              <a:rPr lang="en-US" sz="3600" dirty="0" smtClean="0">
                <a:solidFill>
                  <a:schemeClr val="bg1"/>
                </a:solidFill>
              </a:rPr>
              <a:t>life, character, </a:t>
            </a:r>
            <a:r>
              <a:rPr lang="en-US" sz="3600" dirty="0" smtClean="0">
                <a:solidFill>
                  <a:schemeClr val="bg1"/>
                </a:solidFill>
              </a:rPr>
              <a:t>behavior </a:t>
            </a:r>
          </a:p>
          <a:p>
            <a:pPr algn="ctr"/>
            <a:r>
              <a:rPr lang="en-US" sz="3600" dirty="0" smtClean="0">
                <a:solidFill>
                  <a:schemeClr val="bg1"/>
                </a:solidFill>
              </a:rPr>
              <a:t>and </a:t>
            </a:r>
            <a:r>
              <a:rPr lang="en-US" sz="3600" dirty="0" smtClean="0">
                <a:solidFill>
                  <a:schemeClr val="bg1"/>
                </a:solidFill>
              </a:rPr>
              <a:t>not just the </a:t>
            </a:r>
            <a:endParaRPr lang="en-US" sz="3600" dirty="0" smtClean="0">
              <a:solidFill>
                <a:schemeClr val="bg1"/>
              </a:solidFill>
            </a:endParaRPr>
          </a:p>
          <a:p>
            <a:pPr algn="ctr"/>
            <a:r>
              <a:rPr lang="en-US" sz="3600" dirty="0" smtClean="0">
                <a:solidFill>
                  <a:srgbClr val="FFFF00"/>
                </a:solidFill>
              </a:rPr>
              <a:t>p</a:t>
            </a:r>
            <a:r>
              <a:rPr lang="en-US" sz="3600" dirty="0" smtClean="0">
                <a:solidFill>
                  <a:srgbClr val="FFFF00"/>
                </a:solidFill>
              </a:rPr>
              <a:t>erformance</a:t>
            </a:r>
            <a:r>
              <a:rPr lang="en-US" sz="3600" dirty="0" smtClean="0">
                <a:solidFill>
                  <a:schemeClr val="bg1"/>
                </a:solidFill>
              </a:rPr>
              <a:t> </a:t>
            </a:r>
            <a:r>
              <a:rPr lang="en-US" sz="3600" dirty="0" smtClean="0">
                <a:solidFill>
                  <a:schemeClr val="bg1"/>
                </a:solidFill>
              </a:rPr>
              <a:t>–</a:t>
            </a:r>
            <a:r>
              <a:rPr lang="en-US" sz="3600" dirty="0" smtClean="0">
                <a:solidFill>
                  <a:schemeClr val="bg1"/>
                </a:solidFill>
              </a:rPr>
              <a:t> </a:t>
            </a:r>
          </a:p>
          <a:p>
            <a:pPr algn="ctr"/>
            <a:r>
              <a:rPr lang="en-US" sz="3600" dirty="0" smtClean="0">
                <a:solidFill>
                  <a:schemeClr val="bg1"/>
                </a:solidFill>
              </a:rPr>
              <a:t>how </a:t>
            </a:r>
            <a:r>
              <a:rPr lang="en-US" sz="3600" dirty="0" smtClean="0">
                <a:solidFill>
                  <a:schemeClr val="bg1"/>
                </a:solidFill>
              </a:rPr>
              <a:t>well they preach and minister.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Anointing</a:t>
            </a:r>
            <a:endParaRPr lang="en-US" sz="3600" dirty="0">
              <a:solidFill>
                <a:srgbClr val="FFC000"/>
              </a:solidFill>
            </a:endParaRPr>
          </a:p>
        </p:txBody>
      </p:sp>
      <p:sp>
        <p:nvSpPr>
          <p:cNvPr id="3" name="TextBox 2"/>
          <p:cNvSpPr txBox="1"/>
          <p:nvPr/>
        </p:nvSpPr>
        <p:spPr>
          <a:xfrm>
            <a:off x="0" y="2438400"/>
            <a:ext cx="9144000" cy="1569660"/>
          </a:xfrm>
          <a:prstGeom prst="rect">
            <a:avLst/>
          </a:prstGeom>
          <a:noFill/>
        </p:spPr>
        <p:txBody>
          <a:bodyPr wrap="square" rtlCol="0">
            <a:spAutoFit/>
          </a:bodyPr>
          <a:lstStyle/>
          <a:p>
            <a:r>
              <a:rPr lang="en-US" sz="3200" i="1" dirty="0" smtClean="0">
                <a:solidFill>
                  <a:schemeClr val="bg1"/>
                </a:solidFill>
              </a:rPr>
              <a:t>Ephesians 4:7  </a:t>
            </a:r>
            <a:endParaRPr lang="en-US" sz="3200" i="1" dirty="0" smtClean="0">
              <a:solidFill>
                <a:schemeClr val="bg1"/>
              </a:solidFill>
            </a:endParaRPr>
          </a:p>
          <a:p>
            <a:r>
              <a:rPr lang="en-US" sz="3200" i="1" dirty="0" smtClean="0">
                <a:solidFill>
                  <a:schemeClr val="bg1"/>
                </a:solidFill>
              </a:rPr>
              <a:t>But </a:t>
            </a:r>
            <a:r>
              <a:rPr lang="en-US" sz="3200" i="1" dirty="0" smtClean="0">
                <a:solidFill>
                  <a:schemeClr val="bg1"/>
                </a:solidFill>
              </a:rPr>
              <a:t>to each one of us grace was given according to the measure of Christ's gift.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Anointing</a:t>
            </a:r>
            <a:endParaRPr lang="en-US" sz="3600" dirty="0">
              <a:solidFill>
                <a:srgbClr val="FFC000"/>
              </a:solidFill>
            </a:endParaRPr>
          </a:p>
        </p:txBody>
      </p:sp>
      <p:sp>
        <p:nvSpPr>
          <p:cNvPr id="3" name="TextBox 2"/>
          <p:cNvSpPr txBox="1"/>
          <p:nvPr/>
        </p:nvSpPr>
        <p:spPr>
          <a:xfrm>
            <a:off x="0" y="2895600"/>
            <a:ext cx="9144000" cy="2308324"/>
          </a:xfrm>
          <a:prstGeom prst="rect">
            <a:avLst/>
          </a:prstGeom>
          <a:noFill/>
        </p:spPr>
        <p:txBody>
          <a:bodyPr wrap="square" rtlCol="0">
            <a:spAutoFit/>
          </a:bodyPr>
          <a:lstStyle/>
          <a:p>
            <a:pPr algn="ctr"/>
            <a:r>
              <a:rPr lang="en-US" sz="3600" i="1" dirty="0" smtClean="0">
                <a:solidFill>
                  <a:srgbClr val="FFFF00"/>
                </a:solidFill>
              </a:rPr>
              <a:t>#1, Just because a person is called, anointed </a:t>
            </a:r>
            <a:endParaRPr lang="en-US" sz="3600" i="1" dirty="0" smtClean="0">
              <a:solidFill>
                <a:srgbClr val="FFFF00"/>
              </a:solidFill>
            </a:endParaRPr>
          </a:p>
          <a:p>
            <a:pPr algn="ctr"/>
            <a:r>
              <a:rPr lang="en-US" sz="3600" i="1" dirty="0" smtClean="0">
                <a:solidFill>
                  <a:srgbClr val="FFFF00"/>
                </a:solidFill>
              </a:rPr>
              <a:t>and </a:t>
            </a:r>
            <a:r>
              <a:rPr lang="en-US" sz="3600" i="1" dirty="0" smtClean="0">
                <a:solidFill>
                  <a:srgbClr val="FFFF00"/>
                </a:solidFill>
              </a:rPr>
              <a:t>gifted and manifests signs and wonders - does not mean they are infallible and cannot be in error.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C000"/>
                </a:solidFill>
              </a:rPr>
              <a:t>Anointing</a:t>
            </a:r>
            <a:endParaRPr lang="en-US" sz="3600" dirty="0">
              <a:solidFill>
                <a:srgbClr val="FFC000"/>
              </a:solidFill>
            </a:endParaRPr>
          </a:p>
        </p:txBody>
      </p:sp>
      <p:sp>
        <p:nvSpPr>
          <p:cNvPr id="3" name="TextBox 2"/>
          <p:cNvSpPr txBox="1"/>
          <p:nvPr/>
        </p:nvSpPr>
        <p:spPr>
          <a:xfrm>
            <a:off x="0" y="2895600"/>
            <a:ext cx="9144000" cy="1754326"/>
          </a:xfrm>
          <a:prstGeom prst="rect">
            <a:avLst/>
          </a:prstGeom>
          <a:noFill/>
        </p:spPr>
        <p:txBody>
          <a:bodyPr wrap="square" rtlCol="0">
            <a:spAutoFit/>
          </a:bodyPr>
          <a:lstStyle/>
          <a:p>
            <a:pPr algn="ctr"/>
            <a:r>
              <a:rPr lang="en-US" sz="3600" i="1" dirty="0" smtClean="0">
                <a:solidFill>
                  <a:srgbClr val="FFFF00"/>
                </a:solidFill>
              </a:rPr>
              <a:t>#2, Be careful when ministers start "merchandising the anointing". </a:t>
            </a:r>
            <a:endParaRPr lang="en-US" sz="3600" i="1" dirty="0" smtClean="0">
              <a:solidFill>
                <a:srgbClr val="FFFF00"/>
              </a:solidFill>
            </a:endParaRPr>
          </a:p>
          <a:p>
            <a:pPr algn="ctr"/>
            <a:r>
              <a:rPr lang="en-US" sz="3600" i="1" dirty="0" smtClean="0">
                <a:solidFill>
                  <a:srgbClr val="FFFF00"/>
                </a:solidFill>
              </a:rPr>
              <a:t>Remember </a:t>
            </a:r>
            <a:r>
              <a:rPr lang="en-US" sz="3600" i="1" dirty="0" smtClean="0">
                <a:solidFill>
                  <a:srgbClr val="FFFF00"/>
                </a:solidFill>
              </a:rPr>
              <a:t>"The Holy Spirit is not for sale"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1126</Words>
  <Application>Microsoft Office PowerPoint</Application>
  <PresentationFormat>On-screen Show (4:3)</PresentationFormat>
  <Paragraphs>133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61</cp:revision>
  <dcterms:created xsi:type="dcterms:W3CDTF">2006-08-16T00:00:00Z</dcterms:created>
  <dcterms:modified xsi:type="dcterms:W3CDTF">2018-10-27T13:19:20Z</dcterms:modified>
</cp:coreProperties>
</file>