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04-22-The-Holiness-of-God-Part-3-His-Holiness-in-Me-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4-22-The-Holiness-of-God-Part-3-His-Holiness-in-Me-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Power of Sin Broken</a:t>
            </a:r>
            <a:endParaRPr lang="en-US" sz="3600" dirty="0">
              <a:solidFill>
                <a:srgbClr val="FFFF00"/>
              </a:solidFill>
            </a:endParaRPr>
          </a:p>
        </p:txBody>
      </p:sp>
      <p:sp>
        <p:nvSpPr>
          <p:cNvPr id="3" name="TextBox 2"/>
          <p:cNvSpPr txBox="1"/>
          <p:nvPr/>
        </p:nvSpPr>
        <p:spPr>
          <a:xfrm>
            <a:off x="0" y="2590800"/>
            <a:ext cx="9144000" cy="3046988"/>
          </a:xfrm>
          <a:prstGeom prst="rect">
            <a:avLst/>
          </a:prstGeom>
          <a:noFill/>
        </p:spPr>
        <p:txBody>
          <a:bodyPr wrap="square" rtlCol="0">
            <a:spAutoFit/>
          </a:bodyPr>
          <a:lstStyle/>
          <a:p>
            <a:r>
              <a:rPr lang="en-US" sz="3200" i="1" dirty="0" smtClean="0">
                <a:solidFill>
                  <a:schemeClr val="bg1"/>
                </a:solidFill>
              </a:rPr>
              <a:t>Romans </a:t>
            </a:r>
            <a:r>
              <a:rPr lang="en-US" sz="3200" i="1" dirty="0" smtClean="0">
                <a:solidFill>
                  <a:schemeClr val="bg1"/>
                </a:solidFill>
              </a:rPr>
              <a:t>6:19 </a:t>
            </a:r>
          </a:p>
          <a:p>
            <a:r>
              <a:rPr lang="en-US" sz="3200" i="1" dirty="0" smtClean="0">
                <a:solidFill>
                  <a:schemeClr val="bg1"/>
                </a:solidFill>
              </a:rPr>
              <a:t>I speak in human terms because of the weakness of your flesh. For just as you presented your members as slaves of uncleanness, and of lawlessness leading to more lawlessness, so now </a:t>
            </a:r>
            <a:r>
              <a:rPr lang="en-US" sz="3200" i="1" dirty="0" smtClean="0">
                <a:solidFill>
                  <a:srgbClr val="FFFF00"/>
                </a:solidFill>
              </a:rPr>
              <a:t>present your members </a:t>
            </a:r>
            <a:r>
              <a:rPr lang="en-US" sz="3200" i="1" dirty="0" smtClean="0">
                <a:solidFill>
                  <a:schemeClr val="bg1"/>
                </a:solidFill>
              </a:rPr>
              <a:t>as slaves of righteousness for holiness</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Power of Sin Broken</a:t>
            </a:r>
            <a:endParaRPr lang="en-US" sz="3600" dirty="0">
              <a:solidFill>
                <a:srgbClr val="FFFF00"/>
              </a:solidFill>
            </a:endParaRPr>
          </a:p>
        </p:txBody>
      </p:sp>
      <p:sp>
        <p:nvSpPr>
          <p:cNvPr id="3" name="TextBox 2"/>
          <p:cNvSpPr txBox="1"/>
          <p:nvPr/>
        </p:nvSpPr>
        <p:spPr>
          <a:xfrm>
            <a:off x="0" y="2590800"/>
            <a:ext cx="9144000" cy="2062103"/>
          </a:xfrm>
          <a:prstGeom prst="rect">
            <a:avLst/>
          </a:prstGeom>
          <a:noFill/>
        </p:spPr>
        <p:txBody>
          <a:bodyPr wrap="square" rtlCol="0">
            <a:spAutoFit/>
          </a:bodyPr>
          <a:lstStyle/>
          <a:p>
            <a:r>
              <a:rPr lang="en-US" sz="3200" i="1" dirty="0" smtClean="0">
                <a:solidFill>
                  <a:schemeClr val="bg1"/>
                </a:solidFill>
              </a:rPr>
              <a:t>Romans </a:t>
            </a:r>
            <a:r>
              <a:rPr lang="en-US" sz="3200" i="1" dirty="0" smtClean="0">
                <a:solidFill>
                  <a:schemeClr val="bg1"/>
                </a:solidFill>
              </a:rPr>
              <a:t>6:22  </a:t>
            </a:r>
          </a:p>
          <a:p>
            <a:r>
              <a:rPr lang="en-US" sz="3200" i="1" dirty="0" smtClean="0">
                <a:solidFill>
                  <a:schemeClr val="bg1"/>
                </a:solidFill>
              </a:rPr>
              <a:t>But now </a:t>
            </a:r>
            <a:r>
              <a:rPr lang="en-US" sz="3200" i="1" dirty="0" smtClean="0">
                <a:solidFill>
                  <a:srgbClr val="FFFF00"/>
                </a:solidFill>
              </a:rPr>
              <a:t>having been set free from sin</a:t>
            </a:r>
            <a:r>
              <a:rPr lang="en-US" sz="3200" i="1" dirty="0" smtClean="0">
                <a:solidFill>
                  <a:schemeClr val="bg1"/>
                </a:solidFill>
              </a:rPr>
              <a:t>, and having become slaves of God, you have your fruit to holiness, and the end, everlasting life</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New Creation Is Holy (Sanctified)</a:t>
            </a:r>
            <a:endParaRPr lang="en-US" sz="3600" dirty="0">
              <a:solidFill>
                <a:srgbClr val="FFFF00"/>
              </a:solidFill>
            </a:endParaRPr>
          </a:p>
        </p:txBody>
      </p:sp>
      <p:sp>
        <p:nvSpPr>
          <p:cNvPr id="3" name="TextBox 2"/>
          <p:cNvSpPr txBox="1"/>
          <p:nvPr/>
        </p:nvSpPr>
        <p:spPr>
          <a:xfrm>
            <a:off x="0" y="2590800"/>
            <a:ext cx="9144000" cy="4031873"/>
          </a:xfrm>
          <a:prstGeom prst="rect">
            <a:avLst/>
          </a:prstGeom>
          <a:noFill/>
        </p:spPr>
        <p:txBody>
          <a:bodyPr wrap="square" rtlCol="0">
            <a:spAutoFit/>
          </a:bodyPr>
          <a:lstStyle/>
          <a:p>
            <a:r>
              <a:rPr lang="en-US" sz="3200" i="1" dirty="0" smtClean="0">
                <a:solidFill>
                  <a:schemeClr val="bg1"/>
                </a:solidFill>
              </a:rPr>
              <a:t>2 Corinthians 5:17  </a:t>
            </a:r>
          </a:p>
          <a:p>
            <a:r>
              <a:rPr lang="en-US" sz="3200" i="1" dirty="0" smtClean="0">
                <a:solidFill>
                  <a:schemeClr val="bg1"/>
                </a:solidFill>
              </a:rPr>
              <a:t>Therefore, if anyone is in Christ, he is </a:t>
            </a:r>
            <a:r>
              <a:rPr lang="en-US" sz="3200" i="1" dirty="0" smtClean="0">
                <a:solidFill>
                  <a:srgbClr val="FFFF00"/>
                </a:solidFill>
              </a:rPr>
              <a:t>a new creation</a:t>
            </a:r>
            <a:r>
              <a:rPr lang="en-US" sz="3200" i="1" dirty="0" smtClean="0">
                <a:solidFill>
                  <a:schemeClr val="bg1"/>
                </a:solidFill>
              </a:rPr>
              <a:t>; old things have passed away; behold, all things have become new. </a:t>
            </a:r>
          </a:p>
          <a:p>
            <a:endParaRPr lang="en-US" sz="3200" i="1" dirty="0" smtClean="0">
              <a:solidFill>
                <a:schemeClr val="bg1"/>
              </a:solidFill>
            </a:endParaRPr>
          </a:p>
          <a:p>
            <a:r>
              <a:rPr lang="en-US" sz="3200" i="1" dirty="0" smtClean="0">
                <a:solidFill>
                  <a:schemeClr val="bg1"/>
                </a:solidFill>
              </a:rPr>
              <a:t>Ephesians 4:24  </a:t>
            </a:r>
          </a:p>
          <a:p>
            <a:r>
              <a:rPr lang="en-US" sz="3200" i="1" dirty="0" smtClean="0">
                <a:solidFill>
                  <a:schemeClr val="bg1"/>
                </a:solidFill>
              </a:rPr>
              <a:t>and that you put on </a:t>
            </a:r>
            <a:r>
              <a:rPr lang="en-US" sz="3200" i="1" dirty="0" smtClean="0">
                <a:solidFill>
                  <a:srgbClr val="FFFF00"/>
                </a:solidFill>
              </a:rPr>
              <a:t>the new man </a:t>
            </a:r>
            <a:r>
              <a:rPr lang="en-US" sz="3200" i="1" dirty="0" smtClean="0">
                <a:solidFill>
                  <a:schemeClr val="bg1"/>
                </a:solidFill>
              </a:rPr>
              <a:t>which was created according to God, in true </a:t>
            </a:r>
            <a:r>
              <a:rPr lang="en-US" sz="3200" i="1" dirty="0" smtClean="0">
                <a:solidFill>
                  <a:srgbClr val="FFFF00"/>
                </a:solidFill>
              </a:rPr>
              <a:t>righteousness and holiness</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New Creation Is Holy (Sanctified)</a:t>
            </a:r>
            <a:endParaRPr lang="en-US" sz="3600" dirty="0">
              <a:solidFill>
                <a:srgbClr val="FFFF00"/>
              </a:solidFill>
            </a:endParaRPr>
          </a:p>
        </p:txBody>
      </p:sp>
      <p:sp>
        <p:nvSpPr>
          <p:cNvPr id="3" name="TextBox 2"/>
          <p:cNvSpPr txBox="1"/>
          <p:nvPr/>
        </p:nvSpPr>
        <p:spPr>
          <a:xfrm>
            <a:off x="0" y="2590800"/>
            <a:ext cx="9144000" cy="2062103"/>
          </a:xfrm>
          <a:prstGeom prst="rect">
            <a:avLst/>
          </a:prstGeom>
          <a:noFill/>
        </p:spPr>
        <p:txBody>
          <a:bodyPr wrap="square" rtlCol="0">
            <a:spAutoFit/>
          </a:bodyPr>
          <a:lstStyle/>
          <a:p>
            <a:r>
              <a:rPr lang="en-US" sz="3200" i="1" dirty="0" smtClean="0">
                <a:solidFill>
                  <a:schemeClr val="bg1"/>
                </a:solidFill>
              </a:rPr>
              <a:t>1 Corinthians 6:11</a:t>
            </a:r>
          </a:p>
          <a:p>
            <a:r>
              <a:rPr lang="en-US" sz="3200" i="1" dirty="0" smtClean="0">
                <a:solidFill>
                  <a:schemeClr val="bg1"/>
                </a:solidFill>
              </a:rPr>
              <a:t>And such were some of you. But you were washed, but </a:t>
            </a:r>
            <a:r>
              <a:rPr lang="en-US" sz="3200" i="1" dirty="0" smtClean="0">
                <a:solidFill>
                  <a:srgbClr val="FFFF00"/>
                </a:solidFill>
              </a:rPr>
              <a:t>you were sanctified</a:t>
            </a:r>
            <a:r>
              <a:rPr lang="en-US" sz="3200" i="1" dirty="0" smtClean="0">
                <a:solidFill>
                  <a:schemeClr val="bg1"/>
                </a:solidFill>
              </a:rPr>
              <a:t>, but you were justified in the name of the Lord Jesus and by the Spirit of our God.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Sanctification - The Process of Holiness</a:t>
            </a:r>
            <a:endParaRPr lang="en-US" sz="3600" dirty="0">
              <a:solidFill>
                <a:srgbClr val="FFFF00"/>
              </a:solidFill>
            </a:endParaRPr>
          </a:p>
        </p:txBody>
      </p:sp>
      <p:sp>
        <p:nvSpPr>
          <p:cNvPr id="3" name="TextBox 2"/>
          <p:cNvSpPr txBox="1"/>
          <p:nvPr/>
        </p:nvSpPr>
        <p:spPr>
          <a:xfrm>
            <a:off x="0" y="2590800"/>
            <a:ext cx="9144000" cy="2554545"/>
          </a:xfrm>
          <a:prstGeom prst="rect">
            <a:avLst/>
          </a:prstGeom>
          <a:noFill/>
        </p:spPr>
        <p:txBody>
          <a:bodyPr wrap="square" rtlCol="0">
            <a:spAutoFit/>
          </a:bodyPr>
          <a:lstStyle/>
          <a:p>
            <a:r>
              <a:rPr lang="en-US" sz="3200" i="1" dirty="0" smtClean="0">
                <a:solidFill>
                  <a:schemeClr val="bg1"/>
                </a:solidFill>
              </a:rPr>
              <a:t>Hebrews 10:10,14</a:t>
            </a:r>
          </a:p>
          <a:p>
            <a:r>
              <a:rPr lang="en-US" sz="3200" i="1" dirty="0" smtClean="0">
                <a:solidFill>
                  <a:schemeClr val="bg1"/>
                </a:solidFill>
              </a:rPr>
              <a:t>10 By that will </a:t>
            </a:r>
            <a:r>
              <a:rPr lang="en-US" sz="3200" i="1" dirty="0" smtClean="0">
                <a:solidFill>
                  <a:srgbClr val="FFFF00"/>
                </a:solidFill>
              </a:rPr>
              <a:t>we have been sanctified </a:t>
            </a:r>
            <a:r>
              <a:rPr lang="en-US" sz="3200" i="1" dirty="0" smtClean="0">
                <a:solidFill>
                  <a:schemeClr val="bg1"/>
                </a:solidFill>
              </a:rPr>
              <a:t>through the offering of the body of Jesus Christ once for all. </a:t>
            </a:r>
          </a:p>
          <a:p>
            <a:r>
              <a:rPr lang="en-US" sz="3200" i="1" dirty="0" smtClean="0">
                <a:solidFill>
                  <a:schemeClr val="bg1"/>
                </a:solidFill>
              </a:rPr>
              <a:t>14  For by one offering He has perfected </a:t>
            </a:r>
            <a:r>
              <a:rPr lang="en-US" sz="3200" i="1" dirty="0" smtClean="0">
                <a:solidFill>
                  <a:schemeClr val="bg1"/>
                </a:solidFill>
              </a:rPr>
              <a:t>forever </a:t>
            </a:r>
            <a:r>
              <a:rPr lang="en-US" sz="3200" i="1" dirty="0" smtClean="0">
                <a:solidFill>
                  <a:schemeClr val="bg1"/>
                </a:solidFill>
              </a:rPr>
              <a:t>those who </a:t>
            </a:r>
            <a:r>
              <a:rPr lang="en-US" sz="3200" i="1" dirty="0" smtClean="0">
                <a:solidFill>
                  <a:srgbClr val="FFFF00"/>
                </a:solidFill>
              </a:rPr>
              <a:t>are being sanctified</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Sanctification - The Process of Holiness</a:t>
            </a:r>
            <a:endParaRPr lang="en-US" sz="3600" dirty="0">
              <a:solidFill>
                <a:srgbClr val="FFFF00"/>
              </a:solidFill>
            </a:endParaRPr>
          </a:p>
        </p:txBody>
      </p:sp>
      <p:sp>
        <p:nvSpPr>
          <p:cNvPr id="3" name="TextBox 2"/>
          <p:cNvSpPr txBox="1"/>
          <p:nvPr/>
        </p:nvSpPr>
        <p:spPr>
          <a:xfrm>
            <a:off x="0" y="3316069"/>
            <a:ext cx="9144000" cy="646331"/>
          </a:xfrm>
          <a:prstGeom prst="rect">
            <a:avLst/>
          </a:prstGeom>
          <a:noFill/>
        </p:spPr>
        <p:txBody>
          <a:bodyPr wrap="square" rtlCol="0">
            <a:spAutoFit/>
          </a:bodyPr>
          <a:lstStyle/>
          <a:p>
            <a:pPr algn="ctr"/>
            <a:r>
              <a:rPr lang="en-US" sz="3600" dirty="0" smtClean="0">
                <a:solidFill>
                  <a:schemeClr val="bg1"/>
                </a:solidFill>
              </a:rPr>
              <a:t>#1) Sanctification of our mind and body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Sanctification - The Process of Holiness</a:t>
            </a:r>
            <a:endParaRPr lang="en-US" sz="3600" dirty="0">
              <a:solidFill>
                <a:srgbClr val="FFFF00"/>
              </a:solidFill>
            </a:endParaRPr>
          </a:p>
        </p:txBody>
      </p:sp>
      <p:sp>
        <p:nvSpPr>
          <p:cNvPr id="3" name="TextBox 2"/>
          <p:cNvSpPr txBox="1"/>
          <p:nvPr/>
        </p:nvSpPr>
        <p:spPr>
          <a:xfrm>
            <a:off x="0" y="3316069"/>
            <a:ext cx="9144000" cy="1200329"/>
          </a:xfrm>
          <a:prstGeom prst="rect">
            <a:avLst/>
          </a:prstGeom>
          <a:noFill/>
        </p:spPr>
        <p:txBody>
          <a:bodyPr wrap="square" rtlCol="0">
            <a:spAutoFit/>
          </a:bodyPr>
          <a:lstStyle/>
          <a:p>
            <a:pPr algn="ctr"/>
            <a:r>
              <a:rPr lang="en-US" sz="3600" dirty="0" smtClean="0">
                <a:solidFill>
                  <a:schemeClr val="bg1"/>
                </a:solidFill>
              </a:rPr>
              <a:t>#2) Sanctification of our desires, </a:t>
            </a:r>
            <a:endParaRPr lang="en-US" sz="3600" dirty="0" smtClean="0">
              <a:solidFill>
                <a:schemeClr val="bg1"/>
              </a:solidFill>
            </a:endParaRPr>
          </a:p>
          <a:p>
            <a:pPr algn="ctr"/>
            <a:r>
              <a:rPr lang="en-US" sz="3600" dirty="0" smtClean="0">
                <a:solidFill>
                  <a:schemeClr val="bg1"/>
                </a:solidFill>
              </a:rPr>
              <a:t>our </a:t>
            </a:r>
            <a:r>
              <a:rPr lang="en-US" sz="3600" dirty="0" smtClean="0">
                <a:solidFill>
                  <a:schemeClr val="bg1"/>
                </a:solidFill>
              </a:rPr>
              <a:t>affections, our passions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Sanctification - The Process of Holiness</a:t>
            </a:r>
            <a:endParaRPr lang="en-US" sz="3600" dirty="0">
              <a:solidFill>
                <a:srgbClr val="FFFF00"/>
              </a:solidFill>
            </a:endParaRPr>
          </a:p>
        </p:txBody>
      </p:sp>
      <p:sp>
        <p:nvSpPr>
          <p:cNvPr id="3" name="TextBox 2"/>
          <p:cNvSpPr txBox="1"/>
          <p:nvPr/>
        </p:nvSpPr>
        <p:spPr>
          <a:xfrm>
            <a:off x="0" y="3316069"/>
            <a:ext cx="9144000" cy="1200329"/>
          </a:xfrm>
          <a:prstGeom prst="rect">
            <a:avLst/>
          </a:prstGeom>
          <a:noFill/>
        </p:spPr>
        <p:txBody>
          <a:bodyPr wrap="square" rtlCol="0">
            <a:spAutoFit/>
          </a:bodyPr>
          <a:lstStyle/>
          <a:p>
            <a:pPr algn="ctr"/>
            <a:r>
              <a:rPr lang="en-US" sz="3600" dirty="0" smtClean="0">
                <a:solidFill>
                  <a:schemeClr val="bg1"/>
                </a:solidFill>
              </a:rPr>
              <a:t>#3) Sanctification of our dreams, </a:t>
            </a:r>
            <a:endParaRPr lang="en-US" sz="3600" dirty="0" smtClean="0">
              <a:solidFill>
                <a:schemeClr val="bg1"/>
              </a:solidFill>
            </a:endParaRPr>
          </a:p>
          <a:p>
            <a:pPr algn="ctr"/>
            <a:r>
              <a:rPr lang="en-US" sz="3600" dirty="0" smtClean="0">
                <a:solidFill>
                  <a:schemeClr val="bg1"/>
                </a:solidFill>
              </a:rPr>
              <a:t>hopes </a:t>
            </a:r>
            <a:r>
              <a:rPr lang="en-US" sz="3600" dirty="0" smtClean="0">
                <a:solidFill>
                  <a:schemeClr val="bg1"/>
                </a:solidFill>
              </a:rPr>
              <a:t>and aspirations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Sanctification - The Process of Holiness</a:t>
            </a:r>
            <a:endParaRPr lang="en-US" sz="3600" dirty="0">
              <a:solidFill>
                <a:srgbClr val="FFFF00"/>
              </a:solidFill>
            </a:endParaRPr>
          </a:p>
        </p:txBody>
      </p:sp>
      <p:sp>
        <p:nvSpPr>
          <p:cNvPr id="3" name="TextBox 2"/>
          <p:cNvSpPr txBox="1"/>
          <p:nvPr/>
        </p:nvSpPr>
        <p:spPr>
          <a:xfrm>
            <a:off x="0" y="3316069"/>
            <a:ext cx="9144000" cy="1200329"/>
          </a:xfrm>
          <a:prstGeom prst="rect">
            <a:avLst/>
          </a:prstGeom>
          <a:noFill/>
        </p:spPr>
        <p:txBody>
          <a:bodyPr wrap="square" rtlCol="0">
            <a:spAutoFit/>
          </a:bodyPr>
          <a:lstStyle/>
          <a:p>
            <a:pPr algn="ctr"/>
            <a:r>
              <a:rPr lang="en-US" sz="3600" dirty="0" smtClean="0">
                <a:solidFill>
                  <a:schemeClr val="bg1"/>
                </a:solidFill>
              </a:rPr>
              <a:t>#4) Sanctification of our time, </a:t>
            </a:r>
            <a:endParaRPr lang="en-US" sz="3600" dirty="0" smtClean="0">
              <a:solidFill>
                <a:schemeClr val="bg1"/>
              </a:solidFill>
            </a:endParaRPr>
          </a:p>
          <a:p>
            <a:pPr algn="ctr"/>
            <a:r>
              <a:rPr lang="en-US" sz="3600" dirty="0" smtClean="0">
                <a:solidFill>
                  <a:schemeClr val="bg1"/>
                </a:solidFill>
              </a:rPr>
              <a:t>talents </a:t>
            </a:r>
            <a:r>
              <a:rPr lang="en-US" sz="3600" dirty="0" smtClean="0">
                <a:solidFill>
                  <a:schemeClr val="bg1"/>
                </a:solidFill>
              </a:rPr>
              <a:t>and money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Sanctification - The Process of Holiness</a:t>
            </a:r>
            <a:endParaRPr lang="en-US" sz="3600" dirty="0">
              <a:solidFill>
                <a:srgbClr val="FFFF00"/>
              </a:solidFill>
            </a:endParaRPr>
          </a:p>
        </p:txBody>
      </p:sp>
      <p:sp>
        <p:nvSpPr>
          <p:cNvPr id="3" name="TextBox 2"/>
          <p:cNvSpPr txBox="1"/>
          <p:nvPr/>
        </p:nvSpPr>
        <p:spPr>
          <a:xfrm>
            <a:off x="0" y="3316069"/>
            <a:ext cx="9144000" cy="1200329"/>
          </a:xfrm>
          <a:prstGeom prst="rect">
            <a:avLst/>
          </a:prstGeom>
          <a:noFill/>
        </p:spPr>
        <p:txBody>
          <a:bodyPr wrap="square" rtlCol="0">
            <a:spAutoFit/>
          </a:bodyPr>
          <a:lstStyle/>
          <a:p>
            <a:pPr algn="ctr"/>
            <a:r>
              <a:rPr lang="en-US" sz="3600" dirty="0" smtClean="0">
                <a:solidFill>
                  <a:schemeClr val="bg1"/>
                </a:solidFill>
              </a:rPr>
              <a:t>#5) Sanctification of our family, </a:t>
            </a:r>
            <a:endParaRPr lang="en-US" sz="3600" dirty="0" smtClean="0">
              <a:solidFill>
                <a:schemeClr val="bg1"/>
              </a:solidFill>
            </a:endParaRPr>
          </a:p>
          <a:p>
            <a:pPr algn="ctr"/>
            <a:r>
              <a:rPr lang="en-US" sz="3600" dirty="0" smtClean="0">
                <a:solidFill>
                  <a:schemeClr val="bg1"/>
                </a:solidFill>
              </a:rPr>
              <a:t>home </a:t>
            </a:r>
            <a:r>
              <a:rPr lang="en-US" sz="3600" dirty="0" smtClean="0">
                <a:solidFill>
                  <a:schemeClr val="bg1"/>
                </a:solidFill>
              </a:rPr>
              <a:t>and possessions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646331"/>
          </a:xfrm>
          <a:prstGeom prst="rect">
            <a:avLst/>
          </a:prstGeom>
          <a:noFill/>
        </p:spPr>
        <p:txBody>
          <a:bodyPr wrap="square" rtlCol="0">
            <a:spAutoFit/>
          </a:bodyPr>
          <a:lstStyle/>
          <a:p>
            <a:pPr algn="ctr"/>
            <a:r>
              <a:rPr lang="en-US" sz="3600" dirty="0" smtClean="0">
                <a:solidFill>
                  <a:srgbClr val="FFFF00"/>
                </a:solidFill>
              </a:rPr>
              <a:t>Jehovah </a:t>
            </a:r>
            <a:r>
              <a:rPr lang="en-US" sz="3600" dirty="0" err="1" smtClean="0">
                <a:solidFill>
                  <a:srgbClr val="FFFF00"/>
                </a:solidFill>
              </a:rPr>
              <a:t>M'Kaddesh</a:t>
            </a:r>
            <a:r>
              <a:rPr lang="en-US" sz="3600" dirty="0" smtClean="0">
                <a:solidFill>
                  <a:srgbClr val="FFFF00"/>
                </a:solidFill>
              </a:rPr>
              <a:t> - The Lord Your Sanctifier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Rewards of Personal Holiness</a:t>
            </a:r>
            <a:endParaRPr lang="en-US" sz="3600" dirty="0">
              <a:solidFill>
                <a:srgbClr val="FFFF00"/>
              </a:solidFill>
            </a:endParaRPr>
          </a:p>
        </p:txBody>
      </p:sp>
      <p:sp>
        <p:nvSpPr>
          <p:cNvPr id="3" name="TextBox 2"/>
          <p:cNvSpPr txBox="1"/>
          <p:nvPr/>
        </p:nvSpPr>
        <p:spPr>
          <a:xfrm>
            <a:off x="0" y="2286000"/>
            <a:ext cx="9144000" cy="646331"/>
          </a:xfrm>
          <a:prstGeom prst="rect">
            <a:avLst/>
          </a:prstGeom>
          <a:noFill/>
        </p:spPr>
        <p:txBody>
          <a:bodyPr wrap="square" rtlCol="0">
            <a:spAutoFit/>
          </a:bodyPr>
          <a:lstStyle/>
          <a:p>
            <a:pPr algn="ctr"/>
            <a:r>
              <a:rPr lang="en-US" sz="3600" dirty="0" smtClean="0">
                <a:solidFill>
                  <a:schemeClr val="bg1"/>
                </a:solidFill>
              </a:rPr>
              <a:t>#1) Holiness - key to being part of Him</a:t>
            </a:r>
          </a:p>
        </p:txBody>
      </p:sp>
      <p:sp>
        <p:nvSpPr>
          <p:cNvPr id="4" name="TextBox 3"/>
          <p:cNvSpPr txBox="1"/>
          <p:nvPr/>
        </p:nvSpPr>
        <p:spPr>
          <a:xfrm>
            <a:off x="0" y="3352800"/>
            <a:ext cx="9144000" cy="2062103"/>
          </a:xfrm>
          <a:prstGeom prst="rect">
            <a:avLst/>
          </a:prstGeom>
          <a:noFill/>
        </p:spPr>
        <p:txBody>
          <a:bodyPr wrap="square" rtlCol="0">
            <a:spAutoFit/>
          </a:bodyPr>
          <a:lstStyle/>
          <a:p>
            <a:r>
              <a:rPr lang="en-US" sz="3200" i="1" dirty="0" smtClean="0">
                <a:solidFill>
                  <a:schemeClr val="bg1"/>
                </a:solidFill>
              </a:rPr>
              <a:t>John 13:8  </a:t>
            </a:r>
          </a:p>
          <a:p>
            <a:r>
              <a:rPr lang="en-US" sz="3200" i="1" dirty="0" smtClean="0">
                <a:solidFill>
                  <a:schemeClr val="bg1"/>
                </a:solidFill>
              </a:rPr>
              <a:t>Peter said to Him, "You shall never wash my feet!" Jesus answered him, "If I do not wash you, you have no part with 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Rewards of Personal Holiness</a:t>
            </a:r>
            <a:endParaRPr lang="en-US" sz="3600" dirty="0">
              <a:solidFill>
                <a:srgbClr val="FFFF00"/>
              </a:solidFill>
            </a:endParaRPr>
          </a:p>
        </p:txBody>
      </p:sp>
      <p:sp>
        <p:nvSpPr>
          <p:cNvPr id="3" name="TextBox 2"/>
          <p:cNvSpPr txBox="1"/>
          <p:nvPr/>
        </p:nvSpPr>
        <p:spPr>
          <a:xfrm>
            <a:off x="0" y="2286000"/>
            <a:ext cx="9144000" cy="646331"/>
          </a:xfrm>
          <a:prstGeom prst="rect">
            <a:avLst/>
          </a:prstGeom>
          <a:noFill/>
        </p:spPr>
        <p:txBody>
          <a:bodyPr wrap="square" rtlCol="0">
            <a:spAutoFit/>
          </a:bodyPr>
          <a:lstStyle/>
          <a:p>
            <a:pPr algn="ctr"/>
            <a:r>
              <a:rPr lang="en-US" sz="3600" dirty="0" smtClean="0">
                <a:solidFill>
                  <a:schemeClr val="bg1"/>
                </a:solidFill>
              </a:rPr>
              <a:t>#2) Holiness - key to possessing our possessions</a:t>
            </a:r>
          </a:p>
        </p:txBody>
      </p:sp>
      <p:sp>
        <p:nvSpPr>
          <p:cNvPr id="4" name="TextBox 3"/>
          <p:cNvSpPr txBox="1"/>
          <p:nvPr/>
        </p:nvSpPr>
        <p:spPr>
          <a:xfrm>
            <a:off x="0" y="3352800"/>
            <a:ext cx="9144000" cy="2062103"/>
          </a:xfrm>
          <a:prstGeom prst="rect">
            <a:avLst/>
          </a:prstGeom>
          <a:noFill/>
        </p:spPr>
        <p:txBody>
          <a:bodyPr wrap="square" rtlCol="0">
            <a:spAutoFit/>
          </a:bodyPr>
          <a:lstStyle/>
          <a:p>
            <a:r>
              <a:rPr lang="en-US" sz="3200" i="1" dirty="0" smtClean="0">
                <a:solidFill>
                  <a:schemeClr val="bg1"/>
                </a:solidFill>
              </a:rPr>
              <a:t>Obadiah 1:17  </a:t>
            </a:r>
          </a:p>
          <a:p>
            <a:r>
              <a:rPr lang="en-US" sz="3200" i="1" dirty="0" smtClean="0">
                <a:solidFill>
                  <a:schemeClr val="bg1"/>
                </a:solidFill>
              </a:rPr>
              <a:t>"But on Mount Zion there shall be deliverance, And there shall be holiness; The house of Jacob shall possess their possessions.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Rewards of Personal Holiness</a:t>
            </a:r>
            <a:endParaRPr lang="en-US" sz="3600" dirty="0">
              <a:solidFill>
                <a:srgbClr val="FFFF00"/>
              </a:solidFill>
            </a:endParaRPr>
          </a:p>
        </p:txBody>
      </p:sp>
      <p:sp>
        <p:nvSpPr>
          <p:cNvPr id="3" name="TextBox 2"/>
          <p:cNvSpPr txBox="1"/>
          <p:nvPr/>
        </p:nvSpPr>
        <p:spPr>
          <a:xfrm>
            <a:off x="0" y="2286000"/>
            <a:ext cx="9144000" cy="646331"/>
          </a:xfrm>
          <a:prstGeom prst="rect">
            <a:avLst/>
          </a:prstGeom>
          <a:noFill/>
        </p:spPr>
        <p:txBody>
          <a:bodyPr wrap="square" rtlCol="0">
            <a:spAutoFit/>
          </a:bodyPr>
          <a:lstStyle/>
          <a:p>
            <a:pPr algn="ctr"/>
            <a:r>
              <a:rPr lang="en-US" sz="3600" dirty="0" smtClean="0">
                <a:solidFill>
                  <a:schemeClr val="bg1"/>
                </a:solidFill>
              </a:rPr>
              <a:t>#3) Holiness - profitable in all things</a:t>
            </a:r>
          </a:p>
        </p:txBody>
      </p:sp>
      <p:sp>
        <p:nvSpPr>
          <p:cNvPr id="4" name="TextBox 3"/>
          <p:cNvSpPr txBox="1"/>
          <p:nvPr/>
        </p:nvSpPr>
        <p:spPr>
          <a:xfrm>
            <a:off x="0" y="3352800"/>
            <a:ext cx="9144000" cy="2062103"/>
          </a:xfrm>
          <a:prstGeom prst="rect">
            <a:avLst/>
          </a:prstGeom>
          <a:noFill/>
        </p:spPr>
        <p:txBody>
          <a:bodyPr wrap="square" rtlCol="0">
            <a:spAutoFit/>
          </a:bodyPr>
          <a:lstStyle/>
          <a:p>
            <a:r>
              <a:rPr lang="en-US" sz="3200" i="1" dirty="0" smtClean="0">
                <a:solidFill>
                  <a:schemeClr val="bg1"/>
                </a:solidFill>
              </a:rPr>
              <a:t>1 Timothy 4:8</a:t>
            </a:r>
          </a:p>
          <a:p>
            <a:r>
              <a:rPr lang="en-US" sz="3200" i="1" dirty="0" smtClean="0">
                <a:solidFill>
                  <a:schemeClr val="bg1"/>
                </a:solidFill>
              </a:rPr>
              <a:t>8 For bodily exercise profits a little, but godliness is profitable for all things, having promise of the life that now is and of that which is to come.</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Rewards of Personal Holiness</a:t>
            </a:r>
            <a:endParaRPr lang="en-US" sz="3600" dirty="0">
              <a:solidFill>
                <a:srgbClr val="FFFF00"/>
              </a:solidFill>
            </a:endParaRPr>
          </a:p>
        </p:txBody>
      </p:sp>
      <p:sp>
        <p:nvSpPr>
          <p:cNvPr id="3" name="TextBox 2"/>
          <p:cNvSpPr txBox="1"/>
          <p:nvPr/>
        </p:nvSpPr>
        <p:spPr>
          <a:xfrm>
            <a:off x="0" y="2286000"/>
            <a:ext cx="9144000" cy="646331"/>
          </a:xfrm>
          <a:prstGeom prst="rect">
            <a:avLst/>
          </a:prstGeom>
          <a:noFill/>
        </p:spPr>
        <p:txBody>
          <a:bodyPr wrap="square" rtlCol="0">
            <a:spAutoFit/>
          </a:bodyPr>
          <a:lstStyle/>
          <a:p>
            <a:pPr algn="ctr"/>
            <a:r>
              <a:rPr lang="en-US" sz="3600" dirty="0" smtClean="0">
                <a:solidFill>
                  <a:schemeClr val="bg1"/>
                </a:solidFill>
              </a:rPr>
              <a:t>#4) Holiness - key to being a vessel of honor</a:t>
            </a:r>
          </a:p>
        </p:txBody>
      </p:sp>
      <p:sp>
        <p:nvSpPr>
          <p:cNvPr id="4" name="TextBox 3"/>
          <p:cNvSpPr txBox="1"/>
          <p:nvPr/>
        </p:nvSpPr>
        <p:spPr>
          <a:xfrm>
            <a:off x="0" y="3352800"/>
            <a:ext cx="9144000" cy="2062103"/>
          </a:xfrm>
          <a:prstGeom prst="rect">
            <a:avLst/>
          </a:prstGeom>
          <a:noFill/>
        </p:spPr>
        <p:txBody>
          <a:bodyPr wrap="square" rtlCol="0">
            <a:spAutoFit/>
          </a:bodyPr>
          <a:lstStyle/>
          <a:p>
            <a:r>
              <a:rPr lang="en-US" sz="3200" i="1" dirty="0" smtClean="0">
                <a:solidFill>
                  <a:schemeClr val="bg1"/>
                </a:solidFill>
              </a:rPr>
              <a:t>2 Timothy 2:21</a:t>
            </a:r>
          </a:p>
          <a:p>
            <a:r>
              <a:rPr lang="en-US" sz="3200" i="1" dirty="0" smtClean="0">
                <a:solidFill>
                  <a:schemeClr val="bg1"/>
                </a:solidFill>
              </a:rPr>
              <a:t>Therefore if anyone cleanses himself from the latter, he will be a vessel for honor, sanctified and useful for the Master, prepared for every good work.</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Rewards of Personal Holiness</a:t>
            </a:r>
            <a:endParaRPr lang="en-US" sz="3600" dirty="0">
              <a:solidFill>
                <a:srgbClr val="FFFF00"/>
              </a:solidFill>
            </a:endParaRPr>
          </a:p>
        </p:txBody>
      </p:sp>
      <p:sp>
        <p:nvSpPr>
          <p:cNvPr id="3" name="TextBox 2"/>
          <p:cNvSpPr txBox="1"/>
          <p:nvPr/>
        </p:nvSpPr>
        <p:spPr>
          <a:xfrm>
            <a:off x="0" y="2286000"/>
            <a:ext cx="9144000" cy="1200329"/>
          </a:xfrm>
          <a:prstGeom prst="rect">
            <a:avLst/>
          </a:prstGeom>
          <a:noFill/>
        </p:spPr>
        <p:txBody>
          <a:bodyPr wrap="square" rtlCol="0">
            <a:spAutoFit/>
          </a:bodyPr>
          <a:lstStyle/>
          <a:p>
            <a:pPr algn="ctr"/>
            <a:r>
              <a:rPr lang="en-US" sz="3600" dirty="0" smtClean="0">
                <a:solidFill>
                  <a:schemeClr val="bg1"/>
                </a:solidFill>
              </a:rPr>
              <a:t>#5) Holiness - key to walking in spiritual authority</a:t>
            </a:r>
          </a:p>
        </p:txBody>
      </p:sp>
      <p:sp>
        <p:nvSpPr>
          <p:cNvPr id="4" name="TextBox 3"/>
          <p:cNvSpPr txBox="1"/>
          <p:nvPr/>
        </p:nvSpPr>
        <p:spPr>
          <a:xfrm>
            <a:off x="0" y="3576697"/>
            <a:ext cx="9144000" cy="1569660"/>
          </a:xfrm>
          <a:prstGeom prst="rect">
            <a:avLst/>
          </a:prstGeom>
          <a:noFill/>
        </p:spPr>
        <p:txBody>
          <a:bodyPr wrap="square" rtlCol="0">
            <a:spAutoFit/>
          </a:bodyPr>
          <a:lstStyle/>
          <a:p>
            <a:r>
              <a:rPr lang="en-US" sz="3200" i="1" dirty="0" smtClean="0">
                <a:solidFill>
                  <a:schemeClr val="bg1"/>
                </a:solidFill>
              </a:rPr>
              <a:t>James 4:7 </a:t>
            </a:r>
            <a:endParaRPr lang="en-US" sz="3200" i="1" dirty="0" smtClean="0">
              <a:solidFill>
                <a:schemeClr val="bg1"/>
              </a:solidFill>
            </a:endParaRPr>
          </a:p>
          <a:p>
            <a:r>
              <a:rPr lang="en-US" sz="3200" i="1" dirty="0" smtClean="0">
                <a:solidFill>
                  <a:schemeClr val="bg1"/>
                </a:solidFill>
              </a:rPr>
              <a:t>Therefore </a:t>
            </a:r>
            <a:r>
              <a:rPr lang="en-US" sz="3200" i="1" dirty="0" smtClean="0">
                <a:solidFill>
                  <a:schemeClr val="bg1"/>
                </a:solidFill>
              </a:rPr>
              <a:t>submit to God. Resist the devil and he will flee from you.</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Rewards of Personal Holiness</a:t>
            </a:r>
            <a:endParaRPr lang="en-US" sz="3600" dirty="0">
              <a:solidFill>
                <a:srgbClr val="FFFF00"/>
              </a:solidFill>
            </a:endParaRPr>
          </a:p>
        </p:txBody>
      </p:sp>
      <p:sp>
        <p:nvSpPr>
          <p:cNvPr id="3" name="TextBox 2"/>
          <p:cNvSpPr txBox="1"/>
          <p:nvPr/>
        </p:nvSpPr>
        <p:spPr>
          <a:xfrm>
            <a:off x="0" y="2286000"/>
            <a:ext cx="9144000" cy="646331"/>
          </a:xfrm>
          <a:prstGeom prst="rect">
            <a:avLst/>
          </a:prstGeom>
          <a:noFill/>
        </p:spPr>
        <p:txBody>
          <a:bodyPr wrap="square" rtlCol="0">
            <a:spAutoFit/>
          </a:bodyPr>
          <a:lstStyle/>
          <a:p>
            <a:pPr algn="ctr"/>
            <a:r>
              <a:rPr lang="en-US" sz="3600" dirty="0" smtClean="0">
                <a:solidFill>
                  <a:schemeClr val="bg1"/>
                </a:solidFill>
              </a:rPr>
              <a:t>#6) Holiness - key to </a:t>
            </a:r>
            <a:r>
              <a:rPr lang="en-US" sz="3600" dirty="0" err="1" smtClean="0">
                <a:solidFill>
                  <a:schemeClr val="bg1"/>
                </a:solidFill>
              </a:rPr>
              <a:t>Christlikeness</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Jehovah </a:t>
            </a:r>
            <a:r>
              <a:rPr lang="en-US" sz="3600" dirty="0" err="1" smtClean="0">
                <a:solidFill>
                  <a:srgbClr val="FFFF00"/>
                </a:solidFill>
              </a:rPr>
              <a:t>M'Kaddesh</a:t>
            </a:r>
            <a:r>
              <a:rPr lang="en-US" sz="3600" dirty="0" smtClean="0">
                <a:solidFill>
                  <a:srgbClr val="FFFF00"/>
                </a:solidFill>
              </a:rPr>
              <a:t> - The Lord Your Sanctifier</a:t>
            </a:r>
            <a:endParaRPr lang="en-US" sz="3600" dirty="0">
              <a:solidFill>
                <a:srgbClr val="FFFF00"/>
              </a:solidFill>
            </a:endParaRPr>
          </a:p>
        </p:txBody>
      </p:sp>
      <p:sp>
        <p:nvSpPr>
          <p:cNvPr id="3" name="TextBox 2"/>
          <p:cNvSpPr txBox="1"/>
          <p:nvPr/>
        </p:nvSpPr>
        <p:spPr>
          <a:xfrm>
            <a:off x="0" y="2895600"/>
            <a:ext cx="9144000" cy="2554545"/>
          </a:xfrm>
          <a:prstGeom prst="rect">
            <a:avLst/>
          </a:prstGeom>
          <a:noFill/>
        </p:spPr>
        <p:txBody>
          <a:bodyPr wrap="square" rtlCol="0">
            <a:spAutoFit/>
          </a:bodyPr>
          <a:lstStyle/>
          <a:p>
            <a:r>
              <a:rPr lang="en-US" sz="3200" i="1" dirty="0" smtClean="0">
                <a:solidFill>
                  <a:schemeClr val="bg1"/>
                </a:solidFill>
              </a:rPr>
              <a:t>Exodus 31:13</a:t>
            </a:r>
          </a:p>
          <a:p>
            <a:r>
              <a:rPr lang="en-US" sz="3200" i="1" dirty="0" smtClean="0">
                <a:solidFill>
                  <a:schemeClr val="bg1"/>
                </a:solidFill>
              </a:rPr>
              <a:t>"Speak also to the children of Israel, saying: 'Surely My Sabbaths you shall keep, for it is a sign between Me and you throughout your generations, that you may know that </a:t>
            </a:r>
            <a:r>
              <a:rPr lang="en-US" sz="3200" i="1" dirty="0" smtClean="0">
                <a:solidFill>
                  <a:srgbClr val="FFFF00"/>
                </a:solidFill>
              </a:rPr>
              <a:t>I am the LORD who sanctifies you.</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Jehovah </a:t>
            </a:r>
            <a:r>
              <a:rPr lang="en-US" sz="3600" dirty="0" err="1" smtClean="0">
                <a:solidFill>
                  <a:srgbClr val="FFFF00"/>
                </a:solidFill>
              </a:rPr>
              <a:t>M'Kaddesh</a:t>
            </a:r>
            <a:r>
              <a:rPr lang="en-US" sz="3600" dirty="0" smtClean="0">
                <a:solidFill>
                  <a:srgbClr val="FFFF00"/>
                </a:solidFill>
              </a:rPr>
              <a:t> - The Lord Your Sanctifier</a:t>
            </a:r>
            <a:endParaRPr lang="en-US" sz="3600" dirty="0">
              <a:solidFill>
                <a:srgbClr val="FFFF00"/>
              </a:solidFill>
            </a:endParaRPr>
          </a:p>
        </p:txBody>
      </p:sp>
      <p:sp>
        <p:nvSpPr>
          <p:cNvPr id="3" name="TextBox 2"/>
          <p:cNvSpPr txBox="1"/>
          <p:nvPr/>
        </p:nvSpPr>
        <p:spPr>
          <a:xfrm>
            <a:off x="0" y="2590800"/>
            <a:ext cx="9144000" cy="4031873"/>
          </a:xfrm>
          <a:prstGeom prst="rect">
            <a:avLst/>
          </a:prstGeom>
          <a:noFill/>
        </p:spPr>
        <p:txBody>
          <a:bodyPr wrap="square" rtlCol="0">
            <a:spAutoFit/>
          </a:bodyPr>
          <a:lstStyle/>
          <a:p>
            <a:r>
              <a:rPr lang="en-US" sz="3200" i="1" dirty="0" smtClean="0">
                <a:solidFill>
                  <a:schemeClr val="bg1"/>
                </a:solidFill>
              </a:rPr>
              <a:t>Leviticus 20:8  </a:t>
            </a:r>
          </a:p>
          <a:p>
            <a:r>
              <a:rPr lang="en-US" sz="3200" i="1" dirty="0" smtClean="0">
                <a:solidFill>
                  <a:schemeClr val="bg1"/>
                </a:solidFill>
              </a:rPr>
              <a:t>And you shall keep My statutes, and perform them: </a:t>
            </a:r>
            <a:r>
              <a:rPr lang="en-US" sz="3200" i="1" dirty="0" smtClean="0">
                <a:solidFill>
                  <a:srgbClr val="FFFF00"/>
                </a:solidFill>
              </a:rPr>
              <a:t>I am the LORD who sanctifies you.</a:t>
            </a:r>
          </a:p>
          <a:p>
            <a:endParaRPr lang="en-US" sz="3200" i="1" dirty="0" smtClean="0">
              <a:solidFill>
                <a:schemeClr val="bg1"/>
              </a:solidFill>
            </a:endParaRPr>
          </a:p>
          <a:p>
            <a:r>
              <a:rPr lang="en-US" sz="3200" i="1" dirty="0" smtClean="0">
                <a:solidFill>
                  <a:schemeClr val="bg1"/>
                </a:solidFill>
              </a:rPr>
              <a:t>Leviticus 22:32  </a:t>
            </a:r>
          </a:p>
          <a:p>
            <a:r>
              <a:rPr lang="en-US" sz="3200" i="1" dirty="0" smtClean="0">
                <a:solidFill>
                  <a:schemeClr val="bg1"/>
                </a:solidFill>
              </a:rPr>
              <a:t>You shall not profane My holy name, but I will be hallowed among the children of Israel. </a:t>
            </a:r>
            <a:r>
              <a:rPr lang="en-US" sz="3200" i="1" dirty="0" smtClean="0">
                <a:solidFill>
                  <a:srgbClr val="FFFF00"/>
                </a:solidFill>
              </a:rPr>
              <a:t>I am the LORD who sanctifies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His People - Called To Holiness</a:t>
            </a:r>
            <a:endParaRPr lang="en-US" sz="3600" dirty="0">
              <a:solidFill>
                <a:srgbClr val="FFFF00"/>
              </a:solidFill>
            </a:endParaRPr>
          </a:p>
        </p:txBody>
      </p:sp>
      <p:sp>
        <p:nvSpPr>
          <p:cNvPr id="3" name="TextBox 2"/>
          <p:cNvSpPr txBox="1"/>
          <p:nvPr/>
        </p:nvSpPr>
        <p:spPr>
          <a:xfrm>
            <a:off x="0" y="2590800"/>
            <a:ext cx="9144000" cy="3539430"/>
          </a:xfrm>
          <a:prstGeom prst="rect">
            <a:avLst/>
          </a:prstGeom>
          <a:noFill/>
        </p:spPr>
        <p:txBody>
          <a:bodyPr wrap="square" rtlCol="0">
            <a:spAutoFit/>
          </a:bodyPr>
          <a:lstStyle/>
          <a:p>
            <a:r>
              <a:rPr lang="en-US" sz="3200" i="1" dirty="0" smtClean="0">
                <a:solidFill>
                  <a:schemeClr val="bg1"/>
                </a:solidFill>
              </a:rPr>
              <a:t>1 Thessalonians 4:7  </a:t>
            </a:r>
            <a:endParaRPr lang="en-US" sz="3200" i="1" dirty="0" smtClean="0">
              <a:solidFill>
                <a:schemeClr val="bg1"/>
              </a:solidFill>
            </a:endParaRPr>
          </a:p>
          <a:p>
            <a:r>
              <a:rPr lang="en-US" sz="3200" i="1" dirty="0" smtClean="0">
                <a:solidFill>
                  <a:schemeClr val="bg1"/>
                </a:solidFill>
              </a:rPr>
              <a:t>For </a:t>
            </a:r>
            <a:r>
              <a:rPr lang="en-US" sz="3200" i="1" dirty="0" smtClean="0">
                <a:solidFill>
                  <a:schemeClr val="bg1"/>
                </a:solidFill>
              </a:rPr>
              <a:t>God did not </a:t>
            </a:r>
            <a:r>
              <a:rPr lang="en-US" sz="3200" i="1" dirty="0" smtClean="0">
                <a:solidFill>
                  <a:srgbClr val="FFFF00"/>
                </a:solidFill>
              </a:rPr>
              <a:t>call</a:t>
            </a:r>
            <a:r>
              <a:rPr lang="en-US" sz="3200" i="1" dirty="0" smtClean="0">
                <a:solidFill>
                  <a:schemeClr val="bg1"/>
                </a:solidFill>
              </a:rPr>
              <a:t> us to uncleanness, but in holiness.</a:t>
            </a:r>
          </a:p>
          <a:p>
            <a:endParaRPr lang="en-US" sz="3200" i="1" dirty="0" smtClean="0">
              <a:solidFill>
                <a:schemeClr val="bg1"/>
              </a:solidFill>
            </a:endParaRPr>
          </a:p>
          <a:p>
            <a:r>
              <a:rPr lang="en-US" sz="3200" i="1" dirty="0" smtClean="0">
                <a:solidFill>
                  <a:schemeClr val="bg1"/>
                </a:solidFill>
              </a:rPr>
              <a:t>1 Peter 1:15-16</a:t>
            </a:r>
          </a:p>
          <a:p>
            <a:r>
              <a:rPr lang="en-US" sz="3200" i="1" dirty="0" smtClean="0">
                <a:solidFill>
                  <a:schemeClr val="bg1"/>
                </a:solidFill>
              </a:rPr>
              <a:t>15 but as He who </a:t>
            </a:r>
            <a:r>
              <a:rPr lang="en-US" sz="3200" i="1" dirty="0" smtClean="0">
                <a:solidFill>
                  <a:srgbClr val="FFFF00"/>
                </a:solidFill>
              </a:rPr>
              <a:t>called </a:t>
            </a:r>
            <a:r>
              <a:rPr lang="en-US" sz="3200" i="1" dirty="0" smtClean="0">
                <a:solidFill>
                  <a:schemeClr val="bg1"/>
                </a:solidFill>
              </a:rPr>
              <a:t>you is holy, you also be holy in all your conduct, </a:t>
            </a:r>
          </a:p>
          <a:p>
            <a:r>
              <a:rPr lang="en-US" sz="3200" i="1" dirty="0" smtClean="0">
                <a:solidFill>
                  <a:schemeClr val="bg1"/>
                </a:solidFill>
              </a:rPr>
              <a:t>16 because it is written, "BE HOLY, FOR I AM HOLY."</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What Does It Mean To Be Holy?</a:t>
            </a:r>
            <a:endParaRPr lang="en-US" sz="3600" dirty="0">
              <a:solidFill>
                <a:srgbClr val="FFFF00"/>
              </a:solidFill>
            </a:endParaRPr>
          </a:p>
        </p:txBody>
      </p:sp>
      <p:sp>
        <p:nvSpPr>
          <p:cNvPr id="3" name="TextBox 2"/>
          <p:cNvSpPr txBox="1"/>
          <p:nvPr/>
        </p:nvSpPr>
        <p:spPr>
          <a:xfrm>
            <a:off x="0" y="2590800"/>
            <a:ext cx="9144000" cy="2308324"/>
          </a:xfrm>
          <a:prstGeom prst="rect">
            <a:avLst/>
          </a:prstGeom>
          <a:noFill/>
        </p:spPr>
        <p:txBody>
          <a:bodyPr wrap="square" rtlCol="0">
            <a:spAutoFit/>
          </a:bodyPr>
          <a:lstStyle/>
          <a:p>
            <a:pPr algn="ctr"/>
            <a:r>
              <a:rPr lang="en-US" sz="3600" dirty="0" smtClean="0">
                <a:solidFill>
                  <a:schemeClr val="bg1"/>
                </a:solidFill>
              </a:rPr>
              <a:t>Holiness of life </a:t>
            </a:r>
            <a:endParaRPr lang="en-US" sz="3600" dirty="0" smtClean="0">
              <a:solidFill>
                <a:schemeClr val="bg1"/>
              </a:solidFill>
            </a:endParaRPr>
          </a:p>
          <a:p>
            <a:pPr algn="ctr"/>
            <a:r>
              <a:rPr lang="en-US" sz="3600" dirty="0" smtClean="0">
                <a:solidFill>
                  <a:schemeClr val="bg1"/>
                </a:solidFill>
              </a:rPr>
              <a:t>is </a:t>
            </a:r>
            <a:r>
              <a:rPr lang="en-US" sz="3600" dirty="0" smtClean="0">
                <a:solidFill>
                  <a:schemeClr val="bg1"/>
                </a:solidFill>
              </a:rPr>
              <a:t>a recognition and celebration </a:t>
            </a:r>
            <a:endParaRPr lang="en-US" sz="3600" dirty="0" smtClean="0">
              <a:solidFill>
                <a:schemeClr val="bg1"/>
              </a:solidFill>
            </a:endParaRPr>
          </a:p>
          <a:p>
            <a:pPr algn="ctr"/>
            <a:r>
              <a:rPr lang="en-US" sz="3600" dirty="0" smtClean="0">
                <a:solidFill>
                  <a:schemeClr val="bg1"/>
                </a:solidFill>
              </a:rPr>
              <a:t>that </a:t>
            </a:r>
            <a:r>
              <a:rPr lang="en-US" sz="3600" dirty="0" smtClean="0">
                <a:solidFill>
                  <a:schemeClr val="bg1"/>
                </a:solidFill>
              </a:rPr>
              <a:t>all of me </a:t>
            </a:r>
            <a:endParaRPr lang="en-US" sz="3600" dirty="0" smtClean="0">
              <a:solidFill>
                <a:schemeClr val="bg1"/>
              </a:solidFill>
            </a:endParaRPr>
          </a:p>
          <a:p>
            <a:pPr algn="ctr"/>
            <a:r>
              <a:rPr lang="en-US" sz="3600" dirty="0" smtClean="0">
                <a:solidFill>
                  <a:schemeClr val="bg1"/>
                </a:solidFill>
              </a:rPr>
              <a:t>belongs </a:t>
            </a:r>
            <a:r>
              <a:rPr lang="en-US" sz="3600" dirty="0" smtClean="0">
                <a:solidFill>
                  <a:schemeClr val="bg1"/>
                </a:solidFill>
              </a:rPr>
              <a:t>to Him, the Most Holy One.</a:t>
            </a:r>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Power of Sin Broken</a:t>
            </a:r>
            <a:endParaRPr lang="en-US" sz="3600" dirty="0">
              <a:solidFill>
                <a:srgbClr val="FFFF00"/>
              </a:solidFill>
            </a:endParaRPr>
          </a:p>
        </p:txBody>
      </p:sp>
      <p:sp>
        <p:nvSpPr>
          <p:cNvPr id="3" name="TextBox 2"/>
          <p:cNvSpPr txBox="1"/>
          <p:nvPr/>
        </p:nvSpPr>
        <p:spPr>
          <a:xfrm>
            <a:off x="0" y="2590800"/>
            <a:ext cx="9144000" cy="2062103"/>
          </a:xfrm>
          <a:prstGeom prst="rect">
            <a:avLst/>
          </a:prstGeom>
          <a:noFill/>
        </p:spPr>
        <p:txBody>
          <a:bodyPr wrap="square" rtlCol="0">
            <a:spAutoFit/>
          </a:bodyPr>
          <a:lstStyle/>
          <a:p>
            <a:r>
              <a:rPr lang="en-US" sz="3200" i="1" dirty="0" smtClean="0">
                <a:solidFill>
                  <a:schemeClr val="bg1"/>
                </a:solidFill>
              </a:rPr>
              <a:t>Romans 6:6  </a:t>
            </a:r>
          </a:p>
          <a:p>
            <a:r>
              <a:rPr lang="en-US" sz="3200" i="1" dirty="0" smtClean="0">
                <a:solidFill>
                  <a:schemeClr val="bg1"/>
                </a:solidFill>
              </a:rPr>
              <a:t>knowing this, that </a:t>
            </a:r>
            <a:r>
              <a:rPr lang="en-US" sz="3200" i="1" dirty="0" smtClean="0">
                <a:solidFill>
                  <a:srgbClr val="FFFF00"/>
                </a:solidFill>
              </a:rPr>
              <a:t>our old man </a:t>
            </a:r>
            <a:r>
              <a:rPr lang="en-US" sz="3200" i="1" dirty="0" smtClean="0">
                <a:solidFill>
                  <a:schemeClr val="bg1"/>
                </a:solidFill>
              </a:rPr>
              <a:t>was </a:t>
            </a:r>
            <a:r>
              <a:rPr lang="en-US" sz="3200" i="1" dirty="0" smtClean="0">
                <a:solidFill>
                  <a:schemeClr val="bg1"/>
                </a:solidFill>
              </a:rPr>
              <a:t>crucified with Him, that </a:t>
            </a:r>
            <a:r>
              <a:rPr lang="en-US" sz="3200" i="1" dirty="0" smtClean="0">
                <a:solidFill>
                  <a:srgbClr val="FFFF00"/>
                </a:solidFill>
              </a:rPr>
              <a:t>the body of sin </a:t>
            </a:r>
            <a:r>
              <a:rPr lang="en-US" sz="3200" i="1" dirty="0" smtClean="0">
                <a:solidFill>
                  <a:schemeClr val="bg1"/>
                </a:solidFill>
              </a:rPr>
              <a:t>might </a:t>
            </a:r>
            <a:r>
              <a:rPr lang="en-US" sz="3200" i="1" dirty="0" smtClean="0">
                <a:solidFill>
                  <a:schemeClr val="bg1"/>
                </a:solidFill>
              </a:rPr>
              <a:t>be done away with, that we should no longer be slaves of sin.</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Power of Sin Broken</a:t>
            </a:r>
            <a:endParaRPr lang="en-US" sz="3600" dirty="0">
              <a:solidFill>
                <a:srgbClr val="FFFF00"/>
              </a:solidFill>
            </a:endParaRPr>
          </a:p>
        </p:txBody>
      </p:sp>
      <p:sp>
        <p:nvSpPr>
          <p:cNvPr id="3" name="TextBox 2"/>
          <p:cNvSpPr txBox="1"/>
          <p:nvPr/>
        </p:nvSpPr>
        <p:spPr>
          <a:xfrm>
            <a:off x="0" y="2590800"/>
            <a:ext cx="9144000" cy="2554545"/>
          </a:xfrm>
          <a:prstGeom prst="rect">
            <a:avLst/>
          </a:prstGeom>
          <a:noFill/>
        </p:spPr>
        <p:txBody>
          <a:bodyPr wrap="square" rtlCol="0">
            <a:spAutoFit/>
          </a:bodyPr>
          <a:lstStyle/>
          <a:p>
            <a:r>
              <a:rPr lang="en-US" sz="3200" i="1" dirty="0" smtClean="0">
                <a:solidFill>
                  <a:schemeClr val="bg1"/>
                </a:solidFill>
              </a:rPr>
              <a:t>Romans 6:11-14</a:t>
            </a:r>
          </a:p>
          <a:p>
            <a:r>
              <a:rPr lang="en-US" sz="3200" i="1" dirty="0" smtClean="0">
                <a:solidFill>
                  <a:schemeClr val="bg1"/>
                </a:solidFill>
              </a:rPr>
              <a:t>11 Likewise you also, </a:t>
            </a:r>
            <a:r>
              <a:rPr lang="en-US" sz="3200" i="1" dirty="0" smtClean="0">
                <a:solidFill>
                  <a:srgbClr val="FFFF00"/>
                </a:solidFill>
              </a:rPr>
              <a:t>reckon</a:t>
            </a:r>
            <a:r>
              <a:rPr lang="en-US" sz="3200" i="1" dirty="0" smtClean="0">
                <a:solidFill>
                  <a:schemeClr val="bg1"/>
                </a:solidFill>
              </a:rPr>
              <a:t> yourselves to be dead indeed to sin, but alive to God in Christ Jesus our Lord. </a:t>
            </a:r>
          </a:p>
          <a:p>
            <a:r>
              <a:rPr lang="en-US" sz="3200" i="1" dirty="0" smtClean="0">
                <a:solidFill>
                  <a:schemeClr val="bg1"/>
                </a:solidFill>
              </a:rPr>
              <a:t>12 Therefore </a:t>
            </a:r>
            <a:r>
              <a:rPr lang="en-US" sz="3200" i="1" dirty="0" smtClean="0">
                <a:solidFill>
                  <a:srgbClr val="FFFF00"/>
                </a:solidFill>
              </a:rPr>
              <a:t>do not let sin reign </a:t>
            </a:r>
            <a:r>
              <a:rPr lang="en-US" sz="3200" i="1" dirty="0" smtClean="0">
                <a:solidFill>
                  <a:schemeClr val="bg1"/>
                </a:solidFill>
              </a:rPr>
              <a:t>in your mortal body, that you should obey it in its lusts.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Power of Sin Broken</a:t>
            </a:r>
            <a:endParaRPr lang="en-US" sz="3600" dirty="0">
              <a:solidFill>
                <a:srgbClr val="FFFF00"/>
              </a:solidFill>
            </a:endParaRPr>
          </a:p>
        </p:txBody>
      </p:sp>
      <p:sp>
        <p:nvSpPr>
          <p:cNvPr id="3" name="TextBox 2"/>
          <p:cNvSpPr txBox="1"/>
          <p:nvPr/>
        </p:nvSpPr>
        <p:spPr>
          <a:xfrm>
            <a:off x="0" y="2590800"/>
            <a:ext cx="9144000" cy="3539430"/>
          </a:xfrm>
          <a:prstGeom prst="rect">
            <a:avLst/>
          </a:prstGeom>
          <a:noFill/>
        </p:spPr>
        <p:txBody>
          <a:bodyPr wrap="square" rtlCol="0">
            <a:spAutoFit/>
          </a:bodyPr>
          <a:lstStyle/>
          <a:p>
            <a:r>
              <a:rPr lang="en-US" sz="3200" i="1" dirty="0" smtClean="0">
                <a:solidFill>
                  <a:schemeClr val="bg1"/>
                </a:solidFill>
              </a:rPr>
              <a:t>Romans 6:11-14</a:t>
            </a:r>
          </a:p>
          <a:p>
            <a:r>
              <a:rPr lang="en-US" sz="3200" i="1" dirty="0" smtClean="0">
                <a:solidFill>
                  <a:schemeClr val="bg1"/>
                </a:solidFill>
              </a:rPr>
              <a:t>13 </a:t>
            </a:r>
            <a:r>
              <a:rPr lang="en-US" sz="3200" i="1" dirty="0" smtClean="0">
                <a:solidFill>
                  <a:schemeClr val="bg1"/>
                </a:solidFill>
              </a:rPr>
              <a:t>And do not present your members as instruments of unrighteousness to sin, but </a:t>
            </a:r>
            <a:r>
              <a:rPr lang="en-US" sz="3200" i="1" dirty="0" smtClean="0">
                <a:solidFill>
                  <a:srgbClr val="FFFF00"/>
                </a:solidFill>
              </a:rPr>
              <a:t>present yourselves to God</a:t>
            </a:r>
            <a:r>
              <a:rPr lang="en-US" sz="3200" i="1" dirty="0" smtClean="0">
                <a:solidFill>
                  <a:schemeClr val="bg1"/>
                </a:solidFill>
              </a:rPr>
              <a:t> as being alive from the dead, and your members as instruments of righteousness to God. </a:t>
            </a:r>
          </a:p>
          <a:p>
            <a:r>
              <a:rPr lang="en-US" sz="3200" i="1" dirty="0" smtClean="0">
                <a:solidFill>
                  <a:schemeClr val="bg1"/>
                </a:solidFill>
              </a:rPr>
              <a:t>14 For </a:t>
            </a:r>
            <a:r>
              <a:rPr lang="en-US" sz="3200" i="1" dirty="0" smtClean="0">
                <a:solidFill>
                  <a:srgbClr val="FFFF00"/>
                </a:solidFill>
              </a:rPr>
              <a:t>sin shall not have dominion over you</a:t>
            </a:r>
            <a:r>
              <a:rPr lang="en-US" sz="3200" i="1" dirty="0" smtClean="0">
                <a:solidFill>
                  <a:schemeClr val="bg1"/>
                </a:solidFill>
              </a:rPr>
              <a:t>, for you are not under law but under grace</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919</Words>
  <Application>Microsoft Office PowerPoint</Application>
  <PresentationFormat>On-screen Show (4:3)</PresentationFormat>
  <Paragraphs>88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49</cp:revision>
  <dcterms:created xsi:type="dcterms:W3CDTF">2006-08-16T00:00:00Z</dcterms:created>
  <dcterms:modified xsi:type="dcterms:W3CDTF">2018-04-20T11:27:56Z</dcterms:modified>
</cp:coreProperties>
</file>