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04-08-The-Holiness-of-God-Part-1-Holy-God-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04-08-The-Holiness-of-God-Part-1-Holy-God-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His Nature Reproduced In Us</a:t>
            </a:r>
            <a:endParaRPr lang="en-US" sz="3600" dirty="0">
              <a:solidFill>
                <a:srgbClr val="FFC000"/>
              </a:solidFill>
            </a:endParaRPr>
          </a:p>
        </p:txBody>
      </p:sp>
      <p:sp>
        <p:nvSpPr>
          <p:cNvPr id="3" name="TextBox 2"/>
          <p:cNvSpPr txBox="1"/>
          <p:nvPr/>
        </p:nvSpPr>
        <p:spPr>
          <a:xfrm>
            <a:off x="0" y="2819400"/>
            <a:ext cx="9144000" cy="2062103"/>
          </a:xfrm>
          <a:prstGeom prst="rect">
            <a:avLst/>
          </a:prstGeom>
          <a:noFill/>
        </p:spPr>
        <p:txBody>
          <a:bodyPr wrap="square" rtlCol="0">
            <a:spAutoFit/>
          </a:bodyPr>
          <a:lstStyle/>
          <a:p>
            <a:r>
              <a:rPr lang="en-US" sz="3200" i="1" dirty="0" smtClean="0">
                <a:solidFill>
                  <a:schemeClr val="bg1"/>
                </a:solidFill>
              </a:rPr>
              <a:t>Leviticus </a:t>
            </a:r>
            <a:r>
              <a:rPr lang="en-US" sz="3200" i="1" dirty="0" smtClean="0">
                <a:solidFill>
                  <a:schemeClr val="bg1"/>
                </a:solidFill>
              </a:rPr>
              <a:t>19:2  </a:t>
            </a:r>
          </a:p>
          <a:p>
            <a:r>
              <a:rPr lang="en-US" sz="3200" i="1" dirty="0" smtClean="0">
                <a:solidFill>
                  <a:schemeClr val="bg1"/>
                </a:solidFill>
              </a:rPr>
              <a:t>"Speak to all the congregation of the children of Israel, and say to them: 'You shall be holy, for I the LORD your God am holy.</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What is this?</a:t>
            </a:r>
            <a:endParaRPr lang="en-US" sz="3600" dirty="0">
              <a:solidFill>
                <a:srgbClr val="FFC000"/>
              </a:solidFill>
            </a:endParaRPr>
          </a:p>
        </p:txBody>
      </p:sp>
      <p:sp>
        <p:nvSpPr>
          <p:cNvPr id="3" name="TextBox 2"/>
          <p:cNvSpPr txBox="1"/>
          <p:nvPr/>
        </p:nvSpPr>
        <p:spPr>
          <a:xfrm>
            <a:off x="0" y="2819400"/>
            <a:ext cx="9144000" cy="3416320"/>
          </a:xfrm>
          <a:prstGeom prst="rect">
            <a:avLst/>
          </a:prstGeom>
          <a:noFill/>
        </p:spPr>
        <p:txBody>
          <a:bodyPr wrap="square" rtlCol="0">
            <a:spAutoFit/>
          </a:bodyPr>
          <a:lstStyle/>
          <a:p>
            <a:pPr algn="ctr"/>
            <a:r>
              <a:rPr lang="en-US" sz="3600" dirty="0" smtClean="0">
                <a:solidFill>
                  <a:schemeClr val="bg1"/>
                </a:solidFill>
              </a:rPr>
              <a:t>Holiness..</a:t>
            </a:r>
          </a:p>
          <a:p>
            <a:pPr algn="ctr"/>
            <a:r>
              <a:rPr lang="en-US" sz="3600" dirty="0" smtClean="0">
                <a:solidFill>
                  <a:schemeClr val="bg1"/>
                </a:solidFill>
              </a:rPr>
              <a:t>is absolute </a:t>
            </a:r>
            <a:r>
              <a:rPr lang="en-US" sz="3600" dirty="0" err="1" smtClean="0">
                <a:solidFill>
                  <a:schemeClr val="bg1"/>
                </a:solidFill>
              </a:rPr>
              <a:t>sinlessness</a:t>
            </a:r>
            <a:endParaRPr lang="en-US" sz="3600" dirty="0" smtClean="0">
              <a:solidFill>
                <a:schemeClr val="bg1"/>
              </a:solidFill>
            </a:endParaRPr>
          </a:p>
          <a:p>
            <a:pPr algn="ctr"/>
            <a:r>
              <a:rPr lang="en-US" sz="3600" dirty="0" smtClean="0">
                <a:solidFill>
                  <a:schemeClr val="bg1"/>
                </a:solidFill>
              </a:rPr>
              <a:t>is absolute purity</a:t>
            </a:r>
          </a:p>
          <a:p>
            <a:pPr algn="ctr"/>
            <a:r>
              <a:rPr lang="en-US" sz="3600" dirty="0" smtClean="0">
                <a:solidFill>
                  <a:schemeClr val="bg1"/>
                </a:solidFill>
              </a:rPr>
              <a:t>is absolute truth</a:t>
            </a:r>
          </a:p>
          <a:p>
            <a:pPr algn="ctr"/>
            <a:r>
              <a:rPr lang="en-US" sz="3600" dirty="0" smtClean="0">
                <a:solidFill>
                  <a:schemeClr val="bg1"/>
                </a:solidFill>
              </a:rPr>
              <a:t>is absolute faithfulness</a:t>
            </a:r>
          </a:p>
          <a:p>
            <a:pPr algn="ctr"/>
            <a:r>
              <a:rPr lang="en-US" sz="3600" dirty="0" smtClean="0">
                <a:solidFill>
                  <a:schemeClr val="bg1"/>
                </a:solidFill>
              </a:rPr>
              <a:t>is absolute justice (or righteous)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What is this?</a:t>
            </a:r>
            <a:endParaRPr lang="en-US" sz="3600" dirty="0">
              <a:solidFill>
                <a:srgbClr val="FFC000"/>
              </a:solidFill>
            </a:endParaRPr>
          </a:p>
        </p:txBody>
      </p:sp>
      <p:sp>
        <p:nvSpPr>
          <p:cNvPr id="3" name="TextBox 2"/>
          <p:cNvSpPr txBox="1"/>
          <p:nvPr/>
        </p:nvSpPr>
        <p:spPr>
          <a:xfrm>
            <a:off x="0" y="2514600"/>
            <a:ext cx="9144000" cy="3970318"/>
          </a:xfrm>
          <a:prstGeom prst="rect">
            <a:avLst/>
          </a:prstGeom>
          <a:noFill/>
        </p:spPr>
        <p:txBody>
          <a:bodyPr wrap="square" rtlCol="0">
            <a:spAutoFit/>
          </a:bodyPr>
          <a:lstStyle/>
          <a:p>
            <a:pPr algn="ctr"/>
            <a:r>
              <a:rPr lang="en-US" sz="3600" dirty="0" smtClean="0">
                <a:solidFill>
                  <a:schemeClr val="bg1"/>
                </a:solidFill>
              </a:rPr>
              <a:t>Holiness..</a:t>
            </a:r>
          </a:p>
          <a:p>
            <a:pPr algn="ctr"/>
            <a:r>
              <a:rPr lang="en-US" sz="3600" dirty="0" smtClean="0">
                <a:solidFill>
                  <a:schemeClr val="bg1"/>
                </a:solidFill>
              </a:rPr>
              <a:t>is absolute love</a:t>
            </a:r>
          </a:p>
          <a:p>
            <a:pPr algn="ctr"/>
            <a:r>
              <a:rPr lang="en-US" sz="3600" dirty="0" smtClean="0">
                <a:solidFill>
                  <a:schemeClr val="bg1"/>
                </a:solidFill>
              </a:rPr>
              <a:t>is absolute goodness</a:t>
            </a:r>
          </a:p>
          <a:p>
            <a:pPr algn="ctr"/>
            <a:r>
              <a:rPr lang="en-US" sz="3600" dirty="0" smtClean="0">
                <a:solidFill>
                  <a:schemeClr val="bg1"/>
                </a:solidFill>
              </a:rPr>
              <a:t>is absolutely sacred</a:t>
            </a:r>
          </a:p>
          <a:p>
            <a:pPr algn="ctr"/>
            <a:r>
              <a:rPr lang="en-US" sz="3600" dirty="0" smtClean="0">
                <a:solidFill>
                  <a:schemeClr val="bg1"/>
                </a:solidFill>
              </a:rPr>
              <a:t>is absolute perfection</a:t>
            </a:r>
          </a:p>
          <a:p>
            <a:pPr algn="ctr"/>
            <a:r>
              <a:rPr lang="en-US" sz="3600" dirty="0" smtClean="0">
                <a:solidFill>
                  <a:schemeClr val="bg1"/>
                </a:solidFill>
              </a:rPr>
              <a:t>Holiness is </a:t>
            </a:r>
            <a:r>
              <a:rPr lang="en-US" sz="3600" dirty="0" smtClean="0">
                <a:solidFill>
                  <a:schemeClr val="bg1"/>
                </a:solidFill>
              </a:rPr>
              <a:t>Godlikeness </a:t>
            </a:r>
          </a:p>
          <a:p>
            <a:pPr algn="ctr"/>
            <a:r>
              <a:rPr lang="en-US" sz="3600" dirty="0" smtClean="0">
                <a:solidFill>
                  <a:schemeClr val="bg1"/>
                </a:solidFill>
              </a:rPr>
              <a:t>This </a:t>
            </a:r>
            <a:r>
              <a:rPr lang="en-US" sz="3600" dirty="0" smtClean="0">
                <a:solidFill>
                  <a:schemeClr val="bg1"/>
                </a:solidFill>
              </a:rPr>
              <a:t>is God. He is holy.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What is this?</a:t>
            </a:r>
            <a:endParaRPr lang="en-US" sz="3600" dirty="0">
              <a:solidFill>
                <a:srgbClr val="FFC000"/>
              </a:solidFill>
            </a:endParaRPr>
          </a:p>
        </p:txBody>
      </p:sp>
      <p:sp>
        <p:nvSpPr>
          <p:cNvPr id="3" name="TextBox 2"/>
          <p:cNvSpPr txBox="1"/>
          <p:nvPr/>
        </p:nvSpPr>
        <p:spPr>
          <a:xfrm>
            <a:off x="0" y="2514600"/>
            <a:ext cx="9144000" cy="2862322"/>
          </a:xfrm>
          <a:prstGeom prst="rect">
            <a:avLst/>
          </a:prstGeom>
          <a:noFill/>
        </p:spPr>
        <p:txBody>
          <a:bodyPr wrap="square" rtlCol="0">
            <a:spAutoFit/>
          </a:bodyPr>
          <a:lstStyle/>
          <a:p>
            <a:pPr algn="ctr"/>
            <a:r>
              <a:rPr lang="en-US" sz="3600" dirty="0" smtClean="0">
                <a:solidFill>
                  <a:schemeClr val="bg1"/>
                </a:solidFill>
              </a:rPr>
              <a:t>Holiness is the very core </a:t>
            </a:r>
            <a:endParaRPr lang="en-US" sz="3600" dirty="0" smtClean="0">
              <a:solidFill>
                <a:schemeClr val="bg1"/>
              </a:solidFill>
            </a:endParaRPr>
          </a:p>
          <a:p>
            <a:pPr algn="ctr"/>
            <a:r>
              <a:rPr lang="en-US" sz="3600" dirty="0" smtClean="0">
                <a:solidFill>
                  <a:schemeClr val="bg1"/>
                </a:solidFill>
              </a:rPr>
              <a:t>of </a:t>
            </a:r>
            <a:r>
              <a:rPr lang="en-US" sz="3600" dirty="0" smtClean="0">
                <a:solidFill>
                  <a:schemeClr val="bg1"/>
                </a:solidFill>
              </a:rPr>
              <a:t>God's nature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every other facet of </a:t>
            </a:r>
            <a:endParaRPr lang="en-US" sz="3600" dirty="0" smtClean="0">
              <a:solidFill>
                <a:schemeClr val="bg1"/>
              </a:solidFill>
            </a:endParaRPr>
          </a:p>
          <a:p>
            <a:pPr algn="ctr"/>
            <a:r>
              <a:rPr lang="en-US" sz="3600" dirty="0" smtClean="0">
                <a:solidFill>
                  <a:schemeClr val="bg1"/>
                </a:solidFill>
              </a:rPr>
              <a:t>who </a:t>
            </a:r>
            <a:r>
              <a:rPr lang="en-US" sz="3600" dirty="0" smtClean="0">
                <a:solidFill>
                  <a:schemeClr val="bg1"/>
                </a:solidFill>
              </a:rPr>
              <a:t>He is mingled with </a:t>
            </a:r>
            <a:endParaRPr lang="en-US" sz="3600" dirty="0" smtClean="0">
              <a:solidFill>
                <a:schemeClr val="bg1"/>
              </a:solidFill>
            </a:endParaRPr>
          </a:p>
          <a:p>
            <a:pPr algn="ctr"/>
            <a:r>
              <a:rPr lang="en-US" sz="3600" dirty="0" smtClean="0">
                <a:solidFill>
                  <a:schemeClr val="bg1"/>
                </a:solidFill>
              </a:rPr>
              <a:t>this </a:t>
            </a:r>
            <a:r>
              <a:rPr lang="en-US" sz="3600" dirty="0" smtClean="0">
                <a:solidFill>
                  <a:schemeClr val="bg1"/>
                </a:solidFill>
              </a:rPr>
              <a:t>aspect of holiness.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What is this?</a:t>
            </a:r>
            <a:endParaRPr lang="en-US" sz="3600" dirty="0">
              <a:solidFill>
                <a:srgbClr val="FFC000"/>
              </a:solidFill>
            </a:endParaRPr>
          </a:p>
        </p:txBody>
      </p:sp>
      <p:sp>
        <p:nvSpPr>
          <p:cNvPr id="3" name="TextBox 2"/>
          <p:cNvSpPr txBox="1"/>
          <p:nvPr/>
        </p:nvSpPr>
        <p:spPr>
          <a:xfrm>
            <a:off x="0" y="2514600"/>
            <a:ext cx="9144000" cy="2862322"/>
          </a:xfrm>
          <a:prstGeom prst="rect">
            <a:avLst/>
          </a:prstGeom>
          <a:noFill/>
        </p:spPr>
        <p:txBody>
          <a:bodyPr wrap="square" rtlCol="0">
            <a:spAutoFit/>
          </a:bodyPr>
          <a:lstStyle/>
          <a:p>
            <a:pPr algn="ctr"/>
            <a:r>
              <a:rPr lang="en-US" sz="3600" i="1" dirty="0" smtClean="0">
                <a:solidFill>
                  <a:srgbClr val="FFFF00"/>
                </a:solidFill>
              </a:rPr>
              <a:t>The Holiness of Created Things</a:t>
            </a:r>
          </a:p>
          <a:p>
            <a:pPr algn="ctr"/>
            <a:endParaRPr lang="en-US" sz="3600" dirty="0" smtClean="0">
              <a:solidFill>
                <a:schemeClr val="bg1"/>
              </a:solidFill>
            </a:endParaRPr>
          </a:p>
          <a:p>
            <a:pPr algn="ctr"/>
            <a:r>
              <a:rPr lang="en-US" sz="3600" dirty="0" smtClean="0">
                <a:solidFill>
                  <a:schemeClr val="bg1"/>
                </a:solidFill>
              </a:rPr>
              <a:t>Holiness </a:t>
            </a:r>
            <a:r>
              <a:rPr lang="en-US" sz="3600" dirty="0" smtClean="0">
                <a:solidFill>
                  <a:schemeClr val="bg1"/>
                </a:solidFill>
              </a:rPr>
              <a:t>outside of God </a:t>
            </a:r>
            <a:endParaRPr lang="en-US" sz="3600" dirty="0" smtClean="0">
              <a:solidFill>
                <a:schemeClr val="bg1"/>
              </a:solidFill>
            </a:endParaRPr>
          </a:p>
          <a:p>
            <a:pPr algn="ctr"/>
            <a:r>
              <a:rPr lang="en-US" sz="3600" dirty="0" smtClean="0">
                <a:solidFill>
                  <a:schemeClr val="bg1"/>
                </a:solidFill>
              </a:rPr>
              <a:t>is </a:t>
            </a:r>
            <a:r>
              <a:rPr lang="en-US" sz="3600" dirty="0" smtClean="0">
                <a:solidFill>
                  <a:schemeClr val="bg1"/>
                </a:solidFill>
              </a:rPr>
              <a:t>a quality and a state that is bestowed. </a:t>
            </a:r>
            <a:endParaRPr lang="en-US" sz="3600" dirty="0" smtClean="0">
              <a:solidFill>
                <a:schemeClr val="bg1"/>
              </a:solidFill>
            </a:endParaRPr>
          </a:p>
          <a:p>
            <a:pPr algn="ctr"/>
            <a:r>
              <a:rPr lang="en-US" sz="3600" dirty="0" smtClean="0">
                <a:solidFill>
                  <a:schemeClr val="bg1"/>
                </a:solidFill>
              </a:rPr>
              <a:t>We </a:t>
            </a:r>
            <a:r>
              <a:rPr lang="en-US" sz="3600" dirty="0" smtClean="0">
                <a:solidFill>
                  <a:schemeClr val="bg1"/>
                </a:solidFill>
              </a:rPr>
              <a:t>are holy, because He calls us holy.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What is this?</a:t>
            </a:r>
            <a:endParaRPr lang="en-US" sz="3600" dirty="0">
              <a:solidFill>
                <a:srgbClr val="FFC000"/>
              </a:solidFill>
            </a:endParaRPr>
          </a:p>
        </p:txBody>
      </p:sp>
      <p:sp>
        <p:nvSpPr>
          <p:cNvPr id="3" name="TextBox 2"/>
          <p:cNvSpPr txBox="1"/>
          <p:nvPr/>
        </p:nvSpPr>
        <p:spPr>
          <a:xfrm>
            <a:off x="0" y="2514600"/>
            <a:ext cx="9144000" cy="3416320"/>
          </a:xfrm>
          <a:prstGeom prst="rect">
            <a:avLst/>
          </a:prstGeom>
          <a:noFill/>
        </p:spPr>
        <p:txBody>
          <a:bodyPr wrap="square" rtlCol="0">
            <a:spAutoFit/>
          </a:bodyPr>
          <a:lstStyle/>
          <a:p>
            <a:pPr algn="ctr"/>
            <a:r>
              <a:rPr lang="en-US" sz="3600" i="1" dirty="0" smtClean="0">
                <a:solidFill>
                  <a:srgbClr val="FFFF00"/>
                </a:solidFill>
              </a:rPr>
              <a:t>The Holiness of Created Things</a:t>
            </a:r>
          </a:p>
          <a:p>
            <a:pPr algn="ctr"/>
            <a:endParaRPr lang="en-US" sz="3600" dirty="0" smtClean="0">
              <a:solidFill>
                <a:schemeClr val="bg1"/>
              </a:solidFill>
            </a:endParaRPr>
          </a:p>
          <a:p>
            <a:pPr algn="ctr"/>
            <a:r>
              <a:rPr lang="en-US" sz="3600" dirty="0" smtClean="0">
                <a:solidFill>
                  <a:schemeClr val="bg1"/>
                </a:solidFill>
              </a:rPr>
              <a:t>Hebrew </a:t>
            </a:r>
            <a:r>
              <a:rPr lang="en-US" sz="3600" i="1" dirty="0" smtClean="0">
                <a:solidFill>
                  <a:schemeClr val="bg1"/>
                </a:solidFill>
              </a:rPr>
              <a:t>"</a:t>
            </a:r>
            <a:r>
              <a:rPr lang="en-US" sz="3600" i="1" dirty="0" err="1" smtClean="0">
                <a:solidFill>
                  <a:schemeClr val="bg1"/>
                </a:solidFill>
              </a:rPr>
              <a:t>qadosh</a:t>
            </a:r>
            <a:r>
              <a:rPr lang="en-US" sz="3600" i="1" dirty="0" smtClean="0">
                <a:solidFill>
                  <a:schemeClr val="bg1"/>
                </a:solidFill>
              </a:rPr>
              <a:t>",  </a:t>
            </a:r>
            <a:r>
              <a:rPr lang="en-US" sz="3600" dirty="0" smtClean="0">
                <a:solidFill>
                  <a:schemeClr val="bg1"/>
                </a:solidFill>
              </a:rPr>
              <a:t>Greek </a:t>
            </a:r>
            <a:r>
              <a:rPr lang="en-US" sz="3600" i="1" dirty="0" smtClean="0">
                <a:solidFill>
                  <a:schemeClr val="bg1"/>
                </a:solidFill>
              </a:rPr>
              <a:t>"</a:t>
            </a:r>
            <a:r>
              <a:rPr lang="en-US" sz="3600" i="1" dirty="0" err="1" smtClean="0">
                <a:solidFill>
                  <a:schemeClr val="bg1"/>
                </a:solidFill>
              </a:rPr>
              <a:t>hagios</a:t>
            </a:r>
            <a:r>
              <a:rPr lang="en-US" sz="3600" i="1" dirty="0" smtClean="0">
                <a:solidFill>
                  <a:schemeClr val="bg1"/>
                </a:solidFill>
              </a:rPr>
              <a:t>"</a:t>
            </a:r>
          </a:p>
          <a:p>
            <a:pPr algn="ctr"/>
            <a:r>
              <a:rPr lang="en-US" sz="3600" dirty="0" smtClean="0">
                <a:solidFill>
                  <a:schemeClr val="bg1"/>
                </a:solidFill>
              </a:rPr>
              <a:t>"holy, pure" </a:t>
            </a:r>
          </a:p>
          <a:p>
            <a:pPr algn="ctr"/>
            <a:r>
              <a:rPr lang="en-US" sz="3600" dirty="0" smtClean="0">
                <a:solidFill>
                  <a:schemeClr val="bg1"/>
                </a:solidFill>
              </a:rPr>
              <a:t>"</a:t>
            </a:r>
            <a:r>
              <a:rPr lang="en-US" sz="3600" dirty="0" smtClean="0">
                <a:solidFill>
                  <a:schemeClr val="bg1"/>
                </a:solidFill>
              </a:rPr>
              <a:t>devoted, dedicated, </a:t>
            </a:r>
            <a:r>
              <a:rPr lang="en-US" sz="3600" dirty="0" smtClean="0">
                <a:solidFill>
                  <a:schemeClr val="bg1"/>
                </a:solidFill>
              </a:rPr>
              <a:t>sanctified, set apart" </a:t>
            </a:r>
          </a:p>
          <a:p>
            <a:pPr algn="ctr"/>
            <a:r>
              <a:rPr lang="en-US" sz="3600" dirty="0" smtClean="0">
                <a:solidFill>
                  <a:schemeClr val="bg1"/>
                </a:solidFill>
              </a:rPr>
              <a:t>for </a:t>
            </a:r>
            <a:r>
              <a:rPr lang="en-US" sz="3600" dirty="0" smtClean="0">
                <a:solidFill>
                  <a:schemeClr val="bg1"/>
                </a:solidFill>
              </a:rPr>
              <a:t>a particular </a:t>
            </a:r>
            <a:r>
              <a:rPr lang="en-US" sz="3600" dirty="0" smtClean="0">
                <a:solidFill>
                  <a:schemeClr val="bg1"/>
                </a:solidFill>
              </a:rPr>
              <a:t>purpose</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What is this?</a:t>
            </a:r>
            <a:endParaRPr lang="en-US" sz="3600" dirty="0">
              <a:solidFill>
                <a:srgbClr val="FFC000"/>
              </a:solidFill>
            </a:endParaRPr>
          </a:p>
        </p:txBody>
      </p:sp>
      <p:sp>
        <p:nvSpPr>
          <p:cNvPr id="3" name="TextBox 2"/>
          <p:cNvSpPr txBox="1"/>
          <p:nvPr/>
        </p:nvSpPr>
        <p:spPr>
          <a:xfrm>
            <a:off x="0" y="2514600"/>
            <a:ext cx="9144000" cy="2308324"/>
          </a:xfrm>
          <a:prstGeom prst="rect">
            <a:avLst/>
          </a:prstGeom>
          <a:noFill/>
        </p:spPr>
        <p:txBody>
          <a:bodyPr wrap="square" rtlCol="0">
            <a:spAutoFit/>
          </a:bodyPr>
          <a:lstStyle/>
          <a:p>
            <a:pPr algn="ctr"/>
            <a:r>
              <a:rPr lang="en-US" sz="3600" i="1" dirty="0" smtClean="0">
                <a:solidFill>
                  <a:srgbClr val="FFFF00"/>
                </a:solidFill>
              </a:rPr>
              <a:t>The Holiness of Created Things</a:t>
            </a:r>
          </a:p>
          <a:p>
            <a:pPr algn="ctr"/>
            <a:endParaRPr lang="en-US" sz="3600" dirty="0" smtClean="0">
              <a:solidFill>
                <a:schemeClr val="bg1"/>
              </a:solidFill>
            </a:endParaRPr>
          </a:p>
          <a:p>
            <a:pPr algn="ctr"/>
            <a:r>
              <a:rPr lang="en-US" sz="3600" dirty="0" smtClean="0">
                <a:solidFill>
                  <a:schemeClr val="bg1"/>
                </a:solidFill>
              </a:rPr>
              <a:t>this </a:t>
            </a:r>
            <a:r>
              <a:rPr lang="en-US" sz="3600" dirty="0" smtClean="0">
                <a:solidFill>
                  <a:schemeClr val="bg1"/>
                </a:solidFill>
              </a:rPr>
              <a:t>holiness being referred to </a:t>
            </a:r>
            <a:endParaRPr lang="en-US" sz="3600" dirty="0" smtClean="0">
              <a:solidFill>
                <a:schemeClr val="bg1"/>
              </a:solidFill>
            </a:endParaRPr>
          </a:p>
          <a:p>
            <a:pPr algn="ctr"/>
            <a:r>
              <a:rPr lang="en-US" sz="3600" dirty="0" smtClean="0">
                <a:solidFill>
                  <a:schemeClr val="bg1"/>
                </a:solidFill>
              </a:rPr>
              <a:t>is </a:t>
            </a:r>
            <a:r>
              <a:rPr lang="en-US" sz="3600" dirty="0" smtClean="0">
                <a:solidFill>
                  <a:schemeClr val="bg1"/>
                </a:solidFill>
              </a:rPr>
              <a:t>the </a:t>
            </a:r>
            <a:r>
              <a:rPr lang="en-US" sz="3600" dirty="0" smtClean="0">
                <a:solidFill>
                  <a:schemeClr val="bg1"/>
                </a:solidFill>
              </a:rPr>
              <a:t>essence </a:t>
            </a:r>
            <a:r>
              <a:rPr lang="en-US" sz="3600" dirty="0" smtClean="0">
                <a:solidFill>
                  <a:schemeClr val="bg1"/>
                </a:solidFill>
              </a:rPr>
              <a:t>of God, the nature of </a:t>
            </a:r>
            <a:r>
              <a:rPr lang="en-US" sz="3600" dirty="0" smtClean="0">
                <a:solidFill>
                  <a:schemeClr val="bg1"/>
                </a:solidFill>
              </a:rPr>
              <a:t>God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God's Glory And Beauty</a:t>
            </a:r>
            <a:endParaRPr lang="en-US" sz="3600" dirty="0">
              <a:solidFill>
                <a:srgbClr val="FFC000"/>
              </a:solidFill>
            </a:endParaRPr>
          </a:p>
        </p:txBody>
      </p:sp>
      <p:sp>
        <p:nvSpPr>
          <p:cNvPr id="3" name="TextBox 2"/>
          <p:cNvSpPr txBox="1"/>
          <p:nvPr/>
        </p:nvSpPr>
        <p:spPr>
          <a:xfrm>
            <a:off x="0" y="2514600"/>
            <a:ext cx="9144000" cy="1569660"/>
          </a:xfrm>
          <a:prstGeom prst="rect">
            <a:avLst/>
          </a:prstGeom>
          <a:noFill/>
        </p:spPr>
        <p:txBody>
          <a:bodyPr wrap="square" rtlCol="0">
            <a:spAutoFit/>
          </a:bodyPr>
          <a:lstStyle/>
          <a:p>
            <a:r>
              <a:rPr lang="en-US" sz="3200" i="1" dirty="0" smtClean="0">
                <a:solidFill>
                  <a:schemeClr val="bg1"/>
                </a:solidFill>
              </a:rPr>
              <a:t>Exodus </a:t>
            </a:r>
            <a:r>
              <a:rPr lang="en-US" sz="3200" i="1" dirty="0" smtClean="0">
                <a:solidFill>
                  <a:schemeClr val="bg1"/>
                </a:solidFill>
              </a:rPr>
              <a:t>28:2  </a:t>
            </a:r>
          </a:p>
          <a:p>
            <a:r>
              <a:rPr lang="en-US" sz="3200" i="1" dirty="0" smtClean="0">
                <a:solidFill>
                  <a:schemeClr val="bg1"/>
                </a:solidFill>
              </a:rPr>
              <a:t>And you shall make holy garments for Aaron your brother, for glory and for beauty.</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God's Glory And Beauty</a:t>
            </a:r>
            <a:endParaRPr lang="en-US" sz="3600" dirty="0">
              <a:solidFill>
                <a:srgbClr val="FFC000"/>
              </a:solidFill>
            </a:endParaRPr>
          </a:p>
        </p:txBody>
      </p:sp>
      <p:sp>
        <p:nvSpPr>
          <p:cNvPr id="3" name="TextBox 2"/>
          <p:cNvSpPr txBox="1"/>
          <p:nvPr/>
        </p:nvSpPr>
        <p:spPr>
          <a:xfrm>
            <a:off x="0" y="2514600"/>
            <a:ext cx="9144000" cy="3539430"/>
          </a:xfrm>
          <a:prstGeom prst="rect">
            <a:avLst/>
          </a:prstGeom>
          <a:noFill/>
        </p:spPr>
        <p:txBody>
          <a:bodyPr wrap="square" rtlCol="0">
            <a:spAutoFit/>
          </a:bodyPr>
          <a:lstStyle/>
          <a:p>
            <a:r>
              <a:rPr lang="en-US" sz="3200" i="1" dirty="0" smtClean="0">
                <a:solidFill>
                  <a:schemeClr val="bg1"/>
                </a:solidFill>
              </a:rPr>
              <a:t>Psalm 29:2  </a:t>
            </a:r>
            <a:endParaRPr lang="en-US" sz="3200" i="1" dirty="0" smtClean="0">
              <a:solidFill>
                <a:schemeClr val="bg1"/>
              </a:solidFill>
            </a:endParaRPr>
          </a:p>
          <a:p>
            <a:r>
              <a:rPr lang="en-US" sz="3200" i="1" dirty="0" smtClean="0">
                <a:solidFill>
                  <a:schemeClr val="bg1"/>
                </a:solidFill>
              </a:rPr>
              <a:t>Give </a:t>
            </a:r>
            <a:r>
              <a:rPr lang="en-US" sz="3200" i="1" dirty="0" smtClean="0">
                <a:solidFill>
                  <a:schemeClr val="bg1"/>
                </a:solidFill>
              </a:rPr>
              <a:t>unto the LORD the glory due to His name; Worship the LORD in the beauty of holiness.</a:t>
            </a:r>
          </a:p>
          <a:p>
            <a:endParaRPr lang="en-US" sz="3200" i="1" dirty="0" smtClean="0">
              <a:solidFill>
                <a:schemeClr val="bg1"/>
              </a:solidFill>
            </a:endParaRPr>
          </a:p>
          <a:p>
            <a:r>
              <a:rPr lang="en-US" sz="3200" i="1" dirty="0" smtClean="0">
                <a:solidFill>
                  <a:schemeClr val="bg1"/>
                </a:solidFill>
              </a:rPr>
              <a:t>Psalm 96:9  </a:t>
            </a:r>
            <a:endParaRPr lang="en-US" sz="3200" i="1" dirty="0" smtClean="0">
              <a:solidFill>
                <a:schemeClr val="bg1"/>
              </a:solidFill>
            </a:endParaRPr>
          </a:p>
          <a:p>
            <a:r>
              <a:rPr lang="en-US" sz="3200" i="1" dirty="0" smtClean="0">
                <a:solidFill>
                  <a:schemeClr val="bg1"/>
                </a:solidFill>
              </a:rPr>
              <a:t>Oh</a:t>
            </a:r>
            <a:r>
              <a:rPr lang="en-US" sz="3200" i="1" dirty="0" smtClean="0">
                <a:solidFill>
                  <a:schemeClr val="bg1"/>
                </a:solidFill>
              </a:rPr>
              <a:t>, worship the LORD in the beauty of holiness! Tremble before Him, all the earth.</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Holiness - God's Glory And Beauty</a:t>
            </a:r>
            <a:endParaRPr lang="en-US" sz="3600" dirty="0">
              <a:solidFill>
                <a:srgbClr val="FFC000"/>
              </a:solidFill>
            </a:endParaRPr>
          </a:p>
        </p:txBody>
      </p:sp>
      <p:sp>
        <p:nvSpPr>
          <p:cNvPr id="3" name="TextBox 2"/>
          <p:cNvSpPr txBox="1"/>
          <p:nvPr/>
        </p:nvSpPr>
        <p:spPr>
          <a:xfrm>
            <a:off x="0" y="2514600"/>
            <a:ext cx="9144000" cy="2862322"/>
          </a:xfrm>
          <a:prstGeom prst="rect">
            <a:avLst/>
          </a:prstGeom>
          <a:noFill/>
        </p:spPr>
        <p:txBody>
          <a:bodyPr wrap="square" rtlCol="0">
            <a:spAutoFit/>
          </a:bodyPr>
          <a:lstStyle/>
          <a:p>
            <a:pPr algn="ctr"/>
            <a:r>
              <a:rPr lang="en-US" sz="3600" dirty="0" smtClean="0">
                <a:solidFill>
                  <a:schemeClr val="bg1"/>
                </a:solidFill>
              </a:rPr>
              <a:t>The </a:t>
            </a:r>
            <a:r>
              <a:rPr lang="en-US" sz="3600" dirty="0" smtClean="0">
                <a:solidFill>
                  <a:schemeClr val="bg1"/>
                </a:solidFill>
              </a:rPr>
              <a:t>beauty of </a:t>
            </a:r>
            <a:r>
              <a:rPr lang="en-US" sz="3600" dirty="0" smtClean="0">
                <a:solidFill>
                  <a:schemeClr val="bg1"/>
                </a:solidFill>
              </a:rPr>
              <a:t>God is called holiness. </a:t>
            </a:r>
          </a:p>
          <a:p>
            <a:pPr algn="ctr"/>
            <a:endParaRPr lang="en-US" sz="3600" dirty="0" smtClean="0">
              <a:solidFill>
                <a:schemeClr val="bg1"/>
              </a:solidFill>
            </a:endParaRPr>
          </a:p>
          <a:p>
            <a:pPr algn="ctr"/>
            <a:r>
              <a:rPr lang="en-US" sz="3600" dirty="0" smtClean="0">
                <a:solidFill>
                  <a:schemeClr val="bg1"/>
                </a:solidFill>
              </a:rPr>
              <a:t>Holiness is God revealing and expressing His beauty, His glory, His splendor, His grandeur, His magnificence, His perfections, His excellence.</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Revelation Of A Holy God</a:t>
            </a:r>
            <a:endParaRPr lang="en-US" sz="3600" dirty="0">
              <a:solidFill>
                <a:srgbClr val="FFC000"/>
              </a:solidFill>
            </a:endParaRPr>
          </a:p>
        </p:txBody>
      </p:sp>
      <p:sp>
        <p:nvSpPr>
          <p:cNvPr id="3" name="TextBox 2"/>
          <p:cNvSpPr txBox="1"/>
          <p:nvPr/>
        </p:nvSpPr>
        <p:spPr>
          <a:xfrm>
            <a:off x="0" y="2438400"/>
            <a:ext cx="9144000" cy="2554545"/>
          </a:xfrm>
          <a:prstGeom prst="rect">
            <a:avLst/>
          </a:prstGeom>
          <a:noFill/>
        </p:spPr>
        <p:txBody>
          <a:bodyPr wrap="square" rtlCol="0">
            <a:spAutoFit/>
          </a:bodyPr>
          <a:lstStyle/>
          <a:p>
            <a:r>
              <a:rPr lang="en-US" sz="3200" i="1" dirty="0" smtClean="0">
                <a:solidFill>
                  <a:schemeClr val="bg1"/>
                </a:solidFill>
              </a:rPr>
              <a:t>Psalm 99:5,9</a:t>
            </a:r>
          </a:p>
          <a:p>
            <a:r>
              <a:rPr lang="en-US" sz="3200" i="1" dirty="0" smtClean="0">
                <a:solidFill>
                  <a:schemeClr val="bg1"/>
                </a:solidFill>
              </a:rPr>
              <a:t>5 Exalt the LORD our God, And worship at His footstool—He is holy.</a:t>
            </a:r>
          </a:p>
          <a:p>
            <a:r>
              <a:rPr lang="en-US" sz="3200" i="1" dirty="0" smtClean="0">
                <a:solidFill>
                  <a:schemeClr val="bg1"/>
                </a:solidFill>
              </a:rPr>
              <a:t>9 Exalt the LORD our God, And worship at His holy hill; For the LORD our God is holy.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How Holy Is He?</a:t>
            </a:r>
            <a:endParaRPr lang="en-US" sz="3600" dirty="0">
              <a:solidFill>
                <a:srgbClr val="FFC000"/>
              </a:solidFill>
            </a:endParaRPr>
          </a:p>
        </p:txBody>
      </p:sp>
      <p:sp>
        <p:nvSpPr>
          <p:cNvPr id="3" name="TextBox 2"/>
          <p:cNvSpPr txBox="1"/>
          <p:nvPr/>
        </p:nvSpPr>
        <p:spPr>
          <a:xfrm>
            <a:off x="0" y="2514600"/>
            <a:ext cx="9144000" cy="4031873"/>
          </a:xfrm>
          <a:prstGeom prst="rect">
            <a:avLst/>
          </a:prstGeom>
          <a:noFill/>
        </p:spPr>
        <p:txBody>
          <a:bodyPr wrap="square" rtlCol="0">
            <a:spAutoFit/>
          </a:bodyPr>
          <a:lstStyle/>
          <a:p>
            <a:r>
              <a:rPr lang="en-US" sz="3200" i="1" dirty="0" smtClean="0">
                <a:solidFill>
                  <a:schemeClr val="bg1"/>
                </a:solidFill>
              </a:rPr>
              <a:t>Exodus 15:11  </a:t>
            </a:r>
          </a:p>
          <a:p>
            <a:r>
              <a:rPr lang="en-US" sz="3200" i="1" dirty="0" smtClean="0">
                <a:solidFill>
                  <a:schemeClr val="bg1"/>
                </a:solidFill>
              </a:rPr>
              <a:t>"Who is like You, O LORD, among the gods? Who is like You, glorious in holiness, Fearful in praises, doing wonders?</a:t>
            </a:r>
          </a:p>
          <a:p>
            <a:endParaRPr lang="en-US" sz="3200" i="1" dirty="0" smtClean="0">
              <a:solidFill>
                <a:schemeClr val="bg1"/>
              </a:solidFill>
            </a:endParaRPr>
          </a:p>
          <a:p>
            <a:r>
              <a:rPr lang="en-US" sz="3200" i="1" dirty="0" smtClean="0">
                <a:solidFill>
                  <a:schemeClr val="bg1"/>
                </a:solidFill>
              </a:rPr>
              <a:t>1 Samuel 2:2  </a:t>
            </a:r>
          </a:p>
          <a:p>
            <a:r>
              <a:rPr lang="en-US" sz="3200" i="1" dirty="0" smtClean="0">
                <a:solidFill>
                  <a:schemeClr val="bg1"/>
                </a:solidFill>
              </a:rPr>
              <a:t>"No one is holy like the LORD, For there is none besides You, Nor is there any rock like our God.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How Holy Is He?</a:t>
            </a:r>
            <a:endParaRPr lang="en-US" sz="3600" dirty="0">
              <a:solidFill>
                <a:srgbClr val="FFC000"/>
              </a:solidFill>
            </a:endParaRPr>
          </a:p>
        </p:txBody>
      </p:sp>
      <p:sp>
        <p:nvSpPr>
          <p:cNvPr id="3" name="TextBox 2"/>
          <p:cNvSpPr txBox="1"/>
          <p:nvPr/>
        </p:nvSpPr>
        <p:spPr>
          <a:xfrm>
            <a:off x="0" y="2514600"/>
            <a:ext cx="9144000" cy="1569660"/>
          </a:xfrm>
          <a:prstGeom prst="rect">
            <a:avLst/>
          </a:prstGeom>
          <a:noFill/>
        </p:spPr>
        <p:txBody>
          <a:bodyPr wrap="square" rtlCol="0">
            <a:spAutoFit/>
          </a:bodyPr>
          <a:lstStyle/>
          <a:p>
            <a:r>
              <a:rPr lang="en-US" sz="3200" i="1" dirty="0" smtClean="0">
                <a:solidFill>
                  <a:schemeClr val="bg1"/>
                </a:solidFill>
              </a:rPr>
              <a:t>Proverbs 9:10  </a:t>
            </a:r>
          </a:p>
          <a:p>
            <a:r>
              <a:rPr lang="en-US" sz="3200" i="1" dirty="0" smtClean="0">
                <a:solidFill>
                  <a:schemeClr val="bg1"/>
                </a:solidFill>
              </a:rPr>
              <a:t>"The fear of the LORD is the beginning of wisdom, And the knowledge of the Holy One is understanding.</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Holiness And Goodness of God</a:t>
            </a:r>
            <a:endParaRPr lang="en-US" sz="3600" dirty="0">
              <a:solidFill>
                <a:srgbClr val="FFC000"/>
              </a:solidFill>
            </a:endParaRPr>
          </a:p>
        </p:txBody>
      </p:sp>
      <p:sp>
        <p:nvSpPr>
          <p:cNvPr id="3" name="TextBox 2"/>
          <p:cNvSpPr txBox="1"/>
          <p:nvPr/>
        </p:nvSpPr>
        <p:spPr>
          <a:xfrm>
            <a:off x="0" y="2514600"/>
            <a:ext cx="9144000" cy="2062103"/>
          </a:xfrm>
          <a:prstGeom prst="rect">
            <a:avLst/>
          </a:prstGeom>
          <a:noFill/>
        </p:spPr>
        <p:txBody>
          <a:bodyPr wrap="square" rtlCol="0">
            <a:spAutoFit/>
          </a:bodyPr>
          <a:lstStyle/>
          <a:p>
            <a:r>
              <a:rPr lang="en-US" sz="3200" i="1" dirty="0" smtClean="0">
                <a:solidFill>
                  <a:schemeClr val="bg1"/>
                </a:solidFill>
              </a:rPr>
              <a:t>Romans 2:4  </a:t>
            </a:r>
          </a:p>
          <a:p>
            <a:r>
              <a:rPr lang="en-US" sz="3200" i="1" dirty="0" smtClean="0">
                <a:solidFill>
                  <a:schemeClr val="bg1"/>
                </a:solidFill>
              </a:rPr>
              <a:t>Or do you despise the riches of His goodness, forbearance, and longsuffering, not knowing that the goodness of God leads you to repentance?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Holiness And Goodness of God</a:t>
            </a:r>
            <a:endParaRPr lang="en-US" sz="3600" dirty="0">
              <a:solidFill>
                <a:srgbClr val="FFC000"/>
              </a:solidFill>
            </a:endParaRPr>
          </a:p>
        </p:txBody>
      </p:sp>
      <p:sp>
        <p:nvSpPr>
          <p:cNvPr id="3" name="TextBox 2"/>
          <p:cNvSpPr txBox="1"/>
          <p:nvPr/>
        </p:nvSpPr>
        <p:spPr>
          <a:xfrm>
            <a:off x="0" y="2514600"/>
            <a:ext cx="9144000" cy="3539430"/>
          </a:xfrm>
          <a:prstGeom prst="rect">
            <a:avLst/>
          </a:prstGeom>
          <a:noFill/>
        </p:spPr>
        <p:txBody>
          <a:bodyPr wrap="square" rtlCol="0">
            <a:spAutoFit/>
          </a:bodyPr>
          <a:lstStyle/>
          <a:p>
            <a:r>
              <a:rPr lang="en-US" sz="3200" i="1" dirty="0" smtClean="0">
                <a:solidFill>
                  <a:schemeClr val="bg1"/>
                </a:solidFill>
              </a:rPr>
              <a:t>Romans </a:t>
            </a:r>
            <a:r>
              <a:rPr lang="en-US" sz="3200" i="1" dirty="0" smtClean="0">
                <a:solidFill>
                  <a:schemeClr val="bg1"/>
                </a:solidFill>
              </a:rPr>
              <a:t>11:21-22</a:t>
            </a:r>
          </a:p>
          <a:p>
            <a:r>
              <a:rPr lang="en-US" sz="3200" i="1" dirty="0" smtClean="0">
                <a:solidFill>
                  <a:schemeClr val="bg1"/>
                </a:solidFill>
              </a:rPr>
              <a:t>21 For if God did not spare the natural branches, He may not spare you either. </a:t>
            </a:r>
          </a:p>
          <a:p>
            <a:r>
              <a:rPr lang="en-US" sz="3200" i="1" dirty="0" smtClean="0">
                <a:solidFill>
                  <a:schemeClr val="bg1"/>
                </a:solidFill>
              </a:rPr>
              <a:t>22 Therefore consider the goodness and severity of God: on those who fell, severity; but toward you, goodness, if you continue in His goodness. Otherwise you also will be cut off</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Holiness And Goodness of God</a:t>
            </a:r>
            <a:endParaRPr lang="en-US" sz="3600" dirty="0">
              <a:solidFill>
                <a:srgbClr val="FFC000"/>
              </a:solidFill>
            </a:endParaRPr>
          </a:p>
        </p:txBody>
      </p:sp>
      <p:sp>
        <p:nvSpPr>
          <p:cNvPr id="3" name="TextBox 2"/>
          <p:cNvSpPr txBox="1"/>
          <p:nvPr/>
        </p:nvSpPr>
        <p:spPr>
          <a:xfrm>
            <a:off x="0" y="2514600"/>
            <a:ext cx="9144000" cy="1569660"/>
          </a:xfrm>
          <a:prstGeom prst="rect">
            <a:avLst/>
          </a:prstGeom>
          <a:noFill/>
        </p:spPr>
        <p:txBody>
          <a:bodyPr wrap="square" rtlCol="0">
            <a:spAutoFit/>
          </a:bodyPr>
          <a:lstStyle/>
          <a:p>
            <a:r>
              <a:rPr lang="en-US" sz="3200" i="1" dirty="0" smtClean="0">
                <a:solidFill>
                  <a:schemeClr val="bg1"/>
                </a:solidFill>
              </a:rPr>
              <a:t>James </a:t>
            </a:r>
            <a:r>
              <a:rPr lang="en-US" sz="3200" i="1" dirty="0" smtClean="0">
                <a:solidFill>
                  <a:schemeClr val="bg1"/>
                </a:solidFill>
              </a:rPr>
              <a:t>2:13  </a:t>
            </a:r>
          </a:p>
          <a:p>
            <a:r>
              <a:rPr lang="en-US" sz="3200" i="1" dirty="0" smtClean="0">
                <a:solidFill>
                  <a:schemeClr val="bg1"/>
                </a:solidFill>
              </a:rPr>
              <a:t>For judgment is without mercy to the one who has shown no mercy. Mercy triumphs over judgment.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2800"/>
            <a:ext cx="9144000" cy="646331"/>
          </a:xfrm>
          <a:prstGeom prst="rect">
            <a:avLst/>
          </a:prstGeom>
          <a:noFill/>
        </p:spPr>
        <p:txBody>
          <a:bodyPr wrap="square" rtlCol="0">
            <a:spAutoFit/>
          </a:bodyPr>
          <a:lstStyle/>
          <a:p>
            <a:pPr algn="ctr"/>
            <a:r>
              <a:rPr lang="en-US" sz="3600" dirty="0" smtClean="0">
                <a:solidFill>
                  <a:srgbClr val="FFC000"/>
                </a:solidFill>
              </a:rPr>
              <a:t>Meeting With A Holy God</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Revelation Of A Holy God</a:t>
            </a:r>
            <a:endParaRPr lang="en-US" sz="3600" dirty="0">
              <a:solidFill>
                <a:srgbClr val="FFC000"/>
              </a:solidFill>
            </a:endParaRPr>
          </a:p>
        </p:txBody>
      </p:sp>
      <p:sp>
        <p:nvSpPr>
          <p:cNvPr id="3" name="TextBox 2"/>
          <p:cNvSpPr txBox="1"/>
          <p:nvPr/>
        </p:nvSpPr>
        <p:spPr>
          <a:xfrm>
            <a:off x="0" y="2438400"/>
            <a:ext cx="9144000" cy="2062103"/>
          </a:xfrm>
          <a:prstGeom prst="rect">
            <a:avLst/>
          </a:prstGeom>
          <a:noFill/>
        </p:spPr>
        <p:txBody>
          <a:bodyPr wrap="square" rtlCol="0">
            <a:spAutoFit/>
          </a:bodyPr>
          <a:lstStyle/>
          <a:p>
            <a:r>
              <a:rPr lang="en-US" sz="3200" i="1" dirty="0" smtClean="0">
                <a:solidFill>
                  <a:schemeClr val="bg1"/>
                </a:solidFill>
              </a:rPr>
              <a:t>Ephesians 1:17</a:t>
            </a:r>
          </a:p>
          <a:p>
            <a:r>
              <a:rPr lang="en-US" sz="3200" i="1" dirty="0" smtClean="0">
                <a:solidFill>
                  <a:schemeClr val="bg1"/>
                </a:solidFill>
              </a:rPr>
              <a:t>that the God of our Lord Jesus Christ, the Father of glory, may give to you the spirit of wisdom and revelation in the knowledge of Him,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Revelation Of A Holy God</a:t>
            </a:r>
            <a:endParaRPr lang="en-US" sz="3600" dirty="0">
              <a:solidFill>
                <a:srgbClr val="FFC000"/>
              </a:solidFill>
            </a:endParaRPr>
          </a:p>
        </p:txBody>
      </p:sp>
      <p:sp>
        <p:nvSpPr>
          <p:cNvPr id="3" name="TextBox 2"/>
          <p:cNvSpPr txBox="1"/>
          <p:nvPr/>
        </p:nvSpPr>
        <p:spPr>
          <a:xfrm>
            <a:off x="0" y="2819400"/>
            <a:ext cx="9144000" cy="2862322"/>
          </a:xfrm>
          <a:prstGeom prst="rect">
            <a:avLst/>
          </a:prstGeom>
          <a:noFill/>
        </p:spPr>
        <p:txBody>
          <a:bodyPr wrap="square" rtlCol="0">
            <a:spAutoFit/>
          </a:bodyPr>
          <a:lstStyle/>
          <a:p>
            <a:pPr algn="ctr"/>
            <a:r>
              <a:rPr lang="en-US" sz="3600" dirty="0" smtClean="0">
                <a:solidFill>
                  <a:schemeClr val="bg1"/>
                </a:solidFill>
              </a:rPr>
              <a:t>A correct </a:t>
            </a:r>
            <a:r>
              <a:rPr lang="en-US" sz="3600" dirty="0" smtClean="0">
                <a:solidFill>
                  <a:srgbClr val="FFFF00"/>
                </a:solidFill>
              </a:rPr>
              <a:t>REVELATION</a:t>
            </a:r>
            <a:r>
              <a:rPr lang="en-US" sz="3600" dirty="0" smtClean="0">
                <a:solidFill>
                  <a:schemeClr val="bg1"/>
                </a:solidFill>
              </a:rPr>
              <a:t> of His nature, </a:t>
            </a:r>
            <a:endParaRPr lang="en-US" sz="3600" dirty="0" smtClean="0">
              <a:solidFill>
                <a:schemeClr val="bg1"/>
              </a:solidFill>
            </a:endParaRPr>
          </a:p>
          <a:p>
            <a:pPr algn="ctr"/>
            <a:r>
              <a:rPr lang="en-US" sz="3600" dirty="0" smtClean="0">
                <a:solidFill>
                  <a:schemeClr val="bg1"/>
                </a:solidFill>
              </a:rPr>
              <a:t>will </a:t>
            </a:r>
            <a:r>
              <a:rPr lang="en-US" sz="3600" dirty="0" smtClean="0">
                <a:solidFill>
                  <a:schemeClr val="bg1"/>
                </a:solidFill>
              </a:rPr>
              <a:t>evoke the right </a:t>
            </a:r>
            <a:r>
              <a:rPr lang="en-US" sz="3600" dirty="0" smtClean="0">
                <a:solidFill>
                  <a:srgbClr val="FFFF00"/>
                </a:solidFill>
              </a:rPr>
              <a:t>RESPONSE</a:t>
            </a: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from </a:t>
            </a:r>
            <a:r>
              <a:rPr lang="en-US" sz="3600" dirty="0" smtClean="0">
                <a:solidFill>
                  <a:schemeClr val="bg1"/>
                </a:solidFill>
              </a:rPr>
              <a:t>us toward God and </a:t>
            </a:r>
            <a:endParaRPr lang="en-US" sz="3600" dirty="0" smtClean="0">
              <a:solidFill>
                <a:schemeClr val="bg1"/>
              </a:solidFill>
            </a:endParaRPr>
          </a:p>
          <a:p>
            <a:pPr algn="ctr"/>
            <a:r>
              <a:rPr lang="en-US" sz="3600" dirty="0" smtClean="0">
                <a:solidFill>
                  <a:schemeClr val="bg1"/>
                </a:solidFill>
              </a:rPr>
              <a:t>draw </a:t>
            </a:r>
            <a:r>
              <a:rPr lang="en-US" sz="3600" dirty="0" smtClean="0">
                <a:solidFill>
                  <a:schemeClr val="bg1"/>
                </a:solidFill>
              </a:rPr>
              <a:t>us to the place where His nature is </a:t>
            </a:r>
            <a:r>
              <a:rPr lang="en-US" sz="3600" dirty="0" smtClean="0">
                <a:solidFill>
                  <a:srgbClr val="FFFF00"/>
                </a:solidFill>
              </a:rPr>
              <a:t>REPRODUCED</a:t>
            </a:r>
            <a:r>
              <a:rPr lang="en-US" sz="3600" dirty="0" smtClean="0">
                <a:solidFill>
                  <a:schemeClr val="bg1"/>
                </a:solidFill>
              </a:rPr>
              <a:t> in us and </a:t>
            </a:r>
            <a:r>
              <a:rPr lang="en-US" sz="3600" dirty="0" smtClean="0">
                <a:solidFill>
                  <a:srgbClr val="FFFF00"/>
                </a:solidFill>
              </a:rPr>
              <a:t>REVEALED</a:t>
            </a:r>
            <a:r>
              <a:rPr lang="en-US" sz="3600" dirty="0" smtClean="0">
                <a:solidFill>
                  <a:schemeClr val="bg1"/>
                </a:solidFill>
              </a:rPr>
              <a:t> through 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Revelation Of A Holy God</a:t>
            </a:r>
            <a:endParaRPr lang="en-US" sz="3600" dirty="0">
              <a:solidFill>
                <a:srgbClr val="FFC000"/>
              </a:solidFill>
            </a:endParaRPr>
          </a:p>
        </p:txBody>
      </p:sp>
      <p:sp>
        <p:nvSpPr>
          <p:cNvPr id="3" name="TextBox 2"/>
          <p:cNvSpPr txBox="1"/>
          <p:nvPr/>
        </p:nvSpPr>
        <p:spPr>
          <a:xfrm>
            <a:off x="0" y="2819400"/>
            <a:ext cx="9144000" cy="3539430"/>
          </a:xfrm>
          <a:prstGeom prst="rect">
            <a:avLst/>
          </a:prstGeom>
          <a:noFill/>
        </p:spPr>
        <p:txBody>
          <a:bodyPr wrap="square" rtlCol="0">
            <a:spAutoFit/>
          </a:bodyPr>
          <a:lstStyle/>
          <a:p>
            <a:r>
              <a:rPr lang="en-US" sz="3200" i="1" dirty="0" smtClean="0">
                <a:solidFill>
                  <a:schemeClr val="bg1"/>
                </a:solidFill>
              </a:rPr>
              <a:t>Isaiah 6:1-8</a:t>
            </a:r>
          </a:p>
          <a:p>
            <a:r>
              <a:rPr lang="en-US" sz="3200" i="1" dirty="0" smtClean="0">
                <a:solidFill>
                  <a:schemeClr val="bg1"/>
                </a:solidFill>
              </a:rPr>
              <a:t>1 In the year that King </a:t>
            </a:r>
            <a:r>
              <a:rPr lang="en-US" sz="3200" i="1" dirty="0" err="1" smtClean="0">
                <a:solidFill>
                  <a:schemeClr val="bg1"/>
                </a:solidFill>
              </a:rPr>
              <a:t>Uzziah</a:t>
            </a:r>
            <a:r>
              <a:rPr lang="en-US" sz="3200" i="1" dirty="0" smtClean="0">
                <a:solidFill>
                  <a:schemeClr val="bg1"/>
                </a:solidFill>
              </a:rPr>
              <a:t> died, I saw the Lord ( </a:t>
            </a:r>
            <a:r>
              <a:rPr lang="en-US" sz="3200" i="1" dirty="0" err="1" smtClean="0">
                <a:solidFill>
                  <a:schemeClr val="bg1"/>
                </a:solidFill>
              </a:rPr>
              <a:t>Adonai</a:t>
            </a:r>
            <a:r>
              <a:rPr lang="en-US" sz="3200" i="1" dirty="0" smtClean="0">
                <a:solidFill>
                  <a:schemeClr val="bg1"/>
                </a:solidFill>
              </a:rPr>
              <a:t>) sitting on a throne, high and lifted up, and the train of His robe filled the temple. </a:t>
            </a:r>
          </a:p>
          <a:p>
            <a:r>
              <a:rPr lang="en-US" sz="3200" i="1" dirty="0" smtClean="0">
                <a:solidFill>
                  <a:schemeClr val="bg1"/>
                </a:solidFill>
              </a:rPr>
              <a:t>2 Above it stood seraphim; each one had six wings: with two he covered his face, with two he covered his feet, and with two he flew.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Revelation Of A Holy God</a:t>
            </a:r>
            <a:endParaRPr lang="en-US" sz="3600" dirty="0">
              <a:solidFill>
                <a:srgbClr val="FFC000"/>
              </a:solidFill>
            </a:endParaRPr>
          </a:p>
        </p:txBody>
      </p:sp>
      <p:sp>
        <p:nvSpPr>
          <p:cNvPr id="3" name="TextBox 2"/>
          <p:cNvSpPr txBox="1"/>
          <p:nvPr/>
        </p:nvSpPr>
        <p:spPr>
          <a:xfrm>
            <a:off x="0" y="2819400"/>
            <a:ext cx="9144000" cy="3539430"/>
          </a:xfrm>
          <a:prstGeom prst="rect">
            <a:avLst/>
          </a:prstGeom>
          <a:noFill/>
        </p:spPr>
        <p:txBody>
          <a:bodyPr wrap="square" rtlCol="0">
            <a:spAutoFit/>
          </a:bodyPr>
          <a:lstStyle/>
          <a:p>
            <a:r>
              <a:rPr lang="en-US" sz="3200" i="1" dirty="0" smtClean="0">
                <a:solidFill>
                  <a:schemeClr val="bg1"/>
                </a:solidFill>
              </a:rPr>
              <a:t>Isaiah 6:1-8</a:t>
            </a:r>
          </a:p>
          <a:p>
            <a:r>
              <a:rPr lang="en-US" sz="3200" i="1" dirty="0" smtClean="0">
                <a:solidFill>
                  <a:schemeClr val="bg1"/>
                </a:solidFill>
              </a:rPr>
              <a:t>3 </a:t>
            </a:r>
            <a:r>
              <a:rPr lang="en-US" sz="3200" i="1" dirty="0" smtClean="0">
                <a:solidFill>
                  <a:schemeClr val="bg1"/>
                </a:solidFill>
              </a:rPr>
              <a:t>And one cried to another and said: "Holy, holy, holy is the LORD (Jehovah) of hosts; The whole earth is full of His glory!" </a:t>
            </a:r>
          </a:p>
          <a:p>
            <a:r>
              <a:rPr lang="en-US" sz="3200" i="1" dirty="0" smtClean="0">
                <a:solidFill>
                  <a:schemeClr val="bg1"/>
                </a:solidFill>
              </a:rPr>
              <a:t>4 And the posts of the door were shaken by the voice of him who cried out, and the house was filled with smoke.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Revelation Of A Holy God</a:t>
            </a:r>
            <a:endParaRPr lang="en-US" sz="3600" dirty="0">
              <a:solidFill>
                <a:srgbClr val="FFC000"/>
              </a:solidFill>
            </a:endParaRPr>
          </a:p>
        </p:txBody>
      </p:sp>
      <p:sp>
        <p:nvSpPr>
          <p:cNvPr id="3" name="TextBox 2"/>
          <p:cNvSpPr txBox="1"/>
          <p:nvPr/>
        </p:nvSpPr>
        <p:spPr>
          <a:xfrm>
            <a:off x="0" y="2819400"/>
            <a:ext cx="9144000" cy="4031873"/>
          </a:xfrm>
          <a:prstGeom prst="rect">
            <a:avLst/>
          </a:prstGeom>
          <a:noFill/>
        </p:spPr>
        <p:txBody>
          <a:bodyPr wrap="square" rtlCol="0">
            <a:spAutoFit/>
          </a:bodyPr>
          <a:lstStyle/>
          <a:p>
            <a:r>
              <a:rPr lang="en-US" sz="3200" i="1" dirty="0" smtClean="0">
                <a:solidFill>
                  <a:schemeClr val="bg1"/>
                </a:solidFill>
              </a:rPr>
              <a:t>Isaiah 6:1-8</a:t>
            </a:r>
          </a:p>
          <a:p>
            <a:r>
              <a:rPr lang="en-US" sz="3200" i="1" dirty="0" smtClean="0">
                <a:solidFill>
                  <a:schemeClr val="bg1"/>
                </a:solidFill>
              </a:rPr>
              <a:t>5 </a:t>
            </a:r>
            <a:r>
              <a:rPr lang="en-US" sz="3200" i="1" dirty="0" smtClean="0">
                <a:solidFill>
                  <a:schemeClr val="bg1"/>
                </a:solidFill>
              </a:rPr>
              <a:t>So I said: "Woe is me, for I am undone! Because I am a man of unclean lips, And I dwell in the midst of a people of unclean lips; For my eyes have seen the King, The LORD of hosts." </a:t>
            </a:r>
          </a:p>
          <a:p>
            <a:r>
              <a:rPr lang="en-US" sz="3200" i="1" dirty="0" smtClean="0">
                <a:solidFill>
                  <a:schemeClr val="bg1"/>
                </a:solidFill>
              </a:rPr>
              <a:t>6 Then one of the seraphim flew to me, having in his hand a live coal which he had taken with the tongs from the altar.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Revelation Of A Holy God</a:t>
            </a:r>
            <a:endParaRPr lang="en-US" sz="3600" dirty="0">
              <a:solidFill>
                <a:srgbClr val="FFC000"/>
              </a:solidFill>
            </a:endParaRPr>
          </a:p>
        </p:txBody>
      </p:sp>
      <p:sp>
        <p:nvSpPr>
          <p:cNvPr id="3" name="TextBox 2"/>
          <p:cNvSpPr txBox="1"/>
          <p:nvPr/>
        </p:nvSpPr>
        <p:spPr>
          <a:xfrm>
            <a:off x="0" y="2819400"/>
            <a:ext cx="9144000" cy="3539430"/>
          </a:xfrm>
          <a:prstGeom prst="rect">
            <a:avLst/>
          </a:prstGeom>
          <a:noFill/>
        </p:spPr>
        <p:txBody>
          <a:bodyPr wrap="square" rtlCol="0">
            <a:spAutoFit/>
          </a:bodyPr>
          <a:lstStyle/>
          <a:p>
            <a:r>
              <a:rPr lang="en-US" sz="3200" i="1" dirty="0" smtClean="0">
                <a:solidFill>
                  <a:schemeClr val="bg1"/>
                </a:solidFill>
              </a:rPr>
              <a:t>Isaiah 6:1-8</a:t>
            </a:r>
          </a:p>
          <a:p>
            <a:r>
              <a:rPr lang="en-US" sz="3200" i="1" dirty="0" smtClean="0">
                <a:solidFill>
                  <a:schemeClr val="bg1"/>
                </a:solidFill>
              </a:rPr>
              <a:t>7 </a:t>
            </a:r>
            <a:r>
              <a:rPr lang="en-US" sz="3200" i="1" dirty="0" smtClean="0">
                <a:solidFill>
                  <a:schemeClr val="bg1"/>
                </a:solidFill>
              </a:rPr>
              <a:t>And he touched my mouth with it, and said: "Behold, this has touched your lips; Your iniquity is taken away, And your sin purged." </a:t>
            </a:r>
          </a:p>
          <a:p>
            <a:r>
              <a:rPr lang="en-US" sz="3200" i="1" dirty="0" smtClean="0">
                <a:solidFill>
                  <a:schemeClr val="bg1"/>
                </a:solidFill>
              </a:rPr>
              <a:t>8 Also I heard the voice of the Lord, saying: "Whom shall I send, And who will go for Us?" Then I said, "Here am I! Send 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His Nature Reproduced In Us</a:t>
            </a:r>
            <a:endParaRPr lang="en-US" sz="3600" dirty="0">
              <a:solidFill>
                <a:srgbClr val="FFC000"/>
              </a:solidFill>
            </a:endParaRPr>
          </a:p>
        </p:txBody>
      </p:sp>
      <p:sp>
        <p:nvSpPr>
          <p:cNvPr id="3" name="TextBox 2"/>
          <p:cNvSpPr txBox="1"/>
          <p:nvPr/>
        </p:nvSpPr>
        <p:spPr>
          <a:xfrm>
            <a:off x="0" y="2362200"/>
            <a:ext cx="9144000" cy="4524315"/>
          </a:xfrm>
          <a:prstGeom prst="rect">
            <a:avLst/>
          </a:prstGeom>
          <a:noFill/>
        </p:spPr>
        <p:txBody>
          <a:bodyPr wrap="square" rtlCol="0">
            <a:spAutoFit/>
          </a:bodyPr>
          <a:lstStyle/>
          <a:p>
            <a:r>
              <a:rPr lang="en-US" sz="3200" i="1" dirty="0" smtClean="0">
                <a:solidFill>
                  <a:schemeClr val="bg1"/>
                </a:solidFill>
              </a:rPr>
              <a:t>1 Peter 1:13-16</a:t>
            </a:r>
          </a:p>
          <a:p>
            <a:r>
              <a:rPr lang="en-US" sz="3200" i="1" dirty="0" smtClean="0">
                <a:solidFill>
                  <a:schemeClr val="bg1"/>
                </a:solidFill>
              </a:rPr>
              <a:t>13 Therefore gird up the loins of your mind, be sober, and rest your hope fully upon the grace that is to be brought to you at the revelation of Jesus Christ; </a:t>
            </a:r>
          </a:p>
          <a:p>
            <a:r>
              <a:rPr lang="en-US" sz="3200" i="1" dirty="0" smtClean="0">
                <a:solidFill>
                  <a:schemeClr val="bg1"/>
                </a:solidFill>
              </a:rPr>
              <a:t>14 as obedient children, not conforming yourselves to the former lusts, as in your ignorance; </a:t>
            </a:r>
          </a:p>
          <a:p>
            <a:r>
              <a:rPr lang="en-US" sz="3200" i="1" dirty="0" smtClean="0">
                <a:solidFill>
                  <a:schemeClr val="bg1"/>
                </a:solidFill>
              </a:rPr>
              <a:t>15 but as He who called you is holy, you also be holy in all your conduct, </a:t>
            </a:r>
          </a:p>
          <a:p>
            <a:r>
              <a:rPr lang="en-US" sz="3200" i="1" dirty="0" smtClean="0">
                <a:solidFill>
                  <a:schemeClr val="bg1"/>
                </a:solidFill>
              </a:rPr>
              <a:t>16 because it is written, "BE HOLY, FOR I AM HOLY</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1087</Words>
  <Application>Microsoft Office PowerPoint</Application>
  <PresentationFormat>On-screen Show (4:3)</PresentationFormat>
  <Paragraphs>109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38</cp:revision>
  <dcterms:created xsi:type="dcterms:W3CDTF">2006-08-16T00:00:00Z</dcterms:created>
  <dcterms:modified xsi:type="dcterms:W3CDTF">2018-04-07T06:50:54Z</dcterms:modified>
</cp:coreProperties>
</file>