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7-12-31-Beyond-Understanding-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7-12-31-Beyond-Understanding-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Learning to walk in peace that is beyond understanding</a:t>
            </a:r>
          </a:p>
        </p:txBody>
      </p:sp>
      <p:sp>
        <p:nvSpPr>
          <p:cNvPr id="3" name="TextBox 2"/>
          <p:cNvSpPr txBox="1"/>
          <p:nvPr/>
        </p:nvSpPr>
        <p:spPr>
          <a:xfrm>
            <a:off x="0" y="2971800"/>
            <a:ext cx="9144000" cy="3539430"/>
          </a:xfrm>
          <a:prstGeom prst="rect">
            <a:avLst/>
          </a:prstGeom>
          <a:noFill/>
        </p:spPr>
        <p:txBody>
          <a:bodyPr wrap="square" rtlCol="0">
            <a:spAutoFit/>
          </a:bodyPr>
          <a:lstStyle/>
          <a:p>
            <a:r>
              <a:rPr lang="en-US" sz="3200" i="1" dirty="0" smtClean="0">
                <a:solidFill>
                  <a:schemeClr val="bg1"/>
                </a:solidFill>
              </a:rPr>
              <a:t>Philippians 4:6-7</a:t>
            </a:r>
          </a:p>
          <a:p>
            <a:r>
              <a:rPr lang="en-US" sz="3200" i="1" dirty="0" smtClean="0">
                <a:solidFill>
                  <a:schemeClr val="bg1"/>
                </a:solidFill>
              </a:rPr>
              <a:t>6 Be anxious for nothing, but in everything by prayer and supplication, with thanksgiving, let your requests be made known to God; </a:t>
            </a:r>
          </a:p>
          <a:p>
            <a:r>
              <a:rPr lang="en-US" sz="3200" i="1" dirty="0" smtClean="0">
                <a:solidFill>
                  <a:schemeClr val="bg1"/>
                </a:solidFill>
              </a:rPr>
              <a:t>7 and </a:t>
            </a:r>
            <a:r>
              <a:rPr lang="en-US" sz="3200" i="1" dirty="0" smtClean="0">
                <a:solidFill>
                  <a:srgbClr val="FFFF00"/>
                </a:solidFill>
              </a:rPr>
              <a:t>the peace of God, which surpasses all understanding</a:t>
            </a:r>
            <a:r>
              <a:rPr lang="en-US" sz="3200" i="1" dirty="0" smtClean="0">
                <a:solidFill>
                  <a:schemeClr val="bg1"/>
                </a:solidFill>
              </a:rPr>
              <a:t>, will guard your hearts and minds through Christ Jesus.</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Learning to walk in joy </a:t>
            </a:r>
            <a:endParaRPr lang="en-US" sz="3600" dirty="0" smtClean="0">
              <a:solidFill>
                <a:srgbClr val="FFC000"/>
              </a:solidFill>
            </a:endParaRPr>
          </a:p>
          <a:p>
            <a:pPr algn="ctr"/>
            <a:r>
              <a:rPr lang="en-US" sz="3600" dirty="0" smtClean="0">
                <a:solidFill>
                  <a:srgbClr val="FFC000"/>
                </a:solidFill>
              </a:rPr>
              <a:t>that </a:t>
            </a:r>
            <a:r>
              <a:rPr lang="en-US" sz="3600" dirty="0" smtClean="0">
                <a:solidFill>
                  <a:srgbClr val="FFC000"/>
                </a:solidFill>
              </a:rPr>
              <a:t>cannot be explained</a:t>
            </a:r>
          </a:p>
        </p:txBody>
      </p:sp>
      <p:sp>
        <p:nvSpPr>
          <p:cNvPr id="3" name="TextBox 2"/>
          <p:cNvSpPr txBox="1"/>
          <p:nvPr/>
        </p:nvSpPr>
        <p:spPr>
          <a:xfrm>
            <a:off x="0" y="2971800"/>
            <a:ext cx="9144000" cy="3046988"/>
          </a:xfrm>
          <a:prstGeom prst="rect">
            <a:avLst/>
          </a:prstGeom>
          <a:noFill/>
        </p:spPr>
        <p:txBody>
          <a:bodyPr wrap="square" rtlCol="0">
            <a:spAutoFit/>
          </a:bodyPr>
          <a:lstStyle/>
          <a:p>
            <a:r>
              <a:rPr lang="en-US" sz="3200" i="1" dirty="0" smtClean="0">
                <a:solidFill>
                  <a:schemeClr val="bg1"/>
                </a:solidFill>
              </a:rPr>
              <a:t>1 Peter 1:7-8 (Easy to Read Version)</a:t>
            </a:r>
          </a:p>
          <a:p>
            <a:r>
              <a:rPr lang="en-US" sz="3200" i="1" dirty="0" smtClean="0">
                <a:solidFill>
                  <a:schemeClr val="bg1"/>
                </a:solidFill>
              </a:rPr>
              <a:t>7 These troubles test your faith and prove that it is pure. And such faith is worth more than gold. Gold can be proved to be pure by fire, but gold will ruin. When your faith is proven to be pure, the result will be praise and glory and honor when Jesus Christ comes.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Learning to walk in joy </a:t>
            </a:r>
            <a:endParaRPr lang="en-US" sz="3600" dirty="0" smtClean="0">
              <a:solidFill>
                <a:srgbClr val="FFC000"/>
              </a:solidFill>
            </a:endParaRPr>
          </a:p>
          <a:p>
            <a:pPr algn="ctr"/>
            <a:r>
              <a:rPr lang="en-US" sz="3600" dirty="0" smtClean="0">
                <a:solidFill>
                  <a:srgbClr val="FFC000"/>
                </a:solidFill>
              </a:rPr>
              <a:t>that </a:t>
            </a:r>
            <a:r>
              <a:rPr lang="en-US" sz="3600" dirty="0" smtClean="0">
                <a:solidFill>
                  <a:srgbClr val="FFC000"/>
                </a:solidFill>
              </a:rPr>
              <a:t>cannot be explained</a:t>
            </a:r>
          </a:p>
        </p:txBody>
      </p:sp>
      <p:sp>
        <p:nvSpPr>
          <p:cNvPr id="3" name="TextBox 2"/>
          <p:cNvSpPr txBox="1"/>
          <p:nvPr/>
        </p:nvSpPr>
        <p:spPr>
          <a:xfrm>
            <a:off x="0" y="2971800"/>
            <a:ext cx="9144000" cy="2554545"/>
          </a:xfrm>
          <a:prstGeom prst="rect">
            <a:avLst/>
          </a:prstGeom>
          <a:noFill/>
        </p:spPr>
        <p:txBody>
          <a:bodyPr wrap="square" rtlCol="0">
            <a:spAutoFit/>
          </a:bodyPr>
          <a:lstStyle/>
          <a:p>
            <a:r>
              <a:rPr lang="en-US" sz="3200" i="1" dirty="0" smtClean="0">
                <a:solidFill>
                  <a:schemeClr val="bg1"/>
                </a:solidFill>
              </a:rPr>
              <a:t>1 Peter 1:7-8 (Easy to Read Version)</a:t>
            </a:r>
          </a:p>
          <a:p>
            <a:r>
              <a:rPr lang="en-US" sz="3200" i="1" dirty="0" smtClean="0">
                <a:solidFill>
                  <a:schemeClr val="bg1"/>
                </a:solidFill>
              </a:rPr>
              <a:t>8 </a:t>
            </a:r>
            <a:r>
              <a:rPr lang="en-US" sz="3200" i="1" dirty="0" smtClean="0">
                <a:solidFill>
                  <a:schemeClr val="bg1"/>
                </a:solidFill>
              </a:rPr>
              <a:t>You have not seen Christ, but still you love him. You can't see him now, but you believe in him. You are </a:t>
            </a:r>
            <a:r>
              <a:rPr lang="en-US" sz="3200" i="1" dirty="0" smtClean="0">
                <a:solidFill>
                  <a:srgbClr val="FFFF00"/>
                </a:solidFill>
              </a:rPr>
              <a:t>filled with a wonderful and heavenly joy that cannot be explained</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Learning to walk in love beyond measure</a:t>
            </a:r>
          </a:p>
        </p:txBody>
      </p:sp>
      <p:sp>
        <p:nvSpPr>
          <p:cNvPr id="3" name="TextBox 2"/>
          <p:cNvSpPr txBox="1"/>
          <p:nvPr/>
        </p:nvSpPr>
        <p:spPr>
          <a:xfrm>
            <a:off x="0" y="2971800"/>
            <a:ext cx="9144000" cy="3539430"/>
          </a:xfrm>
          <a:prstGeom prst="rect">
            <a:avLst/>
          </a:prstGeom>
          <a:noFill/>
        </p:spPr>
        <p:txBody>
          <a:bodyPr wrap="square" rtlCol="0">
            <a:spAutoFit/>
          </a:bodyPr>
          <a:lstStyle/>
          <a:p>
            <a:r>
              <a:rPr lang="en-US" sz="3200" i="1" dirty="0" smtClean="0">
                <a:solidFill>
                  <a:schemeClr val="bg1"/>
                </a:solidFill>
              </a:rPr>
              <a:t>Ephesians 3:17-19</a:t>
            </a:r>
          </a:p>
          <a:p>
            <a:r>
              <a:rPr lang="en-US" sz="3200" i="1" dirty="0" smtClean="0">
                <a:solidFill>
                  <a:schemeClr val="bg1"/>
                </a:solidFill>
              </a:rPr>
              <a:t>17 that Christ may dwell in your hearts through faith; that you, being rooted and grounded in love, </a:t>
            </a:r>
          </a:p>
          <a:p>
            <a:r>
              <a:rPr lang="en-US" sz="3200" i="1" dirty="0" smtClean="0">
                <a:solidFill>
                  <a:schemeClr val="bg1"/>
                </a:solidFill>
              </a:rPr>
              <a:t>18 may be able to comprehend with all the saints what is the width and length and depth and height—</a:t>
            </a:r>
          </a:p>
          <a:p>
            <a:r>
              <a:rPr lang="en-US" sz="3200" i="1" dirty="0" smtClean="0">
                <a:solidFill>
                  <a:schemeClr val="bg1"/>
                </a:solidFill>
              </a:rPr>
              <a:t>19 to know </a:t>
            </a:r>
            <a:r>
              <a:rPr lang="en-US" sz="3200" i="1" dirty="0" smtClean="0">
                <a:solidFill>
                  <a:srgbClr val="FFFF00"/>
                </a:solidFill>
              </a:rPr>
              <a:t>the love of Christ which passes knowledge</a:t>
            </a:r>
            <a:r>
              <a:rPr lang="en-US" sz="3200" i="1" dirty="0" smtClean="0">
                <a:solidFill>
                  <a:schemeClr val="bg1"/>
                </a:solidFill>
              </a:rPr>
              <a:t>; that you may be filled with all the fullness of God.</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Learning to walk in faith that is beyond reason</a:t>
            </a:r>
          </a:p>
        </p:txBody>
      </p:sp>
      <p:sp>
        <p:nvSpPr>
          <p:cNvPr id="3" name="TextBox 2"/>
          <p:cNvSpPr txBox="1"/>
          <p:nvPr/>
        </p:nvSpPr>
        <p:spPr>
          <a:xfrm>
            <a:off x="0" y="2971800"/>
            <a:ext cx="9144000" cy="1077218"/>
          </a:xfrm>
          <a:prstGeom prst="rect">
            <a:avLst/>
          </a:prstGeom>
          <a:noFill/>
        </p:spPr>
        <p:txBody>
          <a:bodyPr wrap="square" rtlCol="0">
            <a:spAutoFit/>
          </a:bodyPr>
          <a:lstStyle/>
          <a:p>
            <a:r>
              <a:rPr lang="en-US" sz="3200" i="1" dirty="0" smtClean="0">
                <a:solidFill>
                  <a:schemeClr val="bg1"/>
                </a:solidFill>
              </a:rPr>
              <a:t>2 Corinthians 5:7</a:t>
            </a:r>
          </a:p>
          <a:p>
            <a:r>
              <a:rPr lang="en-US" sz="3200" i="1" dirty="0" smtClean="0">
                <a:solidFill>
                  <a:schemeClr val="bg1"/>
                </a:solidFill>
              </a:rPr>
              <a:t>For we walk by faith, not by sight.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Learning to walk in faith that is beyond reason</a:t>
            </a:r>
          </a:p>
        </p:txBody>
      </p:sp>
      <p:sp>
        <p:nvSpPr>
          <p:cNvPr id="3" name="TextBox 2"/>
          <p:cNvSpPr txBox="1"/>
          <p:nvPr/>
        </p:nvSpPr>
        <p:spPr>
          <a:xfrm>
            <a:off x="0" y="2971800"/>
            <a:ext cx="9144000" cy="1077218"/>
          </a:xfrm>
          <a:prstGeom prst="rect">
            <a:avLst/>
          </a:prstGeom>
          <a:noFill/>
        </p:spPr>
        <p:txBody>
          <a:bodyPr wrap="square" rtlCol="0">
            <a:spAutoFit/>
          </a:bodyPr>
          <a:lstStyle/>
          <a:p>
            <a:r>
              <a:rPr lang="en-US" sz="3200" i="1" dirty="0" smtClean="0">
                <a:solidFill>
                  <a:schemeClr val="bg1"/>
                </a:solidFill>
              </a:rPr>
              <a:t>Hebrews 11:3</a:t>
            </a:r>
          </a:p>
          <a:p>
            <a:r>
              <a:rPr lang="en-US" sz="3200" i="1" dirty="0" smtClean="0">
                <a:solidFill>
                  <a:schemeClr val="bg1"/>
                </a:solidFill>
              </a:rPr>
              <a:t>By faith we understand</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Learning to walk in faith that is beyond reason</a:t>
            </a:r>
          </a:p>
        </p:txBody>
      </p:sp>
      <p:sp>
        <p:nvSpPr>
          <p:cNvPr id="3" name="TextBox 2"/>
          <p:cNvSpPr txBox="1"/>
          <p:nvPr/>
        </p:nvSpPr>
        <p:spPr>
          <a:xfrm>
            <a:off x="0" y="2971800"/>
            <a:ext cx="9144000" cy="1200329"/>
          </a:xfrm>
          <a:prstGeom prst="rect">
            <a:avLst/>
          </a:prstGeom>
          <a:noFill/>
        </p:spPr>
        <p:txBody>
          <a:bodyPr wrap="square" rtlCol="0">
            <a:spAutoFit/>
          </a:bodyPr>
          <a:lstStyle/>
          <a:p>
            <a:pPr algn="ctr"/>
            <a:r>
              <a:rPr lang="en-US" sz="3600" dirty="0" smtClean="0">
                <a:solidFill>
                  <a:schemeClr val="bg1"/>
                </a:solidFill>
              </a:rPr>
              <a:t>True faith enables us to </a:t>
            </a:r>
            <a:endParaRPr lang="en-US" sz="3600" dirty="0" smtClean="0">
              <a:solidFill>
                <a:schemeClr val="bg1"/>
              </a:solidFill>
            </a:endParaRPr>
          </a:p>
          <a:p>
            <a:pPr algn="ctr"/>
            <a:r>
              <a:rPr lang="en-US" sz="3600" dirty="0" smtClean="0">
                <a:solidFill>
                  <a:schemeClr val="bg1"/>
                </a:solidFill>
              </a:rPr>
              <a:t>work </a:t>
            </a:r>
            <a:r>
              <a:rPr lang="en-US" sz="3600" dirty="0" smtClean="0">
                <a:solidFill>
                  <a:schemeClr val="bg1"/>
                </a:solidFill>
              </a:rPr>
              <a:t>from a place of rest.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How do we walk in virtues </a:t>
            </a:r>
            <a:endParaRPr lang="en-US" sz="3600" dirty="0" smtClean="0">
              <a:solidFill>
                <a:srgbClr val="FFC000"/>
              </a:solidFill>
            </a:endParaRPr>
          </a:p>
          <a:p>
            <a:pPr algn="ctr"/>
            <a:r>
              <a:rPr lang="en-US" sz="3600" dirty="0" smtClean="0">
                <a:solidFill>
                  <a:srgbClr val="FFC000"/>
                </a:solidFill>
              </a:rPr>
              <a:t>that </a:t>
            </a:r>
            <a:r>
              <a:rPr lang="en-US" sz="3600" dirty="0" smtClean="0">
                <a:solidFill>
                  <a:srgbClr val="FFC000"/>
                </a:solidFill>
              </a:rPr>
              <a:t>are beyond understanding?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How do we walk in virtues </a:t>
            </a:r>
            <a:endParaRPr lang="en-US" sz="3600" dirty="0" smtClean="0">
              <a:solidFill>
                <a:srgbClr val="FFC000"/>
              </a:solidFill>
            </a:endParaRPr>
          </a:p>
          <a:p>
            <a:pPr algn="ctr"/>
            <a:r>
              <a:rPr lang="en-US" sz="3600" dirty="0" smtClean="0">
                <a:solidFill>
                  <a:srgbClr val="FFC000"/>
                </a:solidFill>
              </a:rPr>
              <a:t>that </a:t>
            </a:r>
            <a:r>
              <a:rPr lang="en-US" sz="3600" dirty="0" smtClean="0">
                <a:solidFill>
                  <a:srgbClr val="FFC000"/>
                </a:solidFill>
              </a:rPr>
              <a:t>are beyond understanding?</a:t>
            </a:r>
          </a:p>
        </p:txBody>
      </p:sp>
      <p:sp>
        <p:nvSpPr>
          <p:cNvPr id="3" name="TextBox 2"/>
          <p:cNvSpPr txBox="1"/>
          <p:nvPr/>
        </p:nvSpPr>
        <p:spPr>
          <a:xfrm>
            <a:off x="0" y="2971800"/>
            <a:ext cx="9144000" cy="1200329"/>
          </a:xfrm>
          <a:prstGeom prst="rect">
            <a:avLst/>
          </a:prstGeom>
          <a:noFill/>
        </p:spPr>
        <p:txBody>
          <a:bodyPr wrap="square" rtlCol="0">
            <a:spAutoFit/>
          </a:bodyPr>
          <a:lstStyle/>
          <a:p>
            <a:pPr algn="ctr"/>
            <a:r>
              <a:rPr lang="en-US" sz="3600" dirty="0" smtClean="0">
                <a:solidFill>
                  <a:schemeClr val="bg1"/>
                </a:solidFill>
              </a:rPr>
              <a:t>...By learning to let go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simply rest in and rely on Him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81200"/>
            <a:ext cx="9144000" cy="4524315"/>
          </a:xfrm>
          <a:prstGeom prst="rect">
            <a:avLst/>
          </a:prstGeom>
          <a:noFill/>
        </p:spPr>
        <p:txBody>
          <a:bodyPr wrap="square" rtlCol="0">
            <a:spAutoFit/>
          </a:bodyPr>
          <a:lstStyle/>
          <a:p>
            <a:r>
              <a:rPr lang="en-US" sz="3200" i="1" dirty="0" smtClean="0">
                <a:solidFill>
                  <a:schemeClr val="bg1"/>
                </a:solidFill>
              </a:rPr>
              <a:t>Psalm 131:1-3</a:t>
            </a:r>
          </a:p>
          <a:p>
            <a:r>
              <a:rPr lang="en-US" sz="3200" i="1" dirty="0" smtClean="0">
                <a:solidFill>
                  <a:schemeClr val="bg1"/>
                </a:solidFill>
              </a:rPr>
              <a:t>1 LORD, my heart is not haughty, Nor my eyes lofty. Neither do I concern myself with great matters, Nor with things too profound for me. </a:t>
            </a:r>
          </a:p>
          <a:p>
            <a:r>
              <a:rPr lang="en-US" sz="3200" i="1" dirty="0" smtClean="0">
                <a:solidFill>
                  <a:schemeClr val="bg1"/>
                </a:solidFill>
              </a:rPr>
              <a:t>2 Surely </a:t>
            </a:r>
            <a:r>
              <a:rPr lang="en-US" sz="3200" i="1" dirty="0" smtClean="0">
                <a:solidFill>
                  <a:srgbClr val="FFFF00"/>
                </a:solidFill>
              </a:rPr>
              <a:t>I have calmed and quieted my soul, Like a weaned child </a:t>
            </a:r>
            <a:r>
              <a:rPr lang="en-US" sz="3200" i="1" dirty="0" smtClean="0">
                <a:solidFill>
                  <a:schemeClr val="bg1"/>
                </a:solidFill>
              </a:rPr>
              <a:t>with his mother; Like a weaned child is my soul within me. </a:t>
            </a:r>
          </a:p>
          <a:p>
            <a:r>
              <a:rPr lang="en-US" sz="3200" i="1" dirty="0" smtClean="0">
                <a:solidFill>
                  <a:schemeClr val="bg1"/>
                </a:solidFill>
              </a:rPr>
              <a:t>3 O Israel, hope in the LORD From this time forth and forever.</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67000"/>
            <a:ext cx="9144000" cy="1754326"/>
          </a:xfrm>
          <a:prstGeom prst="rect">
            <a:avLst/>
          </a:prstGeom>
          <a:noFill/>
        </p:spPr>
        <p:txBody>
          <a:bodyPr wrap="square" rtlCol="0">
            <a:spAutoFit/>
          </a:bodyPr>
          <a:lstStyle/>
          <a:p>
            <a:pPr algn="ctr"/>
            <a:r>
              <a:rPr lang="en-US" sz="3600" dirty="0" smtClean="0">
                <a:solidFill>
                  <a:schemeClr val="bg1"/>
                </a:solidFill>
              </a:rPr>
              <a:t>God is Infinite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His ways and thoughts </a:t>
            </a:r>
            <a:endParaRPr lang="en-US" sz="3600" dirty="0" smtClean="0">
              <a:solidFill>
                <a:schemeClr val="bg1"/>
              </a:solidFill>
            </a:endParaRPr>
          </a:p>
          <a:p>
            <a:pPr algn="ctr"/>
            <a:r>
              <a:rPr lang="en-US" sz="3600" dirty="0" smtClean="0">
                <a:solidFill>
                  <a:schemeClr val="bg1"/>
                </a:solidFill>
              </a:rPr>
              <a:t>are </a:t>
            </a:r>
            <a:r>
              <a:rPr lang="en-US" sz="3600" dirty="0" smtClean="0">
                <a:solidFill>
                  <a:schemeClr val="bg1"/>
                </a:solidFill>
              </a:rPr>
              <a:t>beyond ours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09800"/>
            <a:ext cx="9144000" cy="2308324"/>
          </a:xfrm>
          <a:prstGeom prst="rect">
            <a:avLst/>
          </a:prstGeom>
          <a:noFill/>
        </p:spPr>
        <p:txBody>
          <a:bodyPr wrap="square" rtlCol="0">
            <a:spAutoFit/>
          </a:bodyPr>
          <a:lstStyle/>
          <a:p>
            <a:pPr algn="ctr"/>
            <a:r>
              <a:rPr lang="en-US" sz="3600" dirty="0" smtClean="0">
                <a:solidFill>
                  <a:schemeClr val="bg1"/>
                </a:solidFill>
              </a:rPr>
              <a:t>We can walk in supernatural </a:t>
            </a:r>
            <a:endParaRPr lang="en-US" sz="3600" dirty="0" smtClean="0">
              <a:solidFill>
                <a:schemeClr val="bg1"/>
              </a:solidFill>
            </a:endParaRPr>
          </a:p>
          <a:p>
            <a:pPr algn="ctr"/>
            <a:r>
              <a:rPr lang="en-US" sz="3600" dirty="0" smtClean="0">
                <a:solidFill>
                  <a:schemeClr val="bg1"/>
                </a:solidFill>
              </a:rPr>
              <a:t>love</a:t>
            </a:r>
            <a:r>
              <a:rPr lang="en-US" sz="3600" dirty="0" smtClean="0">
                <a:solidFill>
                  <a:schemeClr val="bg1"/>
                </a:solidFill>
              </a:rPr>
              <a:t>, joy, peace and faith </a:t>
            </a:r>
            <a:endParaRPr lang="en-US" sz="3600" dirty="0" smtClean="0">
              <a:solidFill>
                <a:schemeClr val="bg1"/>
              </a:solidFill>
            </a:endParaRPr>
          </a:p>
          <a:p>
            <a:pPr algn="ctr"/>
            <a:r>
              <a:rPr lang="en-US" sz="3600" dirty="0" smtClean="0">
                <a:solidFill>
                  <a:schemeClr val="bg1"/>
                </a:solidFill>
              </a:rPr>
              <a:t>even </a:t>
            </a:r>
            <a:r>
              <a:rPr lang="en-US" sz="3600" dirty="0" smtClean="0">
                <a:solidFill>
                  <a:schemeClr val="bg1"/>
                </a:solidFill>
              </a:rPr>
              <a:t>through times </a:t>
            </a:r>
            <a:endParaRPr lang="en-US" sz="3600" dirty="0" smtClean="0">
              <a:solidFill>
                <a:schemeClr val="bg1"/>
              </a:solidFill>
            </a:endParaRPr>
          </a:p>
          <a:p>
            <a:pPr algn="ctr"/>
            <a:r>
              <a:rPr lang="en-US" sz="3600" dirty="0" smtClean="0">
                <a:solidFill>
                  <a:schemeClr val="bg1"/>
                </a:solidFill>
              </a:rPr>
              <a:t>we </a:t>
            </a:r>
            <a:r>
              <a:rPr lang="en-US" sz="3600" dirty="0" smtClean="0">
                <a:solidFill>
                  <a:schemeClr val="bg1"/>
                </a:solidFill>
              </a:rPr>
              <a:t>do not understand why or what.</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67000"/>
            <a:ext cx="9144000" cy="3539430"/>
          </a:xfrm>
          <a:prstGeom prst="rect">
            <a:avLst/>
          </a:prstGeom>
          <a:noFill/>
        </p:spPr>
        <p:txBody>
          <a:bodyPr wrap="square" rtlCol="0">
            <a:spAutoFit/>
          </a:bodyPr>
          <a:lstStyle/>
          <a:p>
            <a:r>
              <a:rPr lang="en-US" sz="3200" i="1" dirty="0" smtClean="0">
                <a:solidFill>
                  <a:schemeClr val="bg1"/>
                </a:solidFill>
              </a:rPr>
              <a:t>Isaiah 40:25-26</a:t>
            </a:r>
          </a:p>
          <a:p>
            <a:r>
              <a:rPr lang="en-US" sz="3200" i="1" dirty="0" smtClean="0">
                <a:solidFill>
                  <a:schemeClr val="bg1"/>
                </a:solidFill>
              </a:rPr>
              <a:t>25 "To whom then will you liken Me, Or to whom shall I be equal?" says the Holy One. </a:t>
            </a:r>
          </a:p>
          <a:p>
            <a:r>
              <a:rPr lang="en-US" sz="3200" i="1" dirty="0" smtClean="0">
                <a:solidFill>
                  <a:schemeClr val="bg1"/>
                </a:solidFill>
              </a:rPr>
              <a:t>26 Lift up your eyes on high, And see who has created these things, Who brings out their host by number; He calls them all by name, By the greatness of His might And the strength of His power; Not one is missing.</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67000"/>
            <a:ext cx="9144000" cy="3046988"/>
          </a:xfrm>
          <a:prstGeom prst="rect">
            <a:avLst/>
          </a:prstGeom>
          <a:noFill/>
        </p:spPr>
        <p:txBody>
          <a:bodyPr wrap="square" rtlCol="0">
            <a:spAutoFit/>
          </a:bodyPr>
          <a:lstStyle/>
          <a:p>
            <a:r>
              <a:rPr lang="en-US" sz="3200" i="1" dirty="0" smtClean="0">
                <a:solidFill>
                  <a:schemeClr val="bg1"/>
                </a:solidFill>
              </a:rPr>
              <a:t>Isaiah 55:8-9</a:t>
            </a:r>
          </a:p>
          <a:p>
            <a:r>
              <a:rPr lang="en-US" sz="3200" i="1" dirty="0" smtClean="0">
                <a:solidFill>
                  <a:schemeClr val="bg1"/>
                </a:solidFill>
              </a:rPr>
              <a:t>8 "For My thoughts are not your thoughts, Nor are your ways My ways," says the LORD. </a:t>
            </a:r>
          </a:p>
          <a:p>
            <a:r>
              <a:rPr lang="en-US" sz="3200" i="1" dirty="0" smtClean="0">
                <a:solidFill>
                  <a:schemeClr val="bg1"/>
                </a:solidFill>
              </a:rPr>
              <a:t>9 "For as the heavens are higher than the earth, So are My ways higher than your ways, And My thoughts than your thoughts.</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67000"/>
            <a:ext cx="9144000" cy="646331"/>
          </a:xfrm>
          <a:prstGeom prst="rect">
            <a:avLst/>
          </a:prstGeom>
          <a:noFill/>
        </p:spPr>
        <p:txBody>
          <a:bodyPr wrap="square" rtlCol="0">
            <a:spAutoFit/>
          </a:bodyPr>
          <a:lstStyle/>
          <a:p>
            <a:pPr algn="ctr"/>
            <a:r>
              <a:rPr lang="en-US" sz="3600" dirty="0" smtClean="0">
                <a:solidFill>
                  <a:schemeClr val="bg1"/>
                </a:solidFill>
              </a:rPr>
              <a:t>We do not know every thing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67000"/>
            <a:ext cx="9144000" cy="2554545"/>
          </a:xfrm>
          <a:prstGeom prst="rect">
            <a:avLst/>
          </a:prstGeom>
          <a:noFill/>
        </p:spPr>
        <p:txBody>
          <a:bodyPr wrap="square" rtlCol="0">
            <a:spAutoFit/>
          </a:bodyPr>
          <a:lstStyle/>
          <a:p>
            <a:r>
              <a:rPr lang="en-US" sz="3200" i="1" dirty="0" smtClean="0">
                <a:solidFill>
                  <a:schemeClr val="bg1"/>
                </a:solidFill>
              </a:rPr>
              <a:t>Deuteronomy 29:29</a:t>
            </a:r>
          </a:p>
          <a:p>
            <a:r>
              <a:rPr lang="en-US" sz="3200" i="1" dirty="0" smtClean="0">
                <a:solidFill>
                  <a:schemeClr val="bg1"/>
                </a:solidFill>
              </a:rPr>
              <a:t>"The secret things belong to the LORD our God, but those things which are revealed belong to us and to our children forever, that we may do all the words of this law.</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67000"/>
            <a:ext cx="9144000" cy="1200329"/>
          </a:xfrm>
          <a:prstGeom prst="rect">
            <a:avLst/>
          </a:prstGeom>
          <a:noFill/>
        </p:spPr>
        <p:txBody>
          <a:bodyPr wrap="square" rtlCol="0">
            <a:spAutoFit/>
          </a:bodyPr>
          <a:lstStyle/>
          <a:p>
            <a:pPr algn="ctr"/>
            <a:r>
              <a:rPr lang="en-US" sz="3600" dirty="0" smtClean="0">
                <a:solidFill>
                  <a:schemeClr val="bg1"/>
                </a:solidFill>
              </a:rPr>
              <a:t>When we do not understand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we don't know what to do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67000"/>
            <a:ext cx="9144000" cy="1569660"/>
          </a:xfrm>
          <a:prstGeom prst="rect">
            <a:avLst/>
          </a:prstGeom>
          <a:noFill/>
        </p:spPr>
        <p:txBody>
          <a:bodyPr wrap="square" rtlCol="0">
            <a:spAutoFit/>
          </a:bodyPr>
          <a:lstStyle/>
          <a:p>
            <a:r>
              <a:rPr lang="en-US" sz="3200" i="1" dirty="0" smtClean="0">
                <a:solidFill>
                  <a:schemeClr val="bg1"/>
                </a:solidFill>
              </a:rPr>
              <a:t>Proverbs 4:18</a:t>
            </a:r>
          </a:p>
          <a:p>
            <a:r>
              <a:rPr lang="en-US" sz="3200" i="1" dirty="0" smtClean="0">
                <a:solidFill>
                  <a:schemeClr val="bg1"/>
                </a:solidFill>
              </a:rPr>
              <a:t>But the path of the just is like the shining sun, That shines ever brighter unto the perfect day.</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2862322"/>
          </a:xfrm>
          <a:prstGeom prst="rect">
            <a:avLst/>
          </a:prstGeom>
          <a:noFill/>
        </p:spPr>
        <p:txBody>
          <a:bodyPr wrap="square" rtlCol="0">
            <a:spAutoFit/>
          </a:bodyPr>
          <a:lstStyle/>
          <a:p>
            <a:pPr algn="ctr"/>
            <a:r>
              <a:rPr lang="en-US" sz="3600" dirty="0" smtClean="0">
                <a:solidFill>
                  <a:schemeClr val="bg1"/>
                </a:solidFill>
              </a:rPr>
              <a:t>Even </a:t>
            </a:r>
            <a:r>
              <a:rPr lang="en-US" sz="3600" dirty="0" smtClean="0">
                <a:solidFill>
                  <a:schemeClr val="bg1"/>
                </a:solidFill>
              </a:rPr>
              <a:t>through </a:t>
            </a:r>
            <a:r>
              <a:rPr lang="en-US" sz="3600" dirty="0" smtClean="0">
                <a:solidFill>
                  <a:schemeClr val="bg1"/>
                </a:solidFill>
              </a:rPr>
              <a:t>seasons </a:t>
            </a:r>
          </a:p>
          <a:p>
            <a:pPr algn="ctr"/>
            <a:r>
              <a:rPr lang="en-US" sz="3600" dirty="0" smtClean="0">
                <a:solidFill>
                  <a:schemeClr val="bg1"/>
                </a:solidFill>
              </a:rPr>
              <a:t>when </a:t>
            </a:r>
            <a:r>
              <a:rPr lang="en-US" sz="3600" dirty="0" smtClean="0">
                <a:solidFill>
                  <a:schemeClr val="bg1"/>
                </a:solidFill>
              </a:rPr>
              <a:t>we do not understand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we do not know what to do </a:t>
            </a:r>
            <a:r>
              <a:rPr lang="en-US" sz="3600" dirty="0" smtClean="0">
                <a:solidFill>
                  <a:schemeClr val="bg1"/>
                </a:solidFill>
              </a:rPr>
              <a:t>– </a:t>
            </a:r>
          </a:p>
          <a:p>
            <a:pPr algn="ctr"/>
            <a:r>
              <a:rPr lang="en-US" sz="3600" dirty="0" smtClean="0">
                <a:solidFill>
                  <a:schemeClr val="bg1"/>
                </a:solidFill>
              </a:rPr>
              <a:t>we </a:t>
            </a:r>
            <a:r>
              <a:rPr lang="en-US" sz="3600" dirty="0" smtClean="0">
                <a:solidFill>
                  <a:schemeClr val="bg1"/>
                </a:solidFill>
              </a:rPr>
              <a:t>can walk in peace, joy, love and faith, </a:t>
            </a:r>
            <a:endParaRPr lang="en-US" sz="3600" dirty="0" smtClean="0">
              <a:solidFill>
                <a:schemeClr val="bg1"/>
              </a:solidFill>
            </a:endParaRPr>
          </a:p>
          <a:p>
            <a:pPr algn="ctr"/>
            <a:r>
              <a:rPr lang="en-US" sz="3600" dirty="0" smtClean="0">
                <a:solidFill>
                  <a:schemeClr val="bg1"/>
                </a:solidFill>
              </a:rPr>
              <a:t>which </a:t>
            </a:r>
            <a:r>
              <a:rPr lang="en-US" sz="3600" dirty="0" smtClean="0">
                <a:solidFill>
                  <a:schemeClr val="bg1"/>
                </a:solidFill>
              </a:rPr>
              <a:t>the Holy Spirit imparts.</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713</Words>
  <Application>Microsoft Office PowerPoint</Application>
  <PresentationFormat>On-screen Show (4:3)</PresentationFormat>
  <Paragraphs>61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21</cp:revision>
  <dcterms:created xsi:type="dcterms:W3CDTF">2006-08-16T00:00:00Z</dcterms:created>
  <dcterms:modified xsi:type="dcterms:W3CDTF">2017-12-30T14:28:22Z</dcterms:modified>
</cp:coreProperties>
</file>