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7-12-25-The-Reason-For-Incarnation-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12-25-The-Reason-For-Incarnation-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9144000" cy="1446550"/>
          </a:xfrm>
          <a:prstGeom prst="rect">
            <a:avLst/>
          </a:prstGeom>
          <a:noFill/>
        </p:spPr>
        <p:txBody>
          <a:bodyPr wrap="square" rtlCol="0">
            <a:spAutoFit/>
          </a:bodyPr>
          <a:lstStyle/>
          <a:p>
            <a:pPr algn="ctr"/>
            <a:r>
              <a:rPr lang="en-US" sz="4400" dirty="0" smtClean="0">
                <a:solidFill>
                  <a:schemeClr val="bg1"/>
                </a:solidFill>
              </a:rPr>
              <a:t>What about other </a:t>
            </a:r>
            <a:endParaRPr lang="en-US" sz="4400" dirty="0" smtClean="0">
              <a:solidFill>
                <a:schemeClr val="bg1"/>
              </a:solidFill>
            </a:endParaRPr>
          </a:p>
          <a:p>
            <a:pPr algn="ctr"/>
            <a:r>
              <a:rPr lang="en-US" sz="4400" dirty="0" smtClean="0">
                <a:solidFill>
                  <a:schemeClr val="bg1"/>
                </a:solidFill>
              </a:rPr>
              <a:t>groups </a:t>
            </a:r>
            <a:r>
              <a:rPr lang="en-US" sz="4400" dirty="0" smtClean="0">
                <a:solidFill>
                  <a:schemeClr val="bg1"/>
                </a:solidFill>
              </a:rPr>
              <a:t>of people?</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9144000" cy="1446550"/>
          </a:xfrm>
          <a:prstGeom prst="rect">
            <a:avLst/>
          </a:prstGeom>
          <a:noFill/>
        </p:spPr>
        <p:txBody>
          <a:bodyPr wrap="square" rtlCol="0">
            <a:spAutoFit/>
          </a:bodyPr>
          <a:lstStyle/>
          <a:p>
            <a:pPr algn="ctr"/>
            <a:r>
              <a:rPr lang="en-US" sz="4400" dirty="0" smtClean="0">
                <a:solidFill>
                  <a:schemeClr val="bg1"/>
                </a:solidFill>
              </a:rPr>
              <a:t>Would God need to </a:t>
            </a:r>
            <a:endParaRPr lang="en-US" sz="4400" dirty="0" smtClean="0">
              <a:solidFill>
                <a:schemeClr val="bg1"/>
              </a:solidFill>
            </a:endParaRPr>
          </a:p>
          <a:p>
            <a:pPr algn="ctr"/>
            <a:r>
              <a:rPr lang="en-US" sz="4400" dirty="0" smtClean="0">
                <a:solidFill>
                  <a:schemeClr val="bg1"/>
                </a:solidFill>
              </a:rPr>
              <a:t>incarnate </a:t>
            </a:r>
            <a:r>
              <a:rPr lang="en-US" sz="4400" dirty="0" smtClean="0">
                <a:solidFill>
                  <a:schemeClr val="bg1"/>
                </a:solidFill>
              </a:rPr>
              <a:t>multiple times?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9144000" cy="1446550"/>
          </a:xfrm>
          <a:prstGeom prst="rect">
            <a:avLst/>
          </a:prstGeom>
          <a:noFill/>
        </p:spPr>
        <p:txBody>
          <a:bodyPr wrap="square" rtlCol="0">
            <a:spAutoFit/>
          </a:bodyPr>
          <a:lstStyle/>
          <a:p>
            <a:pPr algn="ctr"/>
            <a:r>
              <a:rPr lang="en-US" sz="4400" dirty="0" smtClean="0">
                <a:solidFill>
                  <a:schemeClr val="bg1"/>
                </a:solidFill>
              </a:rPr>
              <a:t>Before the </a:t>
            </a:r>
            <a:r>
              <a:rPr lang="en-US" sz="4400" dirty="0" smtClean="0">
                <a:solidFill>
                  <a:schemeClr val="bg1"/>
                </a:solidFill>
              </a:rPr>
              <a:t>beginning,</a:t>
            </a:r>
          </a:p>
          <a:p>
            <a:pPr algn="ctr"/>
            <a:r>
              <a:rPr lang="en-US" sz="4400" dirty="0" smtClean="0">
                <a:solidFill>
                  <a:schemeClr val="bg1"/>
                </a:solidFill>
              </a:rPr>
              <a:t>God</a:t>
            </a:r>
            <a:r>
              <a:rPr lang="en-US" sz="44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9144000" cy="1446550"/>
          </a:xfrm>
          <a:prstGeom prst="rect">
            <a:avLst/>
          </a:prstGeom>
          <a:noFill/>
        </p:spPr>
        <p:txBody>
          <a:bodyPr wrap="square" rtlCol="0">
            <a:spAutoFit/>
          </a:bodyPr>
          <a:lstStyle/>
          <a:p>
            <a:r>
              <a:rPr lang="en-US" sz="4400" dirty="0" smtClean="0">
                <a:solidFill>
                  <a:schemeClr val="bg1"/>
                </a:solidFill>
              </a:rPr>
              <a:t>In the beginning, </a:t>
            </a:r>
            <a:endParaRPr lang="en-US" sz="4400" dirty="0" smtClean="0">
              <a:solidFill>
                <a:schemeClr val="bg1"/>
              </a:solidFill>
            </a:endParaRPr>
          </a:p>
          <a:p>
            <a:r>
              <a:rPr lang="en-US" sz="4400" dirty="0" smtClean="0">
                <a:solidFill>
                  <a:schemeClr val="bg1"/>
                </a:solidFill>
              </a:rPr>
              <a:t>God</a:t>
            </a:r>
            <a:r>
              <a:rPr lang="en-US" sz="4400" dirty="0" smtClean="0">
                <a:solidFill>
                  <a:schemeClr val="bg1"/>
                </a:solidFill>
              </a:rPr>
              <a:t>...</a:t>
            </a:r>
            <a:endParaRPr lang="en-US" sz="3200" dirty="0" smtClean="0">
              <a:solidFill>
                <a:schemeClr val="bg1"/>
              </a:solidFill>
            </a:endParaRPr>
          </a:p>
        </p:txBody>
      </p:sp>
      <p:pic>
        <p:nvPicPr>
          <p:cNvPr id="3" name="Picture 2" descr="The Gospel - Part 1.jpg"/>
          <p:cNvPicPr>
            <a:picLocks noChangeAspect="1"/>
          </p:cNvPicPr>
          <p:nvPr/>
        </p:nvPicPr>
        <p:blipFill>
          <a:blip r:embed="rId2" cstate="print"/>
          <a:srcRect t="10000" r="20000"/>
          <a:stretch>
            <a:fillRect/>
          </a:stretch>
        </p:blipFill>
        <p:spPr>
          <a:xfrm>
            <a:off x="3840480" y="2438400"/>
            <a:ext cx="5303520" cy="4419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3657600" cy="1446550"/>
          </a:xfrm>
          <a:prstGeom prst="rect">
            <a:avLst/>
          </a:prstGeom>
          <a:noFill/>
        </p:spPr>
        <p:txBody>
          <a:bodyPr wrap="square" rtlCol="0">
            <a:spAutoFit/>
          </a:bodyPr>
          <a:lstStyle/>
          <a:p>
            <a:r>
              <a:rPr lang="en-US" sz="4400" dirty="0" smtClean="0">
                <a:solidFill>
                  <a:schemeClr val="bg1"/>
                </a:solidFill>
              </a:rPr>
              <a:t>Sin and its consequences</a:t>
            </a:r>
            <a:endParaRPr lang="en-US" sz="3200" dirty="0" smtClean="0">
              <a:solidFill>
                <a:schemeClr val="bg1"/>
              </a:solidFill>
            </a:endParaRPr>
          </a:p>
        </p:txBody>
      </p:sp>
      <p:pic>
        <p:nvPicPr>
          <p:cNvPr id="3" name="Picture 2" descr="The Gospel - Part 2.jpg"/>
          <p:cNvPicPr>
            <a:picLocks noChangeAspect="1"/>
          </p:cNvPicPr>
          <p:nvPr/>
        </p:nvPicPr>
        <p:blipFill>
          <a:blip r:embed="rId2" cstate="print"/>
          <a:srcRect t="9500" r="20000"/>
          <a:stretch>
            <a:fillRect/>
          </a:stretch>
        </p:blipFill>
        <p:spPr>
          <a:xfrm>
            <a:off x="3596976" y="2209800"/>
            <a:ext cx="5547024" cy="4648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3657600" cy="1446550"/>
          </a:xfrm>
          <a:prstGeom prst="rect">
            <a:avLst/>
          </a:prstGeom>
          <a:noFill/>
        </p:spPr>
        <p:txBody>
          <a:bodyPr wrap="square" rtlCol="0">
            <a:spAutoFit/>
          </a:bodyPr>
          <a:lstStyle/>
          <a:p>
            <a:r>
              <a:rPr lang="en-US" sz="4400" dirty="0" smtClean="0">
                <a:solidFill>
                  <a:schemeClr val="bg1"/>
                </a:solidFill>
              </a:rPr>
              <a:t>Sin and its consequences</a:t>
            </a:r>
            <a:endParaRPr lang="en-US" sz="3200" dirty="0" smtClean="0">
              <a:solidFill>
                <a:schemeClr val="bg1"/>
              </a:solidFill>
            </a:endParaRPr>
          </a:p>
        </p:txBody>
      </p:sp>
      <p:pic>
        <p:nvPicPr>
          <p:cNvPr id="4" name="Picture 3" descr="The Gospel - Part 3.jpg"/>
          <p:cNvPicPr>
            <a:picLocks noChangeAspect="1"/>
          </p:cNvPicPr>
          <p:nvPr/>
        </p:nvPicPr>
        <p:blipFill>
          <a:blip r:embed="rId2" cstate="print"/>
          <a:srcRect t="10625" r="20000"/>
          <a:stretch>
            <a:fillRect/>
          </a:stretch>
        </p:blipFill>
        <p:spPr>
          <a:xfrm>
            <a:off x="3505201" y="2191633"/>
            <a:ext cx="5638800" cy="466636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3657600" cy="3231654"/>
          </a:xfrm>
          <a:prstGeom prst="rect">
            <a:avLst/>
          </a:prstGeom>
          <a:noFill/>
        </p:spPr>
        <p:txBody>
          <a:bodyPr wrap="square" rtlCol="0">
            <a:spAutoFit/>
          </a:bodyPr>
          <a:lstStyle/>
          <a:p>
            <a:r>
              <a:rPr lang="en-US" sz="4400" dirty="0" smtClean="0">
                <a:solidFill>
                  <a:schemeClr val="bg1"/>
                </a:solidFill>
              </a:rPr>
              <a:t>Sin and its </a:t>
            </a:r>
            <a:r>
              <a:rPr lang="en-US" sz="4400" dirty="0" smtClean="0">
                <a:solidFill>
                  <a:schemeClr val="bg1"/>
                </a:solidFill>
              </a:rPr>
              <a:t>consequences</a:t>
            </a:r>
          </a:p>
          <a:p>
            <a:endParaRPr lang="en-US" sz="4400" dirty="0" smtClean="0">
              <a:solidFill>
                <a:schemeClr val="bg1"/>
              </a:solidFill>
            </a:endParaRPr>
          </a:p>
          <a:p>
            <a:r>
              <a:rPr lang="en-US" sz="3600" dirty="0" smtClean="0">
                <a:solidFill>
                  <a:schemeClr val="bg1"/>
                </a:solidFill>
              </a:rPr>
              <a:t>..our attempts to reach God..</a:t>
            </a:r>
            <a:r>
              <a:rPr lang="en-US" sz="3600" i="1" dirty="0" smtClean="0">
                <a:solidFill>
                  <a:schemeClr val="bg1"/>
                </a:solidFill>
              </a:rPr>
              <a:t>futile</a:t>
            </a:r>
          </a:p>
        </p:txBody>
      </p:sp>
      <p:pic>
        <p:nvPicPr>
          <p:cNvPr id="5" name="Picture 4" descr="The Gospel (sin and salvation) - 2.jpg"/>
          <p:cNvPicPr>
            <a:picLocks noChangeAspect="1"/>
          </p:cNvPicPr>
          <p:nvPr/>
        </p:nvPicPr>
        <p:blipFill>
          <a:blip r:embed="rId2" cstate="print"/>
          <a:srcRect t="9500" r="20000"/>
          <a:stretch>
            <a:fillRect/>
          </a:stretch>
        </p:blipFill>
        <p:spPr>
          <a:xfrm>
            <a:off x="3778847" y="2362200"/>
            <a:ext cx="5365154" cy="4495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2800767"/>
          </a:xfrm>
          <a:prstGeom prst="rect">
            <a:avLst/>
          </a:prstGeom>
          <a:noFill/>
        </p:spPr>
        <p:txBody>
          <a:bodyPr wrap="square" rtlCol="0">
            <a:spAutoFit/>
          </a:bodyPr>
          <a:lstStyle/>
          <a:p>
            <a:pPr algn="ctr"/>
            <a:r>
              <a:rPr lang="en-US" sz="4400" dirty="0" smtClean="0">
                <a:solidFill>
                  <a:schemeClr val="bg1"/>
                </a:solidFill>
              </a:rPr>
              <a:t>Why the Incarnation?</a:t>
            </a:r>
          </a:p>
          <a:p>
            <a:pPr algn="ctr"/>
            <a:endParaRPr lang="en-US" sz="4400" dirty="0" smtClean="0">
              <a:solidFill>
                <a:schemeClr val="bg1"/>
              </a:solidFill>
            </a:endParaRPr>
          </a:p>
          <a:p>
            <a:pPr algn="ctr"/>
            <a:r>
              <a:rPr lang="en-US" sz="4400" dirty="0" smtClean="0">
                <a:solidFill>
                  <a:schemeClr val="bg1"/>
                </a:solidFill>
              </a:rPr>
              <a:t>#</a:t>
            </a:r>
            <a:r>
              <a:rPr lang="en-US" sz="4400" dirty="0" smtClean="0">
                <a:solidFill>
                  <a:schemeClr val="bg1"/>
                </a:solidFill>
              </a:rPr>
              <a:t>1, He had to become a Man to </a:t>
            </a:r>
            <a:r>
              <a:rPr lang="en-US" sz="4400" dirty="0" smtClean="0">
                <a:solidFill>
                  <a:srgbClr val="FFFF00"/>
                </a:solidFill>
              </a:rPr>
              <a:t>REVEAL</a:t>
            </a:r>
            <a:r>
              <a:rPr lang="en-US" sz="4400" dirty="0" smtClean="0">
                <a:solidFill>
                  <a:schemeClr val="bg1"/>
                </a:solidFill>
              </a:rPr>
              <a:t> God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2800767"/>
          </a:xfrm>
          <a:prstGeom prst="rect">
            <a:avLst/>
          </a:prstGeom>
          <a:noFill/>
        </p:spPr>
        <p:txBody>
          <a:bodyPr wrap="square" rtlCol="0">
            <a:spAutoFit/>
          </a:bodyPr>
          <a:lstStyle/>
          <a:p>
            <a:pPr algn="ctr"/>
            <a:r>
              <a:rPr lang="en-US" sz="4400" dirty="0" smtClean="0">
                <a:solidFill>
                  <a:schemeClr val="bg1"/>
                </a:solidFill>
              </a:rPr>
              <a:t>Why the Incarnation?</a:t>
            </a:r>
          </a:p>
          <a:p>
            <a:pPr algn="ctr"/>
            <a:endParaRPr lang="en-US" sz="4400" dirty="0" smtClean="0">
              <a:solidFill>
                <a:schemeClr val="bg1"/>
              </a:solidFill>
            </a:endParaRPr>
          </a:p>
          <a:p>
            <a:pPr algn="ctr"/>
            <a:r>
              <a:rPr lang="en-US" sz="4400" dirty="0" smtClean="0">
                <a:solidFill>
                  <a:schemeClr val="bg1"/>
                </a:solidFill>
              </a:rPr>
              <a:t>#2, He had to become a Man to </a:t>
            </a:r>
            <a:r>
              <a:rPr lang="en-US" sz="4400" dirty="0" smtClean="0">
                <a:solidFill>
                  <a:srgbClr val="FFFF00"/>
                </a:solidFill>
              </a:rPr>
              <a:t>DEMONSTRATE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2800767"/>
          </a:xfrm>
          <a:prstGeom prst="rect">
            <a:avLst/>
          </a:prstGeom>
          <a:noFill/>
        </p:spPr>
        <p:txBody>
          <a:bodyPr wrap="square" rtlCol="0">
            <a:spAutoFit/>
          </a:bodyPr>
          <a:lstStyle/>
          <a:p>
            <a:pPr algn="ctr"/>
            <a:r>
              <a:rPr lang="en-US" sz="4400" dirty="0" smtClean="0">
                <a:solidFill>
                  <a:schemeClr val="bg1"/>
                </a:solidFill>
              </a:rPr>
              <a:t>Why the Incarnation?</a:t>
            </a:r>
          </a:p>
          <a:p>
            <a:pPr algn="ctr"/>
            <a:endParaRPr lang="en-US" sz="4400" dirty="0" smtClean="0">
              <a:solidFill>
                <a:schemeClr val="bg1"/>
              </a:solidFill>
            </a:endParaRPr>
          </a:p>
          <a:p>
            <a:pPr algn="ctr"/>
            <a:r>
              <a:rPr lang="en-US" sz="4400" dirty="0" smtClean="0">
                <a:solidFill>
                  <a:schemeClr val="bg1"/>
                </a:solidFill>
              </a:rPr>
              <a:t>#3, </a:t>
            </a:r>
            <a:r>
              <a:rPr lang="en-US" sz="4400" dirty="0" smtClean="0">
                <a:solidFill>
                  <a:schemeClr val="bg1"/>
                </a:solidFill>
              </a:rPr>
              <a:t>He had to become a Man to </a:t>
            </a:r>
            <a:r>
              <a:rPr lang="en-US" sz="4400" dirty="0" smtClean="0">
                <a:solidFill>
                  <a:srgbClr val="FFFF00"/>
                </a:solidFill>
              </a:rPr>
              <a:t>REPRESENT</a:t>
            </a:r>
            <a:endParaRPr lang="en-US" sz="4400" dirty="0" smtClean="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800"/>
            <a:ext cx="9144000" cy="1200329"/>
          </a:xfrm>
          <a:prstGeom prst="rect">
            <a:avLst/>
          </a:prstGeom>
          <a:noFill/>
        </p:spPr>
        <p:txBody>
          <a:bodyPr wrap="square" rtlCol="0">
            <a:spAutoFit/>
          </a:bodyPr>
          <a:lstStyle/>
          <a:p>
            <a:pPr algn="ctr"/>
            <a:r>
              <a:rPr lang="en-US" sz="3600" dirty="0" smtClean="0">
                <a:solidFill>
                  <a:schemeClr val="bg1"/>
                </a:solidFill>
              </a:rPr>
              <a:t>Immanuel</a:t>
            </a:r>
          </a:p>
          <a:p>
            <a:pPr algn="ctr"/>
            <a:r>
              <a:rPr lang="en-US" sz="3600" dirty="0" smtClean="0">
                <a:solidFill>
                  <a:schemeClr val="bg1"/>
                </a:solidFill>
              </a:rPr>
              <a:t>God with us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2554545"/>
          </a:xfrm>
          <a:prstGeom prst="rect">
            <a:avLst/>
          </a:prstGeom>
          <a:noFill/>
        </p:spPr>
        <p:txBody>
          <a:bodyPr wrap="square" rtlCol="0">
            <a:spAutoFit/>
          </a:bodyPr>
          <a:lstStyle/>
          <a:p>
            <a:r>
              <a:rPr lang="en-US" sz="3200" i="1" dirty="0" smtClean="0">
                <a:solidFill>
                  <a:schemeClr val="bg1"/>
                </a:solidFill>
              </a:rPr>
              <a:t>Hebrews 2:14-18</a:t>
            </a:r>
          </a:p>
          <a:p>
            <a:r>
              <a:rPr lang="en-US" sz="3200" i="1" dirty="0" smtClean="0">
                <a:solidFill>
                  <a:schemeClr val="bg1"/>
                </a:solidFill>
              </a:rPr>
              <a:t>14 Inasmuch then as the children have partaken of flesh and blood, </a:t>
            </a:r>
            <a:r>
              <a:rPr lang="en-US" sz="3200" i="1" dirty="0" smtClean="0">
                <a:solidFill>
                  <a:srgbClr val="FFFF00"/>
                </a:solidFill>
              </a:rPr>
              <a:t>He Himself likewise shared in the same</a:t>
            </a:r>
            <a:r>
              <a:rPr lang="en-US" sz="3200" i="1" dirty="0" smtClean="0">
                <a:solidFill>
                  <a:schemeClr val="bg1"/>
                </a:solidFill>
              </a:rPr>
              <a:t>, that through death He might destroy him who had the power of death, that is, the devil,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539430"/>
          </a:xfrm>
          <a:prstGeom prst="rect">
            <a:avLst/>
          </a:prstGeom>
          <a:noFill/>
        </p:spPr>
        <p:txBody>
          <a:bodyPr wrap="square" rtlCol="0">
            <a:spAutoFit/>
          </a:bodyPr>
          <a:lstStyle/>
          <a:p>
            <a:r>
              <a:rPr lang="en-US" sz="3200" i="1" dirty="0" smtClean="0">
                <a:solidFill>
                  <a:schemeClr val="bg1"/>
                </a:solidFill>
              </a:rPr>
              <a:t>Hebrews 2:14-18</a:t>
            </a:r>
          </a:p>
          <a:p>
            <a:r>
              <a:rPr lang="en-US" sz="3200" i="1" dirty="0" smtClean="0">
                <a:solidFill>
                  <a:schemeClr val="bg1"/>
                </a:solidFill>
              </a:rPr>
              <a:t>17 </a:t>
            </a:r>
            <a:r>
              <a:rPr lang="en-US" sz="3200" i="1" dirty="0" smtClean="0">
                <a:solidFill>
                  <a:schemeClr val="bg1"/>
                </a:solidFill>
              </a:rPr>
              <a:t>Therefore, in all things He had to be made like His brethren, </a:t>
            </a:r>
            <a:r>
              <a:rPr lang="en-US" sz="3200" i="1" dirty="0" smtClean="0">
                <a:solidFill>
                  <a:srgbClr val="FFFF00"/>
                </a:solidFill>
              </a:rPr>
              <a:t>that He might be a merciful and faithful High Priest </a:t>
            </a:r>
            <a:r>
              <a:rPr lang="en-US" sz="3200" i="1" dirty="0" smtClean="0">
                <a:solidFill>
                  <a:schemeClr val="bg1"/>
                </a:solidFill>
              </a:rPr>
              <a:t>in things pertaining to God, to make propitiation for the sins of the people. </a:t>
            </a:r>
          </a:p>
          <a:p>
            <a:r>
              <a:rPr lang="en-US" sz="3200" i="1" dirty="0" smtClean="0">
                <a:solidFill>
                  <a:schemeClr val="bg1"/>
                </a:solidFill>
              </a:rPr>
              <a:t>18 For in that He Himself has suffered, being tempted, He is able to aid those who are tempted.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2800767"/>
          </a:xfrm>
          <a:prstGeom prst="rect">
            <a:avLst/>
          </a:prstGeom>
          <a:noFill/>
        </p:spPr>
        <p:txBody>
          <a:bodyPr wrap="square" rtlCol="0">
            <a:spAutoFit/>
          </a:bodyPr>
          <a:lstStyle/>
          <a:p>
            <a:pPr algn="ctr"/>
            <a:r>
              <a:rPr lang="en-US" sz="4400" dirty="0" smtClean="0">
                <a:solidFill>
                  <a:schemeClr val="bg1"/>
                </a:solidFill>
              </a:rPr>
              <a:t>Why the Incarnation?</a:t>
            </a:r>
          </a:p>
          <a:p>
            <a:pPr algn="ctr"/>
            <a:endParaRPr lang="en-US" sz="4400" dirty="0" smtClean="0">
              <a:solidFill>
                <a:schemeClr val="bg1"/>
              </a:solidFill>
            </a:endParaRPr>
          </a:p>
          <a:p>
            <a:pPr algn="ctr"/>
            <a:r>
              <a:rPr lang="en-US" sz="4400" dirty="0" smtClean="0">
                <a:solidFill>
                  <a:schemeClr val="bg1"/>
                </a:solidFill>
              </a:rPr>
              <a:t>#4, </a:t>
            </a:r>
            <a:r>
              <a:rPr lang="en-US" sz="4400" dirty="0" smtClean="0">
                <a:solidFill>
                  <a:schemeClr val="bg1"/>
                </a:solidFill>
              </a:rPr>
              <a:t>He had to become a Man </a:t>
            </a:r>
            <a:r>
              <a:rPr lang="en-US" sz="4400" dirty="0" smtClean="0">
                <a:solidFill>
                  <a:schemeClr val="bg1"/>
                </a:solidFill>
              </a:rPr>
              <a:t>to be the Perfect </a:t>
            </a:r>
            <a:r>
              <a:rPr lang="en-US" sz="4400" dirty="0" smtClean="0">
                <a:solidFill>
                  <a:srgbClr val="FFFF00"/>
                </a:solidFill>
              </a:rPr>
              <a:t>SUBSTITUTE</a:t>
            </a:r>
            <a:endParaRPr lang="en-US" sz="4400" dirty="0" smtClean="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416320"/>
          </a:xfrm>
          <a:prstGeom prst="rect">
            <a:avLst/>
          </a:prstGeom>
          <a:noFill/>
        </p:spPr>
        <p:txBody>
          <a:bodyPr wrap="square" rtlCol="0">
            <a:spAutoFit/>
          </a:bodyPr>
          <a:lstStyle/>
          <a:p>
            <a:pPr algn="ctr"/>
            <a:r>
              <a:rPr lang="en-US" sz="3600" dirty="0" smtClean="0">
                <a:solidFill>
                  <a:schemeClr val="bg1"/>
                </a:solidFill>
              </a:rPr>
              <a:t>"The essence of sin is we human beings substituting ourselves for God, while the essence of salvation is God substituting himself for us. We...put ourselves where only God deserves to be; God...puts himself where we deserve to be." </a:t>
            </a:r>
            <a:r>
              <a:rPr lang="en-US" sz="3600" dirty="0" smtClean="0">
                <a:solidFill>
                  <a:srgbClr val="FFFF00"/>
                </a:solidFill>
              </a:rPr>
              <a:t>- John Stott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4031873"/>
          </a:xfrm>
          <a:prstGeom prst="rect">
            <a:avLst/>
          </a:prstGeom>
          <a:noFill/>
        </p:spPr>
        <p:txBody>
          <a:bodyPr wrap="square" rtlCol="0">
            <a:spAutoFit/>
          </a:bodyPr>
          <a:lstStyle/>
          <a:p>
            <a:r>
              <a:rPr lang="en-US" sz="3200" i="1" dirty="0" smtClean="0">
                <a:solidFill>
                  <a:schemeClr val="bg1"/>
                </a:solidFill>
              </a:rPr>
              <a:t>Romans 5:18-19</a:t>
            </a:r>
          </a:p>
          <a:p>
            <a:r>
              <a:rPr lang="en-US" sz="3200" i="1" dirty="0" smtClean="0">
                <a:solidFill>
                  <a:schemeClr val="bg1"/>
                </a:solidFill>
              </a:rPr>
              <a:t>18 Therefore, as through </a:t>
            </a:r>
            <a:r>
              <a:rPr lang="en-US" sz="3200" i="1" dirty="0" smtClean="0">
                <a:solidFill>
                  <a:srgbClr val="FFFF00"/>
                </a:solidFill>
              </a:rPr>
              <a:t>one man's offense</a:t>
            </a:r>
            <a:r>
              <a:rPr lang="en-US" sz="3200" i="1" dirty="0" smtClean="0">
                <a:solidFill>
                  <a:schemeClr val="bg1"/>
                </a:solidFill>
              </a:rPr>
              <a:t> judgment came to all men, resulting in condemnation, even so </a:t>
            </a:r>
            <a:r>
              <a:rPr lang="en-US" sz="3200" i="1" dirty="0" smtClean="0">
                <a:solidFill>
                  <a:srgbClr val="FFFF00"/>
                </a:solidFill>
              </a:rPr>
              <a:t>through one Man's righteous act </a:t>
            </a:r>
            <a:r>
              <a:rPr lang="en-US" sz="3200" i="1" dirty="0" smtClean="0">
                <a:solidFill>
                  <a:schemeClr val="bg1"/>
                </a:solidFill>
              </a:rPr>
              <a:t>the free gift came to all men, resulting in justification of life. </a:t>
            </a:r>
          </a:p>
          <a:p>
            <a:r>
              <a:rPr lang="en-US" sz="3200" i="1" dirty="0" smtClean="0">
                <a:solidFill>
                  <a:schemeClr val="bg1"/>
                </a:solidFill>
              </a:rPr>
              <a:t>19 For as by </a:t>
            </a:r>
            <a:r>
              <a:rPr lang="en-US" sz="3200" i="1" dirty="0" smtClean="0">
                <a:solidFill>
                  <a:srgbClr val="FFFF00"/>
                </a:solidFill>
              </a:rPr>
              <a:t>one man's disobedience </a:t>
            </a:r>
            <a:r>
              <a:rPr lang="en-US" sz="3200" i="1" dirty="0" smtClean="0">
                <a:solidFill>
                  <a:schemeClr val="bg1"/>
                </a:solidFill>
              </a:rPr>
              <a:t>many were made sinners, so also </a:t>
            </a:r>
            <a:r>
              <a:rPr lang="en-US" sz="3200" i="1" dirty="0" smtClean="0">
                <a:solidFill>
                  <a:srgbClr val="FFFF00"/>
                </a:solidFill>
              </a:rPr>
              <a:t>by one Man's obedience </a:t>
            </a:r>
            <a:r>
              <a:rPr lang="en-US" sz="3200" i="1" dirty="0" smtClean="0">
                <a:solidFill>
                  <a:schemeClr val="bg1"/>
                </a:solidFill>
              </a:rPr>
              <a:t>many will be made righteous.</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4093428"/>
          </a:xfrm>
          <a:prstGeom prst="rect">
            <a:avLst/>
          </a:prstGeom>
          <a:noFill/>
        </p:spPr>
        <p:txBody>
          <a:bodyPr wrap="square" rtlCol="0">
            <a:spAutoFit/>
          </a:bodyPr>
          <a:lstStyle/>
          <a:p>
            <a:pPr algn="ctr"/>
            <a:r>
              <a:rPr lang="en-US" sz="4400" dirty="0" smtClean="0">
                <a:solidFill>
                  <a:schemeClr val="bg1"/>
                </a:solidFill>
              </a:rPr>
              <a:t>Why the Incarnation?</a:t>
            </a:r>
          </a:p>
          <a:p>
            <a:pPr algn="ctr"/>
            <a:endParaRPr lang="en-US" sz="3600" dirty="0" smtClean="0">
              <a:solidFill>
                <a:schemeClr val="bg1"/>
              </a:solidFill>
            </a:endParaRPr>
          </a:p>
          <a:p>
            <a:pPr lvl="4"/>
            <a:r>
              <a:rPr lang="en-US" sz="3600" dirty="0" smtClean="0">
                <a:solidFill>
                  <a:schemeClr val="bg1"/>
                </a:solidFill>
              </a:rPr>
              <a:t>He </a:t>
            </a:r>
            <a:r>
              <a:rPr lang="en-US" sz="3600" dirty="0" smtClean="0">
                <a:solidFill>
                  <a:schemeClr val="bg1"/>
                </a:solidFill>
              </a:rPr>
              <a:t>had to become a </a:t>
            </a:r>
            <a:r>
              <a:rPr lang="en-US" sz="3600" dirty="0" smtClean="0">
                <a:solidFill>
                  <a:schemeClr val="bg1"/>
                </a:solidFill>
              </a:rPr>
              <a:t>Man - </a:t>
            </a:r>
            <a:endParaRPr lang="en-US" sz="3600" dirty="0" smtClean="0">
              <a:solidFill>
                <a:schemeClr val="bg1"/>
              </a:solidFill>
            </a:endParaRPr>
          </a:p>
          <a:p>
            <a:pPr lvl="5"/>
            <a:r>
              <a:rPr lang="en-US" sz="3600" dirty="0" smtClean="0">
                <a:solidFill>
                  <a:schemeClr val="bg1"/>
                </a:solidFill>
              </a:rPr>
              <a:t>to </a:t>
            </a:r>
            <a:r>
              <a:rPr lang="en-US" sz="3600" dirty="0" smtClean="0">
                <a:solidFill>
                  <a:srgbClr val="FFFF00"/>
                </a:solidFill>
              </a:rPr>
              <a:t>REVEAL</a:t>
            </a:r>
            <a:r>
              <a:rPr lang="en-US" sz="3600" dirty="0" smtClean="0">
                <a:solidFill>
                  <a:schemeClr val="bg1"/>
                </a:solidFill>
              </a:rPr>
              <a:t> God</a:t>
            </a:r>
          </a:p>
          <a:p>
            <a:pPr lvl="5"/>
            <a:r>
              <a:rPr lang="en-US" sz="3600" dirty="0" smtClean="0">
                <a:solidFill>
                  <a:schemeClr val="bg1"/>
                </a:solidFill>
              </a:rPr>
              <a:t>to </a:t>
            </a:r>
            <a:r>
              <a:rPr lang="en-US" sz="3600" dirty="0" smtClean="0">
                <a:solidFill>
                  <a:srgbClr val="FFFF00"/>
                </a:solidFill>
              </a:rPr>
              <a:t>DEMONSTRATE</a:t>
            </a:r>
          </a:p>
          <a:p>
            <a:pPr lvl="5"/>
            <a:r>
              <a:rPr lang="en-US" sz="3600" dirty="0" smtClean="0">
                <a:solidFill>
                  <a:schemeClr val="bg1"/>
                </a:solidFill>
              </a:rPr>
              <a:t>to </a:t>
            </a:r>
            <a:r>
              <a:rPr lang="en-US" sz="3600" dirty="0" smtClean="0">
                <a:solidFill>
                  <a:srgbClr val="FFFF00"/>
                </a:solidFill>
              </a:rPr>
              <a:t>REPRESENT</a:t>
            </a:r>
          </a:p>
          <a:p>
            <a:pPr lvl="5"/>
            <a:r>
              <a:rPr lang="en-US" sz="3600" dirty="0" smtClean="0">
                <a:solidFill>
                  <a:schemeClr val="bg1"/>
                </a:solidFill>
              </a:rPr>
              <a:t>to be the perfect </a:t>
            </a:r>
            <a:r>
              <a:rPr lang="en-US" sz="3600" dirty="0" smtClean="0">
                <a:solidFill>
                  <a:srgbClr val="FFFF00"/>
                </a:solidFill>
              </a:rPr>
              <a:t>SUBSTITUTE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4850"/>
            <a:ext cx="9144000" cy="1446550"/>
          </a:xfrm>
          <a:prstGeom prst="rect">
            <a:avLst/>
          </a:prstGeom>
          <a:noFill/>
        </p:spPr>
        <p:txBody>
          <a:bodyPr wrap="square" rtlCol="0">
            <a:spAutoFit/>
          </a:bodyPr>
          <a:lstStyle/>
          <a:p>
            <a:pPr algn="ctr"/>
            <a:r>
              <a:rPr lang="en-US" sz="4400" dirty="0" smtClean="0">
                <a:solidFill>
                  <a:schemeClr val="bg1"/>
                </a:solidFill>
              </a:rPr>
              <a:t>Why come as a </a:t>
            </a:r>
            <a:endParaRPr lang="en-US" sz="4400" dirty="0" smtClean="0">
              <a:solidFill>
                <a:schemeClr val="bg1"/>
              </a:solidFill>
            </a:endParaRPr>
          </a:p>
          <a:p>
            <a:pPr algn="ctr"/>
            <a:r>
              <a:rPr lang="en-US" sz="4400" dirty="0" smtClean="0">
                <a:solidFill>
                  <a:schemeClr val="bg1"/>
                </a:solidFill>
              </a:rPr>
              <a:t>feeble </a:t>
            </a:r>
            <a:r>
              <a:rPr lang="en-US" sz="4400" dirty="0" smtClean="0">
                <a:solidFill>
                  <a:schemeClr val="bg1"/>
                </a:solidFill>
              </a:rPr>
              <a:t>human being?</a:t>
            </a:r>
            <a:endParaRPr lang="en-US" sz="3600" dirty="0" smtClean="0">
              <a:solidFill>
                <a:srgbClr val="FFFF00"/>
              </a:solidFill>
            </a:endParaRPr>
          </a:p>
        </p:txBody>
      </p:sp>
      <p:pic>
        <p:nvPicPr>
          <p:cNvPr id="3" name="Picture 2" descr="The Gospel (sin and salvation) - 3.jpg"/>
          <p:cNvPicPr>
            <a:picLocks noChangeAspect="1"/>
          </p:cNvPicPr>
          <p:nvPr/>
        </p:nvPicPr>
        <p:blipFill>
          <a:blip r:embed="rId2" cstate="print"/>
          <a:srcRect t="57875" r="52500"/>
          <a:stretch>
            <a:fillRect/>
          </a:stretch>
        </p:blipFill>
        <p:spPr>
          <a:xfrm>
            <a:off x="2514600" y="4004734"/>
            <a:ext cx="4343400" cy="285326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0"/>
            <a:ext cx="9144000" cy="769441"/>
          </a:xfrm>
          <a:prstGeom prst="rect">
            <a:avLst/>
          </a:prstGeom>
          <a:noFill/>
        </p:spPr>
        <p:txBody>
          <a:bodyPr wrap="square" rtlCol="0">
            <a:spAutoFit/>
          </a:bodyPr>
          <a:lstStyle/>
          <a:p>
            <a:pPr algn="ctr"/>
            <a:r>
              <a:rPr lang="en-US" sz="4400" dirty="0" smtClean="0">
                <a:solidFill>
                  <a:schemeClr val="bg1"/>
                </a:solidFill>
              </a:rPr>
              <a:t>Why a gruesome Cross?</a:t>
            </a:r>
            <a:endParaRPr lang="en-US" sz="3600" dirty="0" smtClean="0">
              <a:solidFill>
                <a:srgbClr val="FFFF00"/>
              </a:solidFill>
            </a:endParaRPr>
          </a:p>
        </p:txBody>
      </p:sp>
      <p:pic>
        <p:nvPicPr>
          <p:cNvPr id="4" name="Picture 3" descr="The Gospel - Part 4.jpg"/>
          <p:cNvPicPr>
            <a:picLocks noChangeAspect="1"/>
          </p:cNvPicPr>
          <p:nvPr/>
        </p:nvPicPr>
        <p:blipFill>
          <a:blip r:embed="rId2" cstate="print"/>
          <a:srcRect t="10625" r="20000"/>
          <a:stretch>
            <a:fillRect/>
          </a:stretch>
        </p:blipFill>
        <p:spPr>
          <a:xfrm>
            <a:off x="2514600" y="2743200"/>
            <a:ext cx="4051496" cy="3352800"/>
          </a:xfrm>
          <a:prstGeom prst="rect">
            <a:avLst/>
          </a:prstGeom>
        </p:spPr>
      </p:pic>
      <p:sp>
        <p:nvSpPr>
          <p:cNvPr id="5" name="TextBox 4"/>
          <p:cNvSpPr txBox="1"/>
          <p:nvPr/>
        </p:nvSpPr>
        <p:spPr>
          <a:xfrm>
            <a:off x="0" y="3505200"/>
            <a:ext cx="2667000" cy="1569660"/>
          </a:xfrm>
          <a:prstGeom prst="rect">
            <a:avLst/>
          </a:prstGeom>
          <a:noFill/>
        </p:spPr>
        <p:txBody>
          <a:bodyPr wrap="square" rtlCol="0">
            <a:spAutoFit/>
          </a:bodyPr>
          <a:lstStyle/>
          <a:p>
            <a:r>
              <a:rPr lang="en-US" sz="3200" dirty="0" smtClean="0">
                <a:solidFill>
                  <a:schemeClr val="bg1"/>
                </a:solidFill>
              </a:rPr>
              <a:t>A) God is holy, God is love, God is just</a:t>
            </a:r>
            <a:endParaRPr lang="en-US" sz="3200" dirty="0" smtClean="0">
              <a:solidFill>
                <a:srgbClr val="FFFF00"/>
              </a:solidFill>
            </a:endParaRPr>
          </a:p>
        </p:txBody>
      </p:sp>
      <p:sp>
        <p:nvSpPr>
          <p:cNvPr id="6" name="TextBox 5"/>
          <p:cNvSpPr txBox="1"/>
          <p:nvPr/>
        </p:nvSpPr>
        <p:spPr>
          <a:xfrm>
            <a:off x="6650180" y="3418582"/>
            <a:ext cx="2590800" cy="1077218"/>
          </a:xfrm>
          <a:prstGeom prst="rect">
            <a:avLst/>
          </a:prstGeom>
          <a:noFill/>
        </p:spPr>
        <p:txBody>
          <a:bodyPr wrap="square" rtlCol="0">
            <a:spAutoFit/>
          </a:bodyPr>
          <a:lstStyle/>
          <a:p>
            <a:r>
              <a:rPr lang="en-US" sz="3200" dirty="0" smtClean="0">
                <a:solidFill>
                  <a:schemeClr val="bg1"/>
                </a:solidFill>
              </a:rPr>
              <a:t>B) Forgiveness is not cheap</a:t>
            </a:r>
            <a:endParaRPr lang="en-US" sz="3200" dirty="0" smtClean="0">
              <a:solidFill>
                <a:srgbClr val="FFFF00"/>
              </a:solidFill>
            </a:endParaRPr>
          </a:p>
        </p:txBody>
      </p:sp>
      <p:sp>
        <p:nvSpPr>
          <p:cNvPr id="7" name="TextBox 6"/>
          <p:cNvSpPr txBox="1"/>
          <p:nvPr/>
        </p:nvSpPr>
        <p:spPr>
          <a:xfrm>
            <a:off x="1524000" y="6273225"/>
            <a:ext cx="6705600" cy="584775"/>
          </a:xfrm>
          <a:prstGeom prst="rect">
            <a:avLst/>
          </a:prstGeom>
          <a:noFill/>
        </p:spPr>
        <p:txBody>
          <a:bodyPr wrap="square" rtlCol="0">
            <a:spAutoFit/>
          </a:bodyPr>
          <a:lstStyle/>
          <a:p>
            <a:r>
              <a:rPr lang="en-US" sz="3200" dirty="0" smtClean="0">
                <a:solidFill>
                  <a:schemeClr val="bg1"/>
                </a:solidFill>
              </a:rPr>
              <a:t>C) True love is always </a:t>
            </a:r>
            <a:r>
              <a:rPr lang="en-US" sz="3200" dirty="0" err="1" smtClean="0">
                <a:solidFill>
                  <a:schemeClr val="bg1"/>
                </a:solidFill>
              </a:rPr>
              <a:t>substitutionary</a:t>
            </a:r>
            <a:endParaRPr 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4850"/>
            <a:ext cx="9144000" cy="769441"/>
          </a:xfrm>
          <a:prstGeom prst="rect">
            <a:avLst/>
          </a:prstGeom>
          <a:noFill/>
        </p:spPr>
        <p:txBody>
          <a:bodyPr wrap="square" rtlCol="0">
            <a:spAutoFit/>
          </a:bodyPr>
          <a:lstStyle/>
          <a:p>
            <a:pPr algn="ctr"/>
            <a:r>
              <a:rPr lang="en-US" sz="4400" dirty="0" smtClean="0">
                <a:solidFill>
                  <a:schemeClr val="bg1"/>
                </a:solidFill>
              </a:rPr>
              <a:t>What about before and after?</a:t>
            </a:r>
            <a:endParaRPr lang="en-US" sz="3600" dirty="0" smtClean="0">
              <a:solidFill>
                <a:srgbClr val="FFFF00"/>
              </a:solidFill>
            </a:endParaRPr>
          </a:p>
        </p:txBody>
      </p:sp>
      <p:pic>
        <p:nvPicPr>
          <p:cNvPr id="4" name="Picture 3" descr="The Gospel - Part 4.jpg"/>
          <p:cNvPicPr>
            <a:picLocks noChangeAspect="1"/>
          </p:cNvPicPr>
          <p:nvPr/>
        </p:nvPicPr>
        <p:blipFill>
          <a:blip r:embed="rId2" cstate="print"/>
          <a:srcRect t="10625" r="20000"/>
          <a:stretch>
            <a:fillRect/>
          </a:stretch>
        </p:blipFill>
        <p:spPr>
          <a:xfrm>
            <a:off x="2667000" y="2971800"/>
            <a:ext cx="4051496" cy="3352800"/>
          </a:xfrm>
          <a:prstGeom prst="rect">
            <a:avLst/>
          </a:prstGeom>
        </p:spPr>
      </p:pic>
      <p:pic>
        <p:nvPicPr>
          <p:cNvPr id="5" name="Picture 4" descr="2017-12-25-paid-in-full.png"/>
          <p:cNvPicPr>
            <a:picLocks noChangeAspect="1"/>
          </p:cNvPicPr>
          <p:nvPr/>
        </p:nvPicPr>
        <p:blipFill>
          <a:blip r:embed="rId3" cstate="print"/>
          <a:stretch>
            <a:fillRect/>
          </a:stretch>
        </p:blipFill>
        <p:spPr>
          <a:xfrm rot="20415918">
            <a:off x="5933974" y="4333632"/>
            <a:ext cx="2619375" cy="1752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4850"/>
            <a:ext cx="9144000" cy="769441"/>
          </a:xfrm>
          <a:prstGeom prst="rect">
            <a:avLst/>
          </a:prstGeom>
          <a:noFill/>
        </p:spPr>
        <p:txBody>
          <a:bodyPr wrap="square" rtlCol="0">
            <a:spAutoFit/>
          </a:bodyPr>
          <a:lstStyle/>
          <a:p>
            <a:pPr algn="ctr"/>
            <a:r>
              <a:rPr lang="en-US" sz="4400" dirty="0" smtClean="0">
                <a:solidFill>
                  <a:schemeClr val="bg1"/>
                </a:solidFill>
              </a:rPr>
              <a:t>What about other groups of people?</a:t>
            </a:r>
            <a:endParaRPr lang="en-US" sz="3600" dirty="0" smtClean="0">
              <a:solidFill>
                <a:srgbClr val="FFFF00"/>
              </a:solidFill>
            </a:endParaRPr>
          </a:p>
        </p:txBody>
      </p:sp>
      <p:sp>
        <p:nvSpPr>
          <p:cNvPr id="6" name="TextBox 5"/>
          <p:cNvSpPr txBox="1"/>
          <p:nvPr/>
        </p:nvSpPr>
        <p:spPr>
          <a:xfrm>
            <a:off x="0" y="3429000"/>
            <a:ext cx="9144000" cy="1569660"/>
          </a:xfrm>
          <a:prstGeom prst="rect">
            <a:avLst/>
          </a:prstGeom>
          <a:noFill/>
        </p:spPr>
        <p:txBody>
          <a:bodyPr wrap="square" rtlCol="0">
            <a:spAutoFit/>
          </a:bodyPr>
          <a:lstStyle/>
          <a:p>
            <a:r>
              <a:rPr lang="en-US" sz="3200" i="1" dirty="0" smtClean="0">
                <a:solidFill>
                  <a:schemeClr val="bg1"/>
                </a:solidFill>
              </a:rPr>
              <a:t>1 John 2:2 (BBE)</a:t>
            </a:r>
          </a:p>
          <a:p>
            <a:r>
              <a:rPr lang="en-US" sz="3200" i="1" dirty="0" smtClean="0">
                <a:solidFill>
                  <a:schemeClr val="bg1"/>
                </a:solidFill>
              </a:rPr>
              <a:t>He is the offering for our sins; and not for ours only, but </a:t>
            </a:r>
            <a:r>
              <a:rPr lang="en-US" sz="3200" i="1" dirty="0" smtClean="0">
                <a:solidFill>
                  <a:srgbClr val="FFFF00"/>
                </a:solidFill>
              </a:rPr>
              <a:t>for all the world</a:t>
            </a:r>
            <a:r>
              <a:rPr lang="en-US" sz="3200" i="1" dirty="0" smtClean="0">
                <a:solidFill>
                  <a:schemeClr val="bg1"/>
                </a:solidFill>
              </a:rPr>
              <a:t>. </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6055"/>
            <a:ext cx="9144000" cy="2554545"/>
          </a:xfrm>
          <a:prstGeom prst="rect">
            <a:avLst/>
          </a:prstGeom>
          <a:noFill/>
        </p:spPr>
        <p:txBody>
          <a:bodyPr wrap="square" rtlCol="0">
            <a:spAutoFit/>
          </a:bodyPr>
          <a:lstStyle/>
          <a:p>
            <a:r>
              <a:rPr lang="en-US" sz="3200" i="1" dirty="0" smtClean="0">
                <a:solidFill>
                  <a:schemeClr val="bg1"/>
                </a:solidFill>
              </a:rPr>
              <a:t>Micah 5:2</a:t>
            </a:r>
          </a:p>
          <a:p>
            <a:r>
              <a:rPr lang="en-US" sz="3200" i="1" dirty="0" smtClean="0">
                <a:solidFill>
                  <a:schemeClr val="bg1"/>
                </a:solidFill>
              </a:rPr>
              <a:t>"But you, Bethlehem </a:t>
            </a:r>
            <a:r>
              <a:rPr lang="en-US" sz="3200" i="1" dirty="0" err="1" smtClean="0">
                <a:solidFill>
                  <a:schemeClr val="bg1"/>
                </a:solidFill>
              </a:rPr>
              <a:t>Ephrathah</a:t>
            </a:r>
            <a:r>
              <a:rPr lang="en-US" sz="3200" i="1" dirty="0" smtClean="0">
                <a:solidFill>
                  <a:schemeClr val="bg1"/>
                </a:solidFill>
              </a:rPr>
              <a:t>, Though you are little among the thousands of Judah, Yet out of you shall come forth to Me The One to be Ruler in Israel, Whose goings forth are </a:t>
            </a:r>
            <a:r>
              <a:rPr lang="en-US" sz="3200" i="1" dirty="0" smtClean="0">
                <a:solidFill>
                  <a:srgbClr val="FFFF00"/>
                </a:solidFill>
              </a:rPr>
              <a:t>from of old, From everlasting</a:t>
            </a:r>
            <a:r>
              <a:rPr lang="en-US" sz="3200" i="1" dirty="0" smtClean="0">
                <a:solidFill>
                  <a:schemeClr val="bg1"/>
                </a:solidFill>
              </a:rPr>
              <a:t>."</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81200"/>
            <a:ext cx="9144000" cy="1446550"/>
          </a:xfrm>
          <a:prstGeom prst="rect">
            <a:avLst/>
          </a:prstGeom>
          <a:noFill/>
        </p:spPr>
        <p:txBody>
          <a:bodyPr wrap="square" rtlCol="0">
            <a:spAutoFit/>
          </a:bodyPr>
          <a:lstStyle/>
          <a:p>
            <a:pPr algn="ctr"/>
            <a:r>
              <a:rPr lang="en-US" sz="4400" dirty="0" smtClean="0">
                <a:solidFill>
                  <a:schemeClr val="bg1"/>
                </a:solidFill>
              </a:rPr>
              <a:t>Would God need to </a:t>
            </a:r>
            <a:endParaRPr lang="en-US" sz="4400" dirty="0" smtClean="0">
              <a:solidFill>
                <a:schemeClr val="bg1"/>
              </a:solidFill>
            </a:endParaRPr>
          </a:p>
          <a:p>
            <a:pPr algn="ctr"/>
            <a:r>
              <a:rPr lang="en-US" sz="4400" dirty="0" smtClean="0">
                <a:solidFill>
                  <a:schemeClr val="bg1"/>
                </a:solidFill>
              </a:rPr>
              <a:t>incarnate </a:t>
            </a:r>
            <a:r>
              <a:rPr lang="en-US" sz="4400" dirty="0" smtClean="0">
                <a:solidFill>
                  <a:schemeClr val="bg1"/>
                </a:solidFill>
              </a:rPr>
              <a:t>multiple times?</a:t>
            </a:r>
            <a:endParaRPr lang="en-US" sz="3600" dirty="0" smtClean="0">
              <a:solidFill>
                <a:srgbClr val="FFFF00"/>
              </a:solidFill>
            </a:endParaRPr>
          </a:p>
        </p:txBody>
      </p:sp>
      <p:sp>
        <p:nvSpPr>
          <p:cNvPr id="6" name="TextBox 5"/>
          <p:cNvSpPr txBox="1"/>
          <p:nvPr/>
        </p:nvSpPr>
        <p:spPr>
          <a:xfrm>
            <a:off x="0" y="3840540"/>
            <a:ext cx="9144000" cy="2554545"/>
          </a:xfrm>
          <a:prstGeom prst="rect">
            <a:avLst/>
          </a:prstGeom>
          <a:noFill/>
        </p:spPr>
        <p:txBody>
          <a:bodyPr wrap="square" rtlCol="0">
            <a:spAutoFit/>
          </a:bodyPr>
          <a:lstStyle/>
          <a:p>
            <a:r>
              <a:rPr lang="en-US" sz="3200" i="1" dirty="0" smtClean="0">
                <a:solidFill>
                  <a:schemeClr val="bg1"/>
                </a:solidFill>
              </a:rPr>
              <a:t>Hebrews </a:t>
            </a:r>
            <a:r>
              <a:rPr lang="en-US" sz="3200" i="1" dirty="0" smtClean="0">
                <a:solidFill>
                  <a:schemeClr val="bg1"/>
                </a:solidFill>
              </a:rPr>
              <a:t>10:12, 14 </a:t>
            </a:r>
            <a:r>
              <a:rPr lang="en-US" sz="3200" i="1" dirty="0" smtClean="0">
                <a:solidFill>
                  <a:schemeClr val="bg1"/>
                </a:solidFill>
              </a:rPr>
              <a:t>(BBE)</a:t>
            </a:r>
          </a:p>
          <a:p>
            <a:r>
              <a:rPr lang="en-US" sz="3200" i="1" dirty="0" smtClean="0">
                <a:solidFill>
                  <a:schemeClr val="bg1"/>
                </a:solidFill>
              </a:rPr>
              <a:t>12 But when Jesus had made </a:t>
            </a:r>
            <a:r>
              <a:rPr lang="en-US" sz="3200" i="1" dirty="0" smtClean="0">
                <a:solidFill>
                  <a:srgbClr val="FFFF00"/>
                </a:solidFill>
              </a:rPr>
              <a:t>one offering </a:t>
            </a:r>
            <a:r>
              <a:rPr lang="en-US" sz="3200" i="1" dirty="0" smtClean="0">
                <a:solidFill>
                  <a:schemeClr val="bg1"/>
                </a:solidFill>
              </a:rPr>
              <a:t>for sins for ever, he took his place at the right hand of God; </a:t>
            </a:r>
          </a:p>
          <a:p>
            <a:r>
              <a:rPr lang="en-US" sz="3200" i="1" dirty="0" smtClean="0">
                <a:solidFill>
                  <a:schemeClr val="bg1"/>
                </a:solidFill>
              </a:rPr>
              <a:t>14 </a:t>
            </a:r>
            <a:r>
              <a:rPr lang="en-US" sz="3200" i="1" dirty="0" smtClean="0">
                <a:solidFill>
                  <a:schemeClr val="bg1"/>
                </a:solidFill>
              </a:rPr>
              <a:t>Because by </a:t>
            </a:r>
            <a:r>
              <a:rPr lang="en-US" sz="3200" i="1" dirty="0" smtClean="0">
                <a:solidFill>
                  <a:srgbClr val="FFFF00"/>
                </a:solidFill>
              </a:rPr>
              <a:t>one offering </a:t>
            </a:r>
            <a:r>
              <a:rPr lang="en-US" sz="3200" i="1" dirty="0" smtClean="0">
                <a:solidFill>
                  <a:schemeClr val="bg1"/>
                </a:solidFill>
              </a:rPr>
              <a:t>he has made complete for ever those who are made holy.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4093428"/>
          </a:xfrm>
          <a:prstGeom prst="rect">
            <a:avLst/>
          </a:prstGeom>
          <a:noFill/>
        </p:spPr>
        <p:txBody>
          <a:bodyPr wrap="square" rtlCol="0">
            <a:spAutoFit/>
          </a:bodyPr>
          <a:lstStyle/>
          <a:p>
            <a:pPr algn="ctr"/>
            <a:r>
              <a:rPr lang="en-US" sz="4400" dirty="0" smtClean="0">
                <a:solidFill>
                  <a:schemeClr val="bg1"/>
                </a:solidFill>
              </a:rPr>
              <a:t>The Reason for </a:t>
            </a:r>
            <a:r>
              <a:rPr lang="en-US" sz="4400" dirty="0" smtClean="0">
                <a:solidFill>
                  <a:schemeClr val="bg1"/>
                </a:solidFill>
              </a:rPr>
              <a:t>the Incarnation?</a:t>
            </a:r>
          </a:p>
          <a:p>
            <a:pPr algn="ctr"/>
            <a:endParaRPr lang="en-US" sz="3600" dirty="0" smtClean="0">
              <a:solidFill>
                <a:schemeClr val="bg1"/>
              </a:solidFill>
            </a:endParaRPr>
          </a:p>
          <a:p>
            <a:pPr lvl="4"/>
            <a:r>
              <a:rPr lang="en-US" sz="3600" dirty="0" smtClean="0">
                <a:solidFill>
                  <a:schemeClr val="bg1"/>
                </a:solidFill>
              </a:rPr>
              <a:t>He </a:t>
            </a:r>
            <a:r>
              <a:rPr lang="en-US" sz="3600" dirty="0" smtClean="0">
                <a:solidFill>
                  <a:schemeClr val="bg1"/>
                </a:solidFill>
              </a:rPr>
              <a:t>had to become a </a:t>
            </a:r>
            <a:r>
              <a:rPr lang="en-US" sz="3600" dirty="0" smtClean="0">
                <a:solidFill>
                  <a:schemeClr val="bg1"/>
                </a:solidFill>
              </a:rPr>
              <a:t>Man - </a:t>
            </a:r>
            <a:endParaRPr lang="en-US" sz="3600" dirty="0" smtClean="0">
              <a:solidFill>
                <a:schemeClr val="bg1"/>
              </a:solidFill>
            </a:endParaRPr>
          </a:p>
          <a:p>
            <a:pPr lvl="5"/>
            <a:r>
              <a:rPr lang="en-US" sz="3600" dirty="0" smtClean="0">
                <a:solidFill>
                  <a:schemeClr val="bg1"/>
                </a:solidFill>
              </a:rPr>
              <a:t>to </a:t>
            </a:r>
            <a:r>
              <a:rPr lang="en-US" sz="3600" dirty="0" smtClean="0">
                <a:solidFill>
                  <a:srgbClr val="FFFF00"/>
                </a:solidFill>
              </a:rPr>
              <a:t>REVEAL</a:t>
            </a:r>
            <a:r>
              <a:rPr lang="en-US" sz="3600" dirty="0" smtClean="0">
                <a:solidFill>
                  <a:schemeClr val="bg1"/>
                </a:solidFill>
              </a:rPr>
              <a:t> God</a:t>
            </a:r>
          </a:p>
          <a:p>
            <a:pPr lvl="5"/>
            <a:r>
              <a:rPr lang="en-US" sz="3600" dirty="0" smtClean="0">
                <a:solidFill>
                  <a:schemeClr val="bg1"/>
                </a:solidFill>
              </a:rPr>
              <a:t>to </a:t>
            </a:r>
            <a:r>
              <a:rPr lang="en-US" sz="3600" dirty="0" smtClean="0">
                <a:solidFill>
                  <a:srgbClr val="FFFF00"/>
                </a:solidFill>
              </a:rPr>
              <a:t>DEMONSTRATE</a:t>
            </a:r>
          </a:p>
          <a:p>
            <a:pPr lvl="5"/>
            <a:r>
              <a:rPr lang="en-US" sz="3600" dirty="0" smtClean="0">
                <a:solidFill>
                  <a:schemeClr val="bg1"/>
                </a:solidFill>
              </a:rPr>
              <a:t>to </a:t>
            </a:r>
            <a:r>
              <a:rPr lang="en-US" sz="3600" dirty="0" smtClean="0">
                <a:solidFill>
                  <a:srgbClr val="FFFF00"/>
                </a:solidFill>
              </a:rPr>
              <a:t>REPRESENT</a:t>
            </a:r>
          </a:p>
          <a:p>
            <a:pPr lvl="5"/>
            <a:r>
              <a:rPr lang="en-US" sz="3600" dirty="0" smtClean="0">
                <a:solidFill>
                  <a:schemeClr val="bg1"/>
                </a:solidFill>
              </a:rPr>
              <a:t>to be the perfect </a:t>
            </a:r>
            <a:r>
              <a:rPr lang="en-US" sz="3600" dirty="0" smtClean="0">
                <a:solidFill>
                  <a:srgbClr val="FFFF00"/>
                </a:solidFill>
              </a:rPr>
              <a:t>SUBSTITUTE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3970318"/>
          </a:xfrm>
          <a:prstGeom prst="rect">
            <a:avLst/>
          </a:prstGeom>
          <a:noFill/>
        </p:spPr>
        <p:txBody>
          <a:bodyPr wrap="square" rtlCol="0">
            <a:spAutoFit/>
          </a:bodyPr>
          <a:lstStyle/>
          <a:p>
            <a:pPr algn="ctr"/>
            <a:r>
              <a:rPr lang="en-US" sz="4400" dirty="0" smtClean="0">
                <a:solidFill>
                  <a:srgbClr val="FFFF00"/>
                </a:solidFill>
              </a:rPr>
              <a:t>O</a:t>
            </a:r>
            <a:r>
              <a:rPr lang="en-US" sz="4400" dirty="0" smtClean="0">
                <a:solidFill>
                  <a:srgbClr val="FFFF00"/>
                </a:solidFill>
              </a:rPr>
              <a:t>ur Response</a:t>
            </a:r>
          </a:p>
          <a:p>
            <a:pPr algn="ctr"/>
            <a:r>
              <a:rPr lang="en-US" sz="4400" dirty="0" smtClean="0">
                <a:solidFill>
                  <a:schemeClr val="bg1"/>
                </a:solidFill>
              </a:rPr>
              <a:t>Repent, Believe, Follow</a:t>
            </a:r>
            <a:endParaRPr lang="en-US" sz="4400" dirty="0" smtClean="0">
              <a:solidFill>
                <a:schemeClr val="bg1"/>
              </a:solidFill>
            </a:endParaRPr>
          </a:p>
          <a:p>
            <a:pPr algn="ctr"/>
            <a:endParaRPr lang="en-US" sz="3600" dirty="0" smtClean="0">
              <a:solidFill>
                <a:schemeClr val="bg1"/>
              </a:solidFill>
            </a:endParaRPr>
          </a:p>
          <a:p>
            <a:r>
              <a:rPr lang="en-US" sz="3200" i="1" dirty="0" smtClean="0">
                <a:solidFill>
                  <a:schemeClr val="bg1"/>
                </a:solidFill>
              </a:rPr>
              <a:t>Acts 10:43</a:t>
            </a:r>
          </a:p>
          <a:p>
            <a:r>
              <a:rPr lang="en-US" sz="3200" i="1" dirty="0" smtClean="0">
                <a:solidFill>
                  <a:schemeClr val="bg1"/>
                </a:solidFill>
              </a:rPr>
              <a:t>To him all the prophets give witness, that through his name </a:t>
            </a:r>
            <a:r>
              <a:rPr lang="en-US" sz="3200" i="1" dirty="0" smtClean="0">
                <a:solidFill>
                  <a:srgbClr val="FFFF00"/>
                </a:solidFill>
              </a:rPr>
              <a:t>everyone</a:t>
            </a:r>
            <a:r>
              <a:rPr lang="en-US" sz="3200" i="1" dirty="0" smtClean="0">
                <a:solidFill>
                  <a:schemeClr val="bg1"/>
                </a:solidFill>
              </a:rPr>
              <a:t> who has faith in him will have forgiveness of sins. </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6055"/>
            <a:ext cx="9144000" cy="3539430"/>
          </a:xfrm>
          <a:prstGeom prst="rect">
            <a:avLst/>
          </a:prstGeom>
          <a:noFill/>
        </p:spPr>
        <p:txBody>
          <a:bodyPr wrap="square" rtlCol="0">
            <a:spAutoFit/>
          </a:bodyPr>
          <a:lstStyle/>
          <a:p>
            <a:r>
              <a:rPr lang="en-US" sz="3200" i="1" dirty="0" smtClean="0">
                <a:solidFill>
                  <a:schemeClr val="bg1"/>
                </a:solidFill>
              </a:rPr>
              <a:t>Philippians 2:6-11 (Contemporary English Version)</a:t>
            </a:r>
          </a:p>
          <a:p>
            <a:r>
              <a:rPr lang="en-US" sz="3200" i="1" dirty="0" smtClean="0">
                <a:solidFill>
                  <a:schemeClr val="bg1"/>
                </a:solidFill>
              </a:rPr>
              <a:t>6 Christ was </a:t>
            </a:r>
            <a:r>
              <a:rPr lang="en-US" sz="3200" i="1" dirty="0" smtClean="0">
                <a:solidFill>
                  <a:srgbClr val="FFFF00"/>
                </a:solidFill>
              </a:rPr>
              <a:t>truly God</a:t>
            </a:r>
            <a:r>
              <a:rPr lang="en-US" sz="3200" i="1" dirty="0" smtClean="0">
                <a:solidFill>
                  <a:schemeClr val="bg1"/>
                </a:solidFill>
              </a:rPr>
              <a:t>. But he did not try to remain equal with God. </a:t>
            </a:r>
          </a:p>
          <a:p>
            <a:r>
              <a:rPr lang="en-US" sz="3200" i="1" dirty="0" smtClean="0">
                <a:solidFill>
                  <a:schemeClr val="bg1"/>
                </a:solidFill>
              </a:rPr>
              <a:t>7 Instead he gave up everything and </a:t>
            </a:r>
            <a:r>
              <a:rPr lang="en-US" sz="3200" i="1" dirty="0" smtClean="0">
                <a:solidFill>
                  <a:srgbClr val="FFFF00"/>
                </a:solidFill>
              </a:rPr>
              <a:t>became a slave</a:t>
            </a:r>
            <a:r>
              <a:rPr lang="en-US" sz="3200" i="1" dirty="0" smtClean="0">
                <a:solidFill>
                  <a:schemeClr val="bg1"/>
                </a:solidFill>
              </a:rPr>
              <a:t>, when he </a:t>
            </a:r>
            <a:r>
              <a:rPr lang="en-US" sz="3200" i="1" dirty="0" smtClean="0">
                <a:solidFill>
                  <a:srgbClr val="FFFF00"/>
                </a:solidFill>
              </a:rPr>
              <a:t>became like one of us</a:t>
            </a:r>
            <a:r>
              <a:rPr lang="en-US" sz="3200" i="1" dirty="0" smtClean="0">
                <a:solidFill>
                  <a:schemeClr val="bg1"/>
                </a:solidFill>
              </a:rPr>
              <a:t>. </a:t>
            </a:r>
          </a:p>
          <a:p>
            <a:r>
              <a:rPr lang="en-US" sz="3200" i="1" dirty="0" smtClean="0">
                <a:solidFill>
                  <a:schemeClr val="bg1"/>
                </a:solidFill>
              </a:rPr>
              <a:t>8 Christ was humble. He obeyed God and </a:t>
            </a:r>
            <a:r>
              <a:rPr lang="en-US" sz="3200" i="1" dirty="0" smtClean="0">
                <a:solidFill>
                  <a:srgbClr val="FFFF00"/>
                </a:solidFill>
              </a:rPr>
              <a:t>even died on a cross</a:t>
            </a:r>
            <a:r>
              <a:rPr lang="en-US" sz="3200" i="1" dirty="0" smtClean="0">
                <a:solidFill>
                  <a:schemeClr val="bg1"/>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6055"/>
            <a:ext cx="9144000" cy="3539430"/>
          </a:xfrm>
          <a:prstGeom prst="rect">
            <a:avLst/>
          </a:prstGeom>
          <a:noFill/>
        </p:spPr>
        <p:txBody>
          <a:bodyPr wrap="square" rtlCol="0">
            <a:spAutoFit/>
          </a:bodyPr>
          <a:lstStyle/>
          <a:p>
            <a:r>
              <a:rPr lang="en-US" sz="3200" i="1" dirty="0" smtClean="0">
                <a:solidFill>
                  <a:schemeClr val="bg1"/>
                </a:solidFill>
              </a:rPr>
              <a:t>Philippians 2:6-11 (Contemporary English Version)</a:t>
            </a:r>
          </a:p>
          <a:p>
            <a:r>
              <a:rPr lang="en-US" sz="3200" i="1" dirty="0" smtClean="0">
                <a:solidFill>
                  <a:schemeClr val="bg1"/>
                </a:solidFill>
              </a:rPr>
              <a:t>9 </a:t>
            </a:r>
            <a:r>
              <a:rPr lang="en-US" sz="3200" i="1" dirty="0" smtClean="0">
                <a:solidFill>
                  <a:schemeClr val="bg1"/>
                </a:solidFill>
              </a:rPr>
              <a:t>Then God gave Christ </a:t>
            </a:r>
            <a:r>
              <a:rPr lang="en-US" sz="3200" i="1" dirty="0" smtClean="0">
                <a:solidFill>
                  <a:srgbClr val="FFFF00"/>
                </a:solidFill>
              </a:rPr>
              <a:t>the highest place </a:t>
            </a:r>
            <a:r>
              <a:rPr lang="en-US" sz="3200" i="1" dirty="0" smtClean="0">
                <a:solidFill>
                  <a:schemeClr val="bg1"/>
                </a:solidFill>
              </a:rPr>
              <a:t>and honored his name above all others. </a:t>
            </a:r>
          </a:p>
          <a:p>
            <a:r>
              <a:rPr lang="en-US" sz="3200" i="1" dirty="0" smtClean="0">
                <a:solidFill>
                  <a:schemeClr val="bg1"/>
                </a:solidFill>
              </a:rPr>
              <a:t>10 So at the name of Jesus everyone will bow down, those in heaven, on earth, and under the earth. </a:t>
            </a:r>
          </a:p>
          <a:p>
            <a:r>
              <a:rPr lang="en-US" sz="3200" i="1" dirty="0" smtClean="0">
                <a:solidFill>
                  <a:schemeClr val="bg1"/>
                </a:solidFill>
              </a:rPr>
              <a:t>11 And to the glory of God the Father everyone will openly agree, "Jesus Christ is Lord!"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6055"/>
            <a:ext cx="9144000" cy="2246769"/>
          </a:xfrm>
          <a:prstGeom prst="rect">
            <a:avLst/>
          </a:prstGeom>
          <a:noFill/>
        </p:spPr>
        <p:txBody>
          <a:bodyPr wrap="square" rtlCol="0">
            <a:spAutoFit/>
          </a:bodyPr>
          <a:lstStyle/>
          <a:p>
            <a:pPr algn="ctr"/>
            <a:r>
              <a:rPr lang="en-US" sz="4400" dirty="0" smtClean="0">
                <a:solidFill>
                  <a:schemeClr val="bg1"/>
                </a:solidFill>
              </a:rPr>
              <a:t>Why would God need to incarnate?</a:t>
            </a:r>
          </a:p>
          <a:p>
            <a:pPr algn="ctr"/>
            <a:endParaRPr lang="en-US" sz="3200" dirty="0" smtClean="0">
              <a:solidFill>
                <a:schemeClr val="bg1"/>
              </a:solidFill>
            </a:endParaRPr>
          </a:p>
          <a:p>
            <a:pPr algn="ctr"/>
            <a:r>
              <a:rPr lang="en-US" sz="3200" dirty="0" smtClean="0">
                <a:solidFill>
                  <a:schemeClr val="bg1"/>
                </a:solidFill>
              </a:rPr>
              <a:t>Why </a:t>
            </a:r>
            <a:r>
              <a:rPr lang="en-US" sz="3200" dirty="0" smtClean="0">
                <a:solidFill>
                  <a:schemeClr val="bg1"/>
                </a:solidFill>
              </a:rPr>
              <a:t>Would God need to come </a:t>
            </a:r>
            <a:endParaRPr lang="en-US" sz="3200" dirty="0" smtClean="0">
              <a:solidFill>
                <a:schemeClr val="bg1"/>
              </a:solidFill>
            </a:endParaRPr>
          </a:p>
          <a:p>
            <a:pPr algn="ctr"/>
            <a:r>
              <a:rPr lang="en-US" sz="3200" dirty="0" smtClean="0">
                <a:solidFill>
                  <a:schemeClr val="bg1"/>
                </a:solidFill>
              </a:rPr>
              <a:t>as </a:t>
            </a:r>
            <a:r>
              <a:rPr lang="en-US" sz="3200" dirty="0" smtClean="0">
                <a:solidFill>
                  <a:schemeClr val="bg1"/>
                </a:solidFill>
              </a:rPr>
              <a:t>a </a:t>
            </a:r>
            <a:r>
              <a:rPr lang="en-US" sz="3200" dirty="0" smtClean="0">
                <a:solidFill>
                  <a:schemeClr val="bg1"/>
                </a:solidFill>
              </a:rPr>
              <a:t>human person </a:t>
            </a:r>
            <a:r>
              <a:rPr lang="en-US" sz="3200" dirty="0" smtClean="0">
                <a:solidFill>
                  <a:schemeClr val="bg1"/>
                </a:solidFill>
              </a:rPr>
              <a:t>to the earth? </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6055"/>
            <a:ext cx="9144000" cy="1446550"/>
          </a:xfrm>
          <a:prstGeom prst="rect">
            <a:avLst/>
          </a:prstGeom>
          <a:noFill/>
        </p:spPr>
        <p:txBody>
          <a:bodyPr wrap="square" rtlCol="0">
            <a:spAutoFit/>
          </a:bodyPr>
          <a:lstStyle/>
          <a:p>
            <a:pPr algn="ctr"/>
            <a:r>
              <a:rPr lang="en-US" sz="4400" dirty="0" smtClean="0">
                <a:solidFill>
                  <a:schemeClr val="bg1"/>
                </a:solidFill>
              </a:rPr>
              <a:t>Why come as a </a:t>
            </a:r>
            <a:endParaRPr lang="en-US" sz="4400" dirty="0" smtClean="0">
              <a:solidFill>
                <a:schemeClr val="bg1"/>
              </a:solidFill>
            </a:endParaRPr>
          </a:p>
          <a:p>
            <a:pPr algn="ctr"/>
            <a:r>
              <a:rPr lang="en-US" sz="4400" dirty="0" smtClean="0">
                <a:solidFill>
                  <a:schemeClr val="bg1"/>
                </a:solidFill>
              </a:rPr>
              <a:t>feeble </a:t>
            </a:r>
            <a:r>
              <a:rPr lang="en-US" sz="4400" dirty="0" smtClean="0">
                <a:solidFill>
                  <a:schemeClr val="bg1"/>
                </a:solidFill>
              </a:rPr>
              <a:t>human being</a:t>
            </a:r>
            <a:r>
              <a:rPr lang="en-US" sz="44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9144000" cy="769441"/>
          </a:xfrm>
          <a:prstGeom prst="rect">
            <a:avLst/>
          </a:prstGeom>
          <a:noFill/>
        </p:spPr>
        <p:txBody>
          <a:bodyPr wrap="square" rtlCol="0">
            <a:spAutoFit/>
          </a:bodyPr>
          <a:lstStyle/>
          <a:p>
            <a:pPr algn="ctr"/>
            <a:r>
              <a:rPr lang="en-US" sz="4400" dirty="0" smtClean="0">
                <a:solidFill>
                  <a:schemeClr val="bg1"/>
                </a:solidFill>
              </a:rPr>
              <a:t>Why a gruesome Cross?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1959"/>
            <a:ext cx="9144000" cy="1446550"/>
          </a:xfrm>
          <a:prstGeom prst="rect">
            <a:avLst/>
          </a:prstGeom>
          <a:noFill/>
        </p:spPr>
        <p:txBody>
          <a:bodyPr wrap="square" rtlCol="0">
            <a:spAutoFit/>
          </a:bodyPr>
          <a:lstStyle/>
          <a:p>
            <a:pPr algn="ctr"/>
            <a:r>
              <a:rPr lang="en-US" sz="4400" dirty="0" smtClean="0">
                <a:solidFill>
                  <a:schemeClr val="bg1"/>
                </a:solidFill>
              </a:rPr>
              <a:t>What about </a:t>
            </a:r>
            <a:endParaRPr lang="en-US" sz="4400" dirty="0" smtClean="0">
              <a:solidFill>
                <a:schemeClr val="bg1"/>
              </a:solidFill>
            </a:endParaRPr>
          </a:p>
          <a:p>
            <a:pPr algn="ctr"/>
            <a:r>
              <a:rPr lang="en-US" sz="4400" dirty="0" smtClean="0">
                <a:solidFill>
                  <a:schemeClr val="bg1"/>
                </a:solidFill>
              </a:rPr>
              <a:t>before </a:t>
            </a:r>
            <a:r>
              <a:rPr lang="en-US" sz="4400" dirty="0" smtClean="0">
                <a:solidFill>
                  <a:schemeClr val="bg1"/>
                </a:solidFill>
              </a:rPr>
              <a:t>and after?</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765</Words>
  <Application>Microsoft Office PowerPoint</Application>
  <PresentationFormat>On-screen Show (4:3)</PresentationFormat>
  <Paragraphs>89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32</cp:revision>
  <dcterms:created xsi:type="dcterms:W3CDTF">2006-08-16T00:00:00Z</dcterms:created>
  <dcterms:modified xsi:type="dcterms:W3CDTF">2017-12-25T02:22:54Z</dcterms:modified>
</cp:coreProperties>
</file>